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70" r:id="rId2"/>
    <p:sldId id="281" r:id="rId3"/>
    <p:sldId id="272" r:id="rId4"/>
    <p:sldId id="259" r:id="rId5"/>
    <p:sldId id="276" r:id="rId6"/>
    <p:sldId id="288" r:id="rId7"/>
    <p:sldId id="279" r:id="rId8"/>
    <p:sldId id="277" r:id="rId9"/>
    <p:sldId id="289" r:id="rId10"/>
    <p:sldId id="264" r:id="rId11"/>
    <p:sldId id="283" r:id="rId12"/>
    <p:sldId id="278" r:id="rId13"/>
    <p:sldId id="263" r:id="rId14"/>
    <p:sldId id="285" r:id="rId15"/>
    <p:sldId id="266" r:id="rId16"/>
    <p:sldId id="268" r:id="rId17"/>
    <p:sldId id="286" r:id="rId18"/>
    <p:sldId id="271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660" autoAdjust="0"/>
  </p:normalViewPr>
  <p:slideViewPr>
    <p:cSldViewPr>
      <p:cViewPr varScale="1">
        <p:scale>
          <a:sx n="98" d="100"/>
          <a:sy n="98" d="100"/>
        </p:scale>
        <p:origin x="-35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75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6" d="100"/>
          <a:sy n="46" d="100"/>
        </p:scale>
        <p:origin x="-2802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норма зрения</c:v>
                </c:pt>
              </c:strCache>
            </c:strRef>
          </c:tx>
          <c:cat>
            <c:numRef>
              <c:f>Лист1!$A$2:$A$5</c:f>
              <c:numCache>
                <c:formatCode>General</c:formatCode>
                <c:ptCount val="4"/>
                <c:pt idx="0">
                  <c:v>2013</c:v>
                </c:pt>
                <c:pt idx="1">
                  <c:v>2014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21</c:v>
                </c:pt>
                <c:pt idx="1">
                  <c:v>19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нарушение зрения</c:v>
                </c:pt>
              </c:strCache>
            </c:strRef>
          </c:tx>
          <c:cat>
            <c:numRef>
              <c:f>Лист1!$A$2:$A$5</c:f>
              <c:numCache>
                <c:formatCode>General</c:formatCode>
                <c:ptCount val="4"/>
                <c:pt idx="0">
                  <c:v>2013</c:v>
                </c:pt>
                <c:pt idx="1">
                  <c:v>2014</c:v>
                </c:pt>
              </c:numCache>
            </c:num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4</c:v>
                </c:pt>
                <c:pt idx="1">
                  <c:v>6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cat>
            <c:numRef>
              <c:f>Лист1!$A$2:$A$5</c:f>
              <c:numCache>
                <c:formatCode>General</c:formatCode>
                <c:ptCount val="4"/>
                <c:pt idx="0">
                  <c:v>2013</c:v>
                </c:pt>
                <c:pt idx="1">
                  <c:v>2014</c:v>
                </c:pt>
              </c:numCache>
            </c:num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shape val="box"/>
        <c:axId val="80155008"/>
        <c:axId val="80156544"/>
        <c:axId val="0"/>
      </c:bar3DChart>
      <c:catAx>
        <c:axId val="80155008"/>
        <c:scaling>
          <c:orientation val="minMax"/>
        </c:scaling>
        <c:axPos val="b"/>
        <c:numFmt formatCode="General" sourceLinked="1"/>
        <c:tickLblPos val="nextTo"/>
        <c:crossAx val="80156544"/>
        <c:crosses val="autoZero"/>
        <c:auto val="1"/>
        <c:lblAlgn val="ctr"/>
        <c:lblOffset val="100"/>
      </c:catAx>
      <c:valAx>
        <c:axId val="80156544"/>
        <c:scaling>
          <c:orientation val="minMax"/>
        </c:scaling>
        <c:axPos val="l"/>
        <c:majorGridlines/>
        <c:numFmt formatCode="General" sourceLinked="1"/>
        <c:tickLblPos val="nextTo"/>
        <c:crossAx val="80155008"/>
        <c:crosses val="autoZero"/>
        <c:crossBetween val="between"/>
      </c:valAx>
    </c:plotArea>
    <c:legend>
      <c:legendPos val="r"/>
      <c:legendEntry>
        <c:idx val="2"/>
        <c:delete val="1"/>
      </c:legendEntry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355603-9954-4531-8A92-8E01BFF6C877}" type="datetimeFigureOut">
              <a:rPr lang="ru-RU" smtClean="0"/>
              <a:pPr/>
              <a:t>18.03.2015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272FBD-7242-4915-88E9-9B113E366E1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272FBD-7242-4915-88E9-9B113E366E19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2FF7B-B2B6-4680-977C-343B72A1BA1D}" type="datetimeFigureOut">
              <a:rPr lang="ru-RU" smtClean="0"/>
              <a:pPr/>
              <a:t>18.03.2015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63EE6-31C5-40B5-91A5-EE2E90419E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2FF7B-B2B6-4680-977C-343B72A1BA1D}" type="datetimeFigureOut">
              <a:rPr lang="ru-RU" smtClean="0"/>
              <a:pPr/>
              <a:t>18.03.2015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63EE6-31C5-40B5-91A5-EE2E90419E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2FF7B-B2B6-4680-977C-343B72A1BA1D}" type="datetimeFigureOut">
              <a:rPr lang="ru-RU" smtClean="0"/>
              <a:pPr/>
              <a:t>18.03.2015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63EE6-31C5-40B5-91A5-EE2E90419E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2FF7B-B2B6-4680-977C-343B72A1BA1D}" type="datetimeFigureOut">
              <a:rPr lang="ru-RU" smtClean="0"/>
              <a:pPr/>
              <a:t>18.03.2015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63EE6-31C5-40B5-91A5-EE2E90419E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2FF7B-B2B6-4680-977C-343B72A1BA1D}" type="datetimeFigureOut">
              <a:rPr lang="ru-RU" smtClean="0"/>
              <a:pPr/>
              <a:t>18.03.2015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63EE6-31C5-40B5-91A5-EE2E90419E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2FF7B-B2B6-4680-977C-343B72A1BA1D}" type="datetimeFigureOut">
              <a:rPr lang="ru-RU" smtClean="0"/>
              <a:pPr/>
              <a:t>18.03.2015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63EE6-31C5-40B5-91A5-EE2E90419E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2FF7B-B2B6-4680-977C-343B72A1BA1D}" type="datetimeFigureOut">
              <a:rPr lang="ru-RU" smtClean="0"/>
              <a:pPr/>
              <a:t>18.03.2015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63EE6-31C5-40B5-91A5-EE2E90419E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2FF7B-B2B6-4680-977C-343B72A1BA1D}" type="datetimeFigureOut">
              <a:rPr lang="ru-RU" smtClean="0"/>
              <a:pPr/>
              <a:t>18.03.2015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63EE6-31C5-40B5-91A5-EE2E90419E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2FF7B-B2B6-4680-977C-343B72A1BA1D}" type="datetimeFigureOut">
              <a:rPr lang="ru-RU" smtClean="0"/>
              <a:pPr/>
              <a:t>18.03.2015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63EE6-31C5-40B5-91A5-EE2E90419E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2FF7B-B2B6-4680-977C-343B72A1BA1D}" type="datetimeFigureOut">
              <a:rPr lang="ru-RU" smtClean="0"/>
              <a:pPr/>
              <a:t>18.03.2015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63EE6-31C5-40B5-91A5-EE2E90419E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2FF7B-B2B6-4680-977C-343B72A1BA1D}" type="datetimeFigureOut">
              <a:rPr lang="ru-RU" smtClean="0"/>
              <a:pPr/>
              <a:t>18.03.2015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63EE6-31C5-40B5-91A5-EE2E90419E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12FF7B-B2B6-4680-977C-343B72A1BA1D}" type="datetimeFigureOut">
              <a:rPr lang="ru-RU" smtClean="0"/>
              <a:pPr/>
              <a:t>18.03.2015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863EE6-31C5-40B5-91A5-EE2E90419E5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http://www.ellf.ru/uploads/posts/2011-04/1304019494_1-14.jpg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http://www.lekron.ru/images/stories/zd1-67/zd_1967_01%20-%200009-1.jpg" TargetMode="Externa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Мои документы\медфон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00130" y="-571528"/>
            <a:ext cx="9930590" cy="742952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714348" y="0"/>
            <a:ext cx="6929486" cy="1225544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Исследовательская работа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57298"/>
            <a:ext cx="9429784" cy="571504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4800" dirty="0" smtClean="0"/>
              <a:t>               </a:t>
            </a: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Берегите зрение!  </a:t>
            </a:r>
          </a:p>
          <a:p>
            <a:pPr>
              <a:buNone/>
            </a:pPr>
            <a:endParaRPr lang="ru-RU" sz="4800" dirty="0" smtClean="0"/>
          </a:p>
          <a:p>
            <a:pPr>
              <a:buNone/>
            </a:pPr>
            <a:r>
              <a:rPr lang="ru-RU" sz="2800" u="sng" dirty="0" smtClean="0"/>
              <a:t>Автор:</a:t>
            </a:r>
          </a:p>
          <a:p>
            <a:pPr>
              <a:buNone/>
            </a:pPr>
            <a:r>
              <a:rPr lang="ru-RU" sz="2800" dirty="0" err="1" smtClean="0"/>
              <a:t>Сагадатова</a:t>
            </a:r>
            <a:r>
              <a:rPr lang="en-US" sz="2800" dirty="0" smtClean="0"/>
              <a:t> </a:t>
            </a:r>
            <a:r>
              <a:rPr lang="ru-RU" sz="2800" dirty="0" err="1" smtClean="0"/>
              <a:t>Аделя</a:t>
            </a: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учащаяся 4 класса </a:t>
            </a:r>
          </a:p>
          <a:p>
            <a:pPr>
              <a:buNone/>
            </a:pPr>
            <a:r>
              <a:rPr lang="ru-RU" sz="2800" dirty="0" smtClean="0"/>
              <a:t>МАОУ «Средняя школа №3»</a:t>
            </a:r>
          </a:p>
          <a:p>
            <a:pPr>
              <a:buNone/>
            </a:pPr>
            <a:r>
              <a:rPr lang="ru-RU" sz="2800" u="sng" dirty="0" smtClean="0"/>
              <a:t>Руководитель  </a:t>
            </a:r>
            <a:r>
              <a:rPr lang="ru-RU" sz="2800" dirty="0" err="1" smtClean="0"/>
              <a:t>Тимерханова.Е.Ф</a:t>
            </a:r>
            <a:r>
              <a:rPr lang="ru-RU" sz="2800" dirty="0" smtClean="0"/>
              <a:t>  </a:t>
            </a:r>
          </a:p>
          <a:p>
            <a:pPr>
              <a:buNone/>
            </a:pPr>
            <a:r>
              <a:rPr lang="ru-RU" sz="2800" dirty="0" smtClean="0"/>
              <a:t>учитель физической культуры</a:t>
            </a:r>
            <a:r>
              <a:rPr lang="ru-RU" sz="4800" dirty="0" smtClean="0"/>
              <a:t>  </a:t>
            </a:r>
          </a:p>
          <a:p>
            <a:pPr>
              <a:buNone/>
            </a:pPr>
            <a:r>
              <a:rPr lang="ru-RU" sz="2800" dirty="0" smtClean="0"/>
              <a:t>МАОУ «Средняя школа №3»</a:t>
            </a:r>
          </a:p>
          <a:p>
            <a:pPr>
              <a:buNone/>
            </a:pPr>
            <a:r>
              <a:rPr lang="ru-RU" sz="3300" dirty="0" smtClean="0"/>
              <a:t>                 </a:t>
            </a:r>
          </a:p>
          <a:p>
            <a:pPr>
              <a:buNone/>
            </a:pPr>
            <a:r>
              <a:rPr lang="ru-RU" sz="3600" dirty="0" smtClean="0"/>
              <a:t>                </a:t>
            </a:r>
          </a:p>
          <a:p>
            <a:pPr>
              <a:buNone/>
            </a:pPr>
            <a:r>
              <a:rPr lang="ru-RU" dirty="0" smtClean="0"/>
              <a:t>                                       </a:t>
            </a:r>
            <a:r>
              <a:rPr lang="ru-RU" sz="2800" dirty="0" smtClean="0"/>
              <a:t>    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Admin\Мои документы\медфон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0"/>
            <a:ext cx="9644130" cy="6858000"/>
          </a:xfrm>
          <a:prstGeom prst="rect">
            <a:avLst/>
          </a:prstGeom>
          <a:noFill/>
        </p:spPr>
      </p:pic>
      <p:pic>
        <p:nvPicPr>
          <p:cNvPr id="8" name="Рисунок 7" descr="DSCN953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548680"/>
            <a:ext cx="5472608" cy="41764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TextBox 8"/>
          <p:cNvSpPr txBox="1"/>
          <p:nvPr/>
        </p:nvSpPr>
        <p:spPr>
          <a:xfrm>
            <a:off x="683568" y="5013176"/>
            <a:ext cx="60486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Беседа со школьной медсестрой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Мои документы\медфон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85784" y="0"/>
            <a:ext cx="9644130" cy="6858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619672" y="908720"/>
            <a:ext cx="50552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Результат проверки зрения</a:t>
            </a:r>
            <a:endParaRPr lang="ru-RU" sz="3200" b="1" dirty="0"/>
          </a:p>
        </p:txBody>
      </p:sp>
      <p:graphicFrame>
        <p:nvGraphicFramePr>
          <p:cNvPr id="10" name="Диаграмма 9"/>
          <p:cNvGraphicFramePr/>
          <p:nvPr/>
        </p:nvGraphicFramePr>
        <p:xfrm>
          <a:off x="395536" y="1988840"/>
          <a:ext cx="6096000" cy="36881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dirty="0" smtClean="0"/>
              <a:t>Как я забочусь о своих глазах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2"/>
          </p:nvPr>
        </p:nvGraphicFramePr>
        <p:xfrm>
          <a:off x="642910" y="928671"/>
          <a:ext cx="7929618" cy="5783605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2643206"/>
                <a:gridCol w="2643206"/>
                <a:gridCol w="2643206"/>
              </a:tblGrid>
              <a:tr h="350342">
                <a:tc>
                  <a:txBody>
                    <a:bodyPr/>
                    <a:lstStyle/>
                    <a:p>
                      <a:r>
                        <a:rPr lang="ru-RU" i="1" dirty="0" smtClean="0"/>
                        <a:t>Вопросы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            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          Нет</a:t>
                      </a:r>
                      <a:endParaRPr lang="ru-RU" dirty="0"/>
                    </a:p>
                  </a:txBody>
                  <a:tcPr/>
                </a:tc>
              </a:tr>
              <a:tr h="397895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1.Всегда</a:t>
                      </a:r>
                      <a:r>
                        <a:rPr lang="ru-RU" sz="1600" baseline="0" dirty="0" smtClean="0"/>
                        <a:t> читаю сидя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/>
                </a:tc>
              </a:tr>
              <a:tr h="554709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2.Делаю</a:t>
                      </a:r>
                      <a:r>
                        <a:rPr lang="ru-RU" sz="1600" baseline="0" dirty="0" smtClean="0"/>
                        <a:t> перерывы во время чтения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12</a:t>
                      </a:r>
                      <a:endParaRPr lang="ru-RU" dirty="0"/>
                    </a:p>
                  </a:txBody>
                  <a:tcPr/>
                </a:tc>
              </a:tr>
              <a:tr h="565429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3.Слежу за посадкой при письме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15</a:t>
                      </a:r>
                      <a:endParaRPr lang="ru-RU" dirty="0"/>
                    </a:p>
                  </a:txBody>
                  <a:tcPr/>
                </a:tc>
              </a:tr>
              <a:tr h="565429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4.Делаю</a:t>
                      </a:r>
                      <a:r>
                        <a:rPr lang="ru-RU" sz="1600" baseline="0" dirty="0" smtClean="0"/>
                        <a:t> уроки при хорошем освещении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</a:tr>
              <a:tr h="565429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5.Делаю гимнастику для глаз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16</a:t>
                      </a:r>
                      <a:endParaRPr lang="ru-RU" dirty="0"/>
                    </a:p>
                  </a:txBody>
                  <a:tcPr/>
                </a:tc>
              </a:tr>
              <a:tr h="554709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6.Часто бываю на свежем воздухе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</a:tr>
              <a:tr h="650695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7.Смотрю</a:t>
                      </a:r>
                      <a:r>
                        <a:rPr lang="ru-RU" sz="1600" baseline="0" dirty="0" smtClean="0"/>
                        <a:t> только детские передачи по телевизору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14</a:t>
                      </a:r>
                      <a:endParaRPr lang="ru-RU" dirty="0"/>
                    </a:p>
                  </a:txBody>
                  <a:tcPr/>
                </a:tc>
              </a:tr>
              <a:tr h="78827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8.Оберегаю глаза от попадания в них инородных</a:t>
                      </a:r>
                      <a:r>
                        <a:rPr lang="ru-RU" sz="1600" baseline="0" dirty="0" smtClean="0"/>
                        <a:t> тел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</a:tr>
              <a:tr h="650695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10.Каждый год проверяю свое зрение у врача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Admin\Мои документы\медфон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2908" y="0"/>
            <a:ext cx="9644130" cy="6858000"/>
          </a:xfrm>
          <a:prstGeom prst="rect">
            <a:avLst/>
          </a:prstGeom>
          <a:noFill/>
        </p:spPr>
      </p:pic>
      <p:sp>
        <p:nvSpPr>
          <p:cNvPr id="5" name="AutoShape 4"/>
          <p:cNvSpPr>
            <a:spLocks noChangeArrowheads="1"/>
          </p:cNvSpPr>
          <p:nvPr/>
        </p:nvSpPr>
        <p:spPr bwMode="auto">
          <a:xfrm>
            <a:off x="2571736" y="285728"/>
            <a:ext cx="3527425" cy="2087563"/>
          </a:xfrm>
          <a:prstGeom prst="cloudCallout">
            <a:avLst>
              <a:gd name="adj1" fmla="val 28667"/>
              <a:gd name="adj2" fmla="val 119583"/>
            </a:avLst>
          </a:prstGeom>
          <a:solidFill>
            <a:srgbClr val="FFFF00"/>
          </a:solidFill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6600" b="1" dirty="0">
                <a:solidFill>
                  <a:srgbClr val="FF0066"/>
                </a:solidFill>
                <a:latin typeface="Arial" charset="0"/>
              </a:rPr>
              <a:t>НЕ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2607237"/>
            <a:ext cx="6572280" cy="2850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800" b="1" dirty="0" smtClean="0"/>
              <a:t>-Пиши при плохом освещении</a:t>
            </a:r>
          </a:p>
          <a:p>
            <a:pPr>
              <a:lnSpc>
                <a:spcPct val="80000"/>
              </a:lnSpc>
            </a:pPr>
            <a:r>
              <a:rPr lang="ru-RU" sz="2800" b="1" dirty="0" smtClean="0"/>
              <a:t> -Наклоняйся низко при чтении и письме</a:t>
            </a:r>
          </a:p>
          <a:p>
            <a:pPr>
              <a:lnSpc>
                <a:spcPct val="80000"/>
              </a:lnSpc>
            </a:pPr>
            <a:r>
              <a:rPr lang="ru-RU" sz="2800" b="1" dirty="0" smtClean="0"/>
              <a:t> -Три глаза руками</a:t>
            </a:r>
          </a:p>
          <a:p>
            <a:pPr>
              <a:lnSpc>
                <a:spcPct val="80000"/>
              </a:lnSpc>
            </a:pPr>
            <a:r>
              <a:rPr lang="ru-RU" sz="2800" b="1" dirty="0" smtClean="0"/>
              <a:t>- Засоряй глаза</a:t>
            </a:r>
          </a:p>
          <a:p>
            <a:pPr>
              <a:lnSpc>
                <a:spcPct val="80000"/>
              </a:lnSpc>
            </a:pPr>
            <a:r>
              <a:rPr lang="ru-RU" sz="2800" b="1" dirty="0" smtClean="0"/>
              <a:t> -Размахивай острыми предметами перед глазами</a:t>
            </a:r>
          </a:p>
          <a:p>
            <a:pPr>
              <a:lnSpc>
                <a:spcPct val="80000"/>
              </a:lnSpc>
            </a:pPr>
            <a:r>
              <a:rPr lang="ru-RU" sz="2800" b="1" dirty="0" smtClean="0"/>
              <a:t> -Смотри долго телевизор</a:t>
            </a:r>
          </a:p>
          <a:p>
            <a:pPr>
              <a:lnSpc>
                <a:spcPct val="80000"/>
              </a:lnSpc>
            </a:pPr>
            <a:r>
              <a:rPr lang="ru-RU" sz="2800" b="1" dirty="0" smtClean="0"/>
              <a:t>-Играй долго за компьютером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Мои документы\медфон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0"/>
            <a:ext cx="9644130" cy="6858000"/>
          </a:xfrm>
          <a:prstGeom prst="rect">
            <a:avLst/>
          </a:prstGeom>
          <a:noFill/>
        </p:spPr>
      </p:pic>
      <p:pic>
        <p:nvPicPr>
          <p:cNvPr id="6" name="Рисунок 5" descr="DSCN952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692696"/>
            <a:ext cx="5616624" cy="41044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755576" y="5157192"/>
            <a:ext cx="4752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Наши глазки отдыхают</a:t>
            </a:r>
            <a:endParaRPr lang="ru-RU" sz="3600" b="1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Documents and Settings\Admin\Мои документы\Downloads\гимнастика для глаз-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Documents and Settings\Admin\Мои документы\Downloads\гимнастика для глаз-5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28690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107905903_1386704643_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latin typeface="Bookman Old Style" pitchFamily="18" charset="0"/>
              </a:rPr>
              <a:t>Берегите зрение!</a:t>
            </a:r>
            <a:endParaRPr lang="ru-RU" b="1" dirty="0">
              <a:solidFill>
                <a:srgbClr val="0070C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Мои документы\медфон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85784" y="0"/>
            <a:ext cx="964413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42910" y="714356"/>
            <a:ext cx="626469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i="1" dirty="0" smtClean="0">
                <a:solidFill>
                  <a:srgbClr val="0070C0"/>
                </a:solidFill>
                <a:latin typeface="Cambria" pitchFamily="18" charset="0"/>
              </a:rPr>
              <a:t>Спасибо за внимание !</a:t>
            </a:r>
            <a:endParaRPr lang="ru-RU" sz="8000" b="1" i="1" dirty="0">
              <a:solidFill>
                <a:srgbClr val="0070C0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Мои документы\медфон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0508" y="0"/>
            <a:ext cx="9378854" cy="6858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827584" y="836713"/>
            <a:ext cx="417646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2800" b="1" dirty="0" smtClean="0"/>
              <a:t>Разберемся вместе, дети:</a:t>
            </a:r>
          </a:p>
          <a:p>
            <a:pPr>
              <a:buNone/>
            </a:pPr>
            <a:r>
              <a:rPr lang="ru-RU" sz="2800" b="1" dirty="0" smtClean="0"/>
              <a:t>Для чего глаза на свете?</a:t>
            </a:r>
          </a:p>
          <a:p>
            <a:pPr>
              <a:buNone/>
            </a:pPr>
            <a:r>
              <a:rPr lang="ru-RU" sz="2800" b="1" dirty="0" smtClean="0"/>
              <a:t>Почему у всех у нас</a:t>
            </a:r>
          </a:p>
          <a:p>
            <a:pPr>
              <a:buNone/>
            </a:pPr>
            <a:r>
              <a:rPr lang="ru-RU" sz="2800" b="1" dirty="0" smtClean="0"/>
              <a:t>На лице есть пара глаз?</a:t>
            </a:r>
          </a:p>
          <a:p>
            <a:endParaRPr lang="ru-RU" sz="2800" dirty="0"/>
          </a:p>
        </p:txBody>
      </p:sp>
      <p:pic>
        <p:nvPicPr>
          <p:cNvPr id="1026" name="Picture 2" descr="http://www.ellf.ru/uploads/posts/2011-04/1304019494_1-14.jpg"/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 rot="20666649">
            <a:off x="1158935" y="3646188"/>
            <a:ext cx="3328988" cy="232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Мои документы\медфон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00130" y="0"/>
            <a:ext cx="964413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28604"/>
            <a:ext cx="8686800" cy="6215106"/>
          </a:xfrm>
        </p:spPr>
        <p:txBody>
          <a:bodyPr/>
          <a:lstStyle/>
          <a:p>
            <a:pPr>
              <a:buNone/>
            </a:pPr>
            <a:r>
              <a:rPr lang="ru-RU" sz="2800" b="1" dirty="0" smtClean="0"/>
              <a:t>Цель:</a:t>
            </a:r>
            <a:r>
              <a:rPr lang="ru-RU" sz="2800" dirty="0" smtClean="0"/>
              <a:t> </a:t>
            </a:r>
            <a:r>
              <a:rPr lang="ru-RU" sz="2000" dirty="0" smtClean="0"/>
              <a:t>изучить вопрос о том, как сохранить зрение, здоровье глаз</a:t>
            </a:r>
          </a:p>
          <a:p>
            <a:pPr>
              <a:buNone/>
            </a:pPr>
            <a:r>
              <a:rPr lang="ru-RU" sz="2000" b="1" dirty="0" smtClean="0"/>
              <a:t>Задачи:</a:t>
            </a:r>
            <a:endParaRPr lang="ru-RU" sz="2000" dirty="0" smtClean="0"/>
          </a:p>
          <a:p>
            <a:pPr marL="457200" indent="-457200">
              <a:buAutoNum type="arabicPeriod"/>
            </a:pPr>
            <a:r>
              <a:rPr lang="ru-RU" sz="2000" dirty="0" smtClean="0"/>
              <a:t>Изучить литературу по теме;</a:t>
            </a:r>
          </a:p>
          <a:p>
            <a:pPr marL="514350" indent="-514350">
              <a:buAutoNum type="arabicPeriod"/>
            </a:pPr>
            <a:r>
              <a:rPr lang="ru-RU" sz="2000" dirty="0" smtClean="0"/>
              <a:t>Выяснить причины ухудшения зрения;</a:t>
            </a:r>
          </a:p>
          <a:p>
            <a:pPr marL="514350" indent="-514350">
              <a:buAutoNum type="arabicPeriod"/>
            </a:pPr>
            <a:r>
              <a:rPr lang="ru-RU" sz="2000" dirty="0" smtClean="0"/>
              <a:t>Познакомиться с правилами бережного отношения к зрению;</a:t>
            </a:r>
          </a:p>
          <a:p>
            <a:pPr marL="514350" indent="-514350">
              <a:buAutoNum type="arabicPeriod"/>
            </a:pPr>
            <a:r>
              <a:rPr lang="ru-RU" sz="2000" dirty="0" smtClean="0"/>
              <a:t>Создать буклет «Берегите зрение!»</a:t>
            </a:r>
          </a:p>
          <a:p>
            <a:pPr marL="514350" indent="-514350">
              <a:buNone/>
            </a:pPr>
            <a:r>
              <a:rPr lang="ru-RU" sz="2000" b="1" dirty="0" smtClean="0"/>
              <a:t>Объект исследования: </a:t>
            </a:r>
            <a:r>
              <a:rPr lang="ru-RU" sz="2000" dirty="0" smtClean="0"/>
              <a:t>глаза как органы и зрения</a:t>
            </a:r>
          </a:p>
          <a:p>
            <a:pPr marL="514350" indent="-514350">
              <a:buNone/>
            </a:pPr>
            <a:r>
              <a:rPr lang="ru-RU" sz="2000" b="1" dirty="0" smtClean="0"/>
              <a:t>Предмет исследования: </a:t>
            </a:r>
            <a:r>
              <a:rPr lang="ru-RU" sz="2000" dirty="0" smtClean="0"/>
              <a:t>бережное отношение </a:t>
            </a:r>
          </a:p>
          <a:p>
            <a:pPr marL="514350" indent="-514350">
              <a:buNone/>
            </a:pPr>
            <a:r>
              <a:rPr lang="ru-RU" sz="2000" dirty="0" smtClean="0"/>
              <a:t>к своему зрению</a:t>
            </a:r>
          </a:p>
          <a:p>
            <a:pPr marL="514350" indent="-514350">
              <a:buNone/>
            </a:pPr>
            <a:r>
              <a:rPr lang="ru-RU" sz="2000" b="1" dirty="0" smtClean="0"/>
              <a:t>Методы исследования:</a:t>
            </a:r>
          </a:p>
          <a:p>
            <a:pPr marL="514350" indent="-514350">
              <a:buAutoNum type="arabicPeriod"/>
            </a:pPr>
            <a:r>
              <a:rPr lang="ru-RU" sz="2000" dirty="0" smtClean="0"/>
              <a:t>Подбор и анализ литературы.</a:t>
            </a:r>
          </a:p>
          <a:p>
            <a:pPr marL="514350" indent="-514350">
              <a:buAutoNum type="arabicPeriod"/>
            </a:pPr>
            <a:r>
              <a:rPr lang="ru-RU" sz="2000" dirty="0" smtClean="0"/>
              <a:t>Беседа.</a:t>
            </a:r>
          </a:p>
          <a:p>
            <a:pPr marL="514350" indent="-514350">
              <a:buAutoNum type="arabicPeriod"/>
            </a:pPr>
            <a:r>
              <a:rPr lang="ru-RU" sz="2000" dirty="0" smtClean="0"/>
              <a:t>Практические опыты.</a:t>
            </a:r>
          </a:p>
          <a:p>
            <a:pPr marL="514350" indent="-514350">
              <a:buAutoNum type="arabicPeriod"/>
            </a:pPr>
            <a:r>
              <a:rPr lang="ru-RU" sz="2000" dirty="0" smtClean="0"/>
              <a:t>Анкетирование.</a:t>
            </a:r>
          </a:p>
          <a:p>
            <a:pPr marL="514350" indent="-514350">
              <a:buNone/>
            </a:pPr>
            <a:r>
              <a:rPr lang="ru-RU" sz="2000" b="1" dirty="0" smtClean="0"/>
              <a:t>Гипотеза :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редположим, что если правильно следить за     </a:t>
            </a:r>
          </a:p>
          <a:p>
            <a:pPr marL="514350" indent="-51435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здоровьем глаз, то можно сохранить хорошее зрение надолго.</a:t>
            </a:r>
          </a:p>
          <a:p>
            <a:pPr marL="514350" indent="-514350">
              <a:buNone/>
            </a:pPr>
            <a:endParaRPr lang="ru-RU" b="1" dirty="0" smtClean="0"/>
          </a:p>
          <a:p>
            <a:pPr marL="514350" indent="-514350">
              <a:buNone/>
            </a:pPr>
            <a:endParaRPr lang="ru-RU" b="1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Admin\Мои документы\медфон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8520" y="0"/>
            <a:ext cx="964413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85720" y="214290"/>
            <a:ext cx="885828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dirty="0" smtClean="0"/>
          </a:p>
          <a:p>
            <a:endParaRPr lang="ru-RU" sz="3200" dirty="0" smtClean="0"/>
          </a:p>
          <a:p>
            <a:endParaRPr lang="ru-RU" sz="3200" dirty="0" smtClean="0"/>
          </a:p>
          <a:p>
            <a:endParaRPr lang="ru-RU" sz="3200" dirty="0" smtClean="0"/>
          </a:p>
          <a:p>
            <a:endParaRPr lang="ru-RU" sz="3200" dirty="0" smtClean="0"/>
          </a:p>
          <a:p>
            <a:r>
              <a:rPr lang="ru-RU" sz="3200" dirty="0" smtClean="0"/>
              <a:t>Орган зрения относится к наиболее важным органам чувств. </a:t>
            </a:r>
          </a:p>
          <a:p>
            <a:r>
              <a:rPr lang="ru-RU" sz="3200" dirty="0" smtClean="0"/>
              <a:t>80% информации об окружающем </a:t>
            </a:r>
          </a:p>
          <a:p>
            <a:r>
              <a:rPr lang="ru-RU" sz="3200" dirty="0" smtClean="0"/>
              <a:t>мире мы получаем именно </a:t>
            </a:r>
          </a:p>
          <a:p>
            <a:r>
              <a:rPr lang="ru-RU" sz="3200" dirty="0" smtClean="0"/>
              <a:t>благодаря способности</a:t>
            </a:r>
            <a:r>
              <a:rPr lang="en-US" sz="3200" dirty="0"/>
              <a:t> </a:t>
            </a:r>
            <a:r>
              <a:rPr lang="ru-RU" sz="3200" dirty="0" smtClean="0"/>
              <a:t> </a:t>
            </a:r>
          </a:p>
          <a:p>
            <a:r>
              <a:rPr lang="ru-RU" sz="3200" dirty="0" smtClean="0"/>
              <a:t>видеть.</a:t>
            </a:r>
            <a:endParaRPr lang="ru-RU" sz="3200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2208213" y="476673"/>
            <a:ext cx="3929062" cy="504056"/>
          </a:xfrm>
          <a:prstGeom prst="rect">
            <a:avLst/>
          </a:prstGeom>
          <a:gradFill rotWithShape="1">
            <a:gsLst>
              <a:gs pos="0">
                <a:srgbClr val="FF3300"/>
              </a:gs>
              <a:gs pos="50000">
                <a:srgbClr val="FFFF00"/>
              </a:gs>
              <a:gs pos="100000">
                <a:srgbClr val="FF3300"/>
              </a:gs>
            </a:gsLst>
            <a:lin ang="0" scaled="1"/>
          </a:gradFill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Органы чувств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83568" y="1556792"/>
            <a:ext cx="864096" cy="52322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вкус</a:t>
            </a:r>
            <a:endParaRPr lang="ru-RU" sz="2800" dirty="0"/>
          </a:p>
        </p:txBody>
      </p:sp>
      <p:sp>
        <p:nvSpPr>
          <p:cNvPr id="8" name="Стрелка вниз 7"/>
          <p:cNvSpPr/>
          <p:nvPr/>
        </p:nvSpPr>
        <p:spPr>
          <a:xfrm rot="2163510">
            <a:off x="1369821" y="960839"/>
            <a:ext cx="504056" cy="53847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979712" y="1628799"/>
            <a:ext cx="1008112" cy="52322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слух</a:t>
            </a:r>
            <a:endParaRPr lang="ru-RU" sz="2800" dirty="0"/>
          </a:p>
        </p:txBody>
      </p:sp>
      <p:sp>
        <p:nvSpPr>
          <p:cNvPr id="10" name="Стрелка вниз 9"/>
          <p:cNvSpPr/>
          <p:nvPr/>
        </p:nvSpPr>
        <p:spPr>
          <a:xfrm>
            <a:off x="2483768" y="1124744"/>
            <a:ext cx="484632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3347864" y="1772816"/>
            <a:ext cx="1368152" cy="52322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зрение</a:t>
            </a:r>
            <a:endParaRPr lang="ru-RU" sz="2800" dirty="0"/>
          </a:p>
        </p:txBody>
      </p:sp>
      <p:sp>
        <p:nvSpPr>
          <p:cNvPr id="12" name="Стрелка вниз 11"/>
          <p:cNvSpPr/>
          <p:nvPr/>
        </p:nvSpPr>
        <p:spPr>
          <a:xfrm>
            <a:off x="3779912" y="1124744"/>
            <a:ext cx="484632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4860032" y="1628799"/>
            <a:ext cx="1728192" cy="52322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обоняние</a:t>
            </a:r>
            <a:endParaRPr lang="ru-RU" sz="2800" dirty="0"/>
          </a:p>
        </p:txBody>
      </p:sp>
      <p:sp>
        <p:nvSpPr>
          <p:cNvPr id="14" name="Стрелка вниз 13"/>
          <p:cNvSpPr/>
          <p:nvPr/>
        </p:nvSpPr>
        <p:spPr>
          <a:xfrm>
            <a:off x="5292080" y="1052736"/>
            <a:ext cx="484632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6732240" y="1340768"/>
            <a:ext cx="1872208" cy="52322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осязание</a:t>
            </a:r>
            <a:endParaRPr lang="ru-RU" sz="2800" dirty="0"/>
          </a:p>
        </p:txBody>
      </p:sp>
      <p:sp>
        <p:nvSpPr>
          <p:cNvPr id="16" name="Стрелка вниз 15"/>
          <p:cNvSpPr/>
          <p:nvPr/>
        </p:nvSpPr>
        <p:spPr>
          <a:xfrm rot="18976587">
            <a:off x="6682211" y="852474"/>
            <a:ext cx="484632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Строение глаза</a:t>
            </a:r>
            <a:endParaRPr lang="ru-RU" b="1" dirty="0"/>
          </a:p>
        </p:txBody>
      </p:sp>
      <p:pic>
        <p:nvPicPr>
          <p:cNvPr id="4" name="Picture 4" descr="ok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14282" y="1214422"/>
            <a:ext cx="8852005" cy="5407027"/>
          </a:xfrm>
          <a:prstGeom prst="rect">
            <a:avLst/>
          </a:prstGeom>
          <a:noFill/>
          <a:ln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Мои документы\медфон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85784" y="0"/>
            <a:ext cx="9644130" cy="6858000"/>
          </a:xfrm>
          <a:prstGeom prst="rect">
            <a:avLst/>
          </a:prstGeom>
          <a:noFill/>
        </p:spPr>
      </p:pic>
      <p:pic>
        <p:nvPicPr>
          <p:cNvPr id="2050" name="Picture 2" descr="Сетчатка"/>
          <p:cNvPicPr>
            <a:picLocks noChangeAspect="1" noChangeArrowheads="1"/>
          </p:cNvPicPr>
          <p:nvPr/>
        </p:nvPicPr>
        <p:blipFill>
          <a:blip r:embed="rId3" cstate="print"/>
          <a:srcRect t="15253" b="14441"/>
          <a:stretch>
            <a:fillRect/>
          </a:stretch>
        </p:blipFill>
        <p:spPr bwMode="auto">
          <a:xfrm>
            <a:off x="4067944" y="908720"/>
            <a:ext cx="3285802" cy="1737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 descr="http://www.lekron.ru/images/stories/zd1-67/zd_1967_01%20-%200009-1.jpg"/>
          <p:cNvPicPr>
            <a:picLocks noChangeAspect="1" noChangeArrowheads="1"/>
          </p:cNvPicPr>
          <p:nvPr/>
        </p:nvPicPr>
        <p:blipFill>
          <a:blip r:embed="rId4" r:link="rId5" cstate="print"/>
          <a:srcRect/>
          <a:stretch>
            <a:fillRect/>
          </a:stretch>
        </p:blipFill>
        <p:spPr bwMode="auto">
          <a:xfrm>
            <a:off x="611560" y="3429000"/>
            <a:ext cx="3528392" cy="2448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Bookman Old Style" pitchFamily="18" charset="0"/>
              </a:rPr>
              <a:t>Опыт №1</a:t>
            </a:r>
            <a:endParaRPr lang="ru-RU" sz="3200" dirty="0"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 </a:t>
            </a:r>
          </a:p>
          <a:p>
            <a:pPr>
              <a:buNone/>
            </a:pPr>
            <a:r>
              <a:rPr lang="ru-RU" dirty="0" smtClean="0">
                <a:latin typeface="Bookman Old Style" pitchFamily="18" charset="0"/>
              </a:rPr>
              <a:t>Зрачок регулирует количество  света.</a:t>
            </a:r>
          </a:p>
          <a:p>
            <a:pPr>
              <a:buNone/>
            </a:pPr>
            <a:r>
              <a:rPr lang="ru-RU" dirty="0" smtClean="0">
                <a:latin typeface="Bookman Old Style" pitchFamily="18" charset="0"/>
              </a:rPr>
              <a:t> Если света недостаточно - он автоматически расширяется,</a:t>
            </a:r>
          </a:p>
          <a:p>
            <a:pPr>
              <a:buNone/>
            </a:pPr>
            <a:r>
              <a:rPr lang="ru-RU" dirty="0" smtClean="0">
                <a:latin typeface="Bookman Old Style" pitchFamily="18" charset="0"/>
              </a:rPr>
              <a:t>Если достаточно -                                        сужается</a:t>
            </a:r>
            <a:endParaRPr lang="ru-RU" dirty="0">
              <a:latin typeface="Bookman Old Style" pitchFamily="18" charset="0"/>
            </a:endParaRPr>
          </a:p>
        </p:txBody>
      </p:sp>
      <p:pic>
        <p:nvPicPr>
          <p:cNvPr id="5" name="Содержимое 4" descr="image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714876" y="1428736"/>
            <a:ext cx="3857652" cy="4697427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4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764704"/>
            <a:ext cx="3826768" cy="295232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b="1" dirty="0" smtClean="0"/>
              <a:t>             </a:t>
            </a:r>
          </a:p>
          <a:p>
            <a:pPr>
              <a:buNone/>
            </a:pPr>
            <a:r>
              <a:rPr lang="ru-RU" dirty="0" smtClean="0"/>
              <a:t>   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latin typeface="Bookman Old Style" pitchFamily="18" charset="0"/>
              </a:rPr>
              <a:t>Глаза видят разное изображение, но мозг объединяет и делает единое изображение.</a:t>
            </a:r>
            <a:endParaRPr lang="ru-RU" dirty="0">
              <a:latin typeface="Bookman Old Style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7686" y="1928802"/>
            <a:ext cx="4324352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3059832" y="620688"/>
            <a:ext cx="23134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Bookman Old Style" pitchFamily="18" charset="0"/>
              </a:rPr>
              <a:t>Опыт №2</a:t>
            </a:r>
            <a:endParaRPr lang="ru-RU" sz="3200" b="1" dirty="0"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4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64" y="714356"/>
            <a:ext cx="2428892" cy="35719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Bookman Old Style" pitchFamily="18" charset="0"/>
              </a:rPr>
              <a:t>Опыт</a:t>
            </a:r>
            <a:r>
              <a:rPr lang="ru-RU" b="1" dirty="0" smtClean="0"/>
              <a:t> №3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latin typeface="Bookman Old Style" pitchFamily="18" charset="0"/>
              </a:rPr>
              <a:t>в темноте колбочки не работают, а палочки начинают работать в 200-400 раз сильнее и лучше воспринимать свет.</a:t>
            </a:r>
            <a:endParaRPr lang="ru-RU" dirty="0">
              <a:latin typeface="Bookman Old Style" pitchFamily="18" charset="0"/>
            </a:endParaRPr>
          </a:p>
        </p:txBody>
      </p:sp>
      <p:pic>
        <p:nvPicPr>
          <p:cNvPr id="5" name="Содержимое 4" descr="image (1).jpg"/>
          <p:cNvPicPr>
            <a:picLocks noGrp="1" noChangeAspect="1"/>
          </p:cNvPicPr>
          <p:nvPr>
            <p:ph sz="half" idx="2"/>
          </p:nvPr>
        </p:nvPicPr>
        <p:blipFill>
          <a:blip r:embed="rId2">
            <a:lum bright="35000" contrast="41000"/>
          </a:blip>
          <a:stretch>
            <a:fillRect/>
          </a:stretch>
        </p:blipFill>
        <p:spPr>
          <a:xfrm>
            <a:off x="4648200" y="1714488"/>
            <a:ext cx="4312720" cy="3663168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551</TotalTime>
  <Words>375</Words>
  <Application>Microsoft Office PowerPoint</Application>
  <PresentationFormat>Экран (4:3)</PresentationFormat>
  <Paragraphs>107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Исследовательская работа</vt:lpstr>
      <vt:lpstr>Слайд 2</vt:lpstr>
      <vt:lpstr>Слайд 3</vt:lpstr>
      <vt:lpstr>Слайд 4</vt:lpstr>
      <vt:lpstr>Строение глаза</vt:lpstr>
      <vt:lpstr>Слайд 6</vt:lpstr>
      <vt:lpstr>Опыт №1</vt:lpstr>
      <vt:lpstr>Слайд 8</vt:lpstr>
      <vt:lpstr>Опыт №3 </vt:lpstr>
      <vt:lpstr>Слайд 10</vt:lpstr>
      <vt:lpstr>Слайд 11</vt:lpstr>
      <vt:lpstr>Как я забочусь о своих глазах</vt:lpstr>
      <vt:lpstr>Слайд 13</vt:lpstr>
      <vt:lpstr>Слайд 14</vt:lpstr>
      <vt:lpstr>Слайд 15</vt:lpstr>
      <vt:lpstr>Слайд 16</vt:lpstr>
      <vt:lpstr>Берегите зрение!</vt:lpstr>
      <vt:lpstr>Слайд 18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142</cp:revision>
  <dcterms:created xsi:type="dcterms:W3CDTF">2015-02-21T19:13:53Z</dcterms:created>
  <dcterms:modified xsi:type="dcterms:W3CDTF">2015-03-18T17:06:50Z</dcterms:modified>
</cp:coreProperties>
</file>