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60" r:id="rId3"/>
    <p:sldId id="257" r:id="rId4"/>
    <p:sldId id="258" r:id="rId5"/>
    <p:sldId id="259" r:id="rId6"/>
    <p:sldId id="261" r:id="rId7"/>
    <p:sldId id="264" r:id="rId8"/>
    <p:sldId id="262" r:id="rId9"/>
    <p:sldId id="263" r:id="rId10"/>
    <p:sldId id="266" r:id="rId11"/>
    <p:sldId id="26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F306068D-6DD5-4CB1-AF21-6FCB24600751}" type="datetimeFigureOut">
              <a:rPr lang="ru-RU" smtClean="0"/>
              <a:pPr/>
              <a:t>28.01.2013</a:t>
            </a:fld>
            <a:endParaRPr lang="ru-RU"/>
          </a:p>
        </p:txBody>
      </p:sp>
      <p:sp>
        <p:nvSpPr>
          <p:cNvPr id="16" name="Номер слайда 15"/>
          <p:cNvSpPr>
            <a:spLocks noGrp="1"/>
          </p:cNvSpPr>
          <p:nvPr>
            <p:ph type="sldNum" sz="quarter" idx="11"/>
          </p:nvPr>
        </p:nvSpPr>
        <p:spPr/>
        <p:txBody>
          <a:bodyPr/>
          <a:lstStyle/>
          <a:p>
            <a:fld id="{86F2B5B5-81F9-43E9-B71C-E9A07DC675E2}"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306068D-6DD5-4CB1-AF21-6FCB24600751}" type="datetimeFigureOut">
              <a:rPr lang="ru-RU" smtClean="0"/>
              <a:pPr/>
              <a:t>28.01.2013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F2B5B5-81F9-43E9-B71C-E9A07DC675E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306068D-6DD5-4CB1-AF21-6FCB24600751}" type="datetimeFigureOut">
              <a:rPr lang="ru-RU" smtClean="0"/>
              <a:pPr/>
              <a:t>28.01.2013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F2B5B5-81F9-43E9-B71C-E9A07DC675E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F306068D-6DD5-4CB1-AF21-6FCB24600751}" type="datetimeFigureOut">
              <a:rPr lang="ru-RU" smtClean="0"/>
              <a:pPr/>
              <a:t>28.01.2013</a:t>
            </a:fld>
            <a:endParaRPr lang="ru-RU"/>
          </a:p>
        </p:txBody>
      </p:sp>
      <p:sp>
        <p:nvSpPr>
          <p:cNvPr id="15" name="Номер слайда 14"/>
          <p:cNvSpPr>
            <a:spLocks noGrp="1"/>
          </p:cNvSpPr>
          <p:nvPr>
            <p:ph type="sldNum" sz="quarter" idx="15"/>
          </p:nvPr>
        </p:nvSpPr>
        <p:spPr/>
        <p:txBody>
          <a:bodyPr/>
          <a:lstStyle>
            <a:lvl1pPr algn="ctr">
              <a:defRPr/>
            </a:lvl1pPr>
          </a:lstStyle>
          <a:p>
            <a:fld id="{86F2B5B5-81F9-43E9-B71C-E9A07DC675E2}"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F306068D-6DD5-4CB1-AF21-6FCB24600751}" type="datetimeFigureOut">
              <a:rPr lang="ru-RU" smtClean="0"/>
              <a:pPr/>
              <a:t>28.01.2013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F2B5B5-81F9-43E9-B71C-E9A07DC675E2}"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F306068D-6DD5-4CB1-AF21-6FCB24600751}" type="datetimeFigureOut">
              <a:rPr lang="ru-RU" smtClean="0"/>
              <a:pPr/>
              <a:t>28.01.2013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F2B5B5-81F9-43E9-B71C-E9A07DC675E2}"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86F2B5B5-81F9-43E9-B71C-E9A07DC675E2}"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F306068D-6DD5-4CB1-AF21-6FCB24600751}" type="datetimeFigureOut">
              <a:rPr lang="ru-RU" smtClean="0"/>
              <a:pPr/>
              <a:t>28.01.2013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F306068D-6DD5-4CB1-AF21-6FCB24600751}" type="datetimeFigureOut">
              <a:rPr lang="ru-RU" smtClean="0"/>
              <a:pPr/>
              <a:t>28.01.2013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6F2B5B5-81F9-43E9-B71C-E9A07DC675E2}"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306068D-6DD5-4CB1-AF21-6FCB24600751}" type="datetimeFigureOut">
              <a:rPr lang="ru-RU" smtClean="0"/>
              <a:pPr/>
              <a:t>28.01.2013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6F2B5B5-81F9-43E9-B71C-E9A07DC675E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F306068D-6DD5-4CB1-AF21-6FCB24600751}" type="datetimeFigureOut">
              <a:rPr lang="ru-RU" smtClean="0"/>
              <a:pPr/>
              <a:t>28.01.2013</a:t>
            </a:fld>
            <a:endParaRPr lang="ru-RU"/>
          </a:p>
        </p:txBody>
      </p:sp>
      <p:sp>
        <p:nvSpPr>
          <p:cNvPr id="9" name="Номер слайда 8"/>
          <p:cNvSpPr>
            <a:spLocks noGrp="1"/>
          </p:cNvSpPr>
          <p:nvPr>
            <p:ph type="sldNum" sz="quarter" idx="15"/>
          </p:nvPr>
        </p:nvSpPr>
        <p:spPr/>
        <p:txBody>
          <a:bodyPr/>
          <a:lstStyle/>
          <a:p>
            <a:fld id="{86F2B5B5-81F9-43E9-B71C-E9A07DC675E2}"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F306068D-6DD5-4CB1-AF21-6FCB24600751}" type="datetimeFigureOut">
              <a:rPr lang="ru-RU" smtClean="0"/>
              <a:pPr/>
              <a:t>28.01.2013</a:t>
            </a:fld>
            <a:endParaRPr lang="ru-RU"/>
          </a:p>
        </p:txBody>
      </p:sp>
      <p:sp>
        <p:nvSpPr>
          <p:cNvPr id="9" name="Номер слайда 8"/>
          <p:cNvSpPr>
            <a:spLocks noGrp="1"/>
          </p:cNvSpPr>
          <p:nvPr>
            <p:ph type="sldNum" sz="quarter" idx="11"/>
          </p:nvPr>
        </p:nvSpPr>
        <p:spPr/>
        <p:txBody>
          <a:bodyPr/>
          <a:lstStyle/>
          <a:p>
            <a:fld id="{86F2B5B5-81F9-43E9-B71C-E9A07DC675E2}"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306068D-6DD5-4CB1-AF21-6FCB24600751}" type="datetimeFigureOut">
              <a:rPr lang="ru-RU" smtClean="0"/>
              <a:pPr/>
              <a:t>28.01.2013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86F2B5B5-81F9-43E9-B71C-E9A07DC675E2}"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solidFill>
                  <a:schemeClr val="tx2">
                    <a:lumMod val="25000"/>
                  </a:schemeClr>
                </a:solidFill>
              </a:rPr>
              <a:t>Первый летчик «алмазного края»</a:t>
            </a:r>
            <a:br>
              <a:rPr lang="ru-RU" dirty="0" smtClean="0">
                <a:solidFill>
                  <a:schemeClr val="tx2">
                    <a:lumMod val="25000"/>
                  </a:schemeClr>
                </a:solidFill>
              </a:rPr>
            </a:br>
            <a:r>
              <a:rPr lang="ru-RU" dirty="0" smtClean="0">
                <a:solidFill>
                  <a:schemeClr val="tx2">
                    <a:lumMod val="25000"/>
                  </a:schemeClr>
                </a:solidFill>
              </a:rPr>
              <a:t>Куницын Иннокентий  Трофимович</a:t>
            </a:r>
            <a:r>
              <a:rPr lang="ru-RU" dirty="0" smtClean="0"/>
              <a:t/>
            </a:r>
            <a:br>
              <a:rPr lang="ru-RU" dirty="0" smtClean="0"/>
            </a:br>
            <a:endParaRPr lang="ru-RU" dirty="0"/>
          </a:p>
        </p:txBody>
      </p:sp>
      <p:pic>
        <p:nvPicPr>
          <p:cNvPr id="4" name="Picture 2" descr="C:\Users\Алена Николаевна\Pictures\2013-01-28 1\1 004.jpg"/>
          <p:cNvPicPr>
            <a:picLocks noChangeAspect="1" noChangeArrowheads="1"/>
          </p:cNvPicPr>
          <p:nvPr/>
        </p:nvPicPr>
        <p:blipFill>
          <a:blip r:embed="rId2" cstate="print"/>
          <a:srcRect/>
          <a:stretch>
            <a:fillRect/>
          </a:stretch>
        </p:blipFill>
        <p:spPr bwMode="auto">
          <a:xfrm>
            <a:off x="3275856" y="2852936"/>
            <a:ext cx="2664296" cy="357619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tx2">
                    <a:lumMod val="10000"/>
                  </a:schemeClr>
                </a:solidFill>
              </a:rPr>
              <a:t>В данное время</a:t>
            </a:r>
            <a:endParaRPr lang="ru-RU" dirty="0">
              <a:solidFill>
                <a:schemeClr val="tx2">
                  <a:lumMod val="10000"/>
                </a:schemeClr>
              </a:solidFill>
            </a:endParaRPr>
          </a:p>
        </p:txBody>
      </p:sp>
      <p:pic>
        <p:nvPicPr>
          <p:cNvPr id="22530" name="Picture 2" descr="C:\Users\Admin\Desktop\2013-01-28 1\куницын.JPG"/>
          <p:cNvPicPr>
            <a:picLocks noGrp="1" noChangeAspect="1" noChangeArrowheads="1"/>
          </p:cNvPicPr>
          <p:nvPr>
            <p:ph sz="half" idx="1"/>
          </p:nvPr>
        </p:nvPicPr>
        <p:blipFill>
          <a:blip r:embed="rId2" cstate="print"/>
          <a:srcRect/>
          <a:stretch>
            <a:fillRect/>
          </a:stretch>
        </p:blipFill>
        <p:spPr bwMode="auto">
          <a:xfrm>
            <a:off x="1122632" y="1772816"/>
            <a:ext cx="2873303" cy="4290798"/>
          </a:xfrm>
          <a:prstGeom prst="rect">
            <a:avLst/>
          </a:prstGeom>
          <a:noFill/>
        </p:spPr>
      </p:pic>
      <p:pic>
        <p:nvPicPr>
          <p:cNvPr id="22531" name="Picture 3" descr="C:\Users\Admin\Desktop\2013-01-28 1\к3.JPG"/>
          <p:cNvPicPr>
            <a:picLocks noGrp="1" noChangeAspect="1" noChangeArrowheads="1"/>
          </p:cNvPicPr>
          <p:nvPr>
            <p:ph sz="half" idx="2"/>
          </p:nvPr>
        </p:nvPicPr>
        <p:blipFill>
          <a:blip r:embed="rId3" cstate="print"/>
          <a:srcRect/>
          <a:stretch>
            <a:fillRect/>
          </a:stretch>
        </p:blipFill>
        <p:spPr bwMode="auto">
          <a:xfrm>
            <a:off x="5313632" y="1772815"/>
            <a:ext cx="2930775" cy="437662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p:txBody>
          <a:bodyPr/>
          <a:lstStyle/>
          <a:p>
            <a:r>
              <a:rPr lang="ru-RU" dirty="0" smtClean="0"/>
              <a:t>В нашем селе чтят память о героях и участниках ВОВ.</a:t>
            </a:r>
          </a:p>
          <a:p>
            <a:pPr lvl="1"/>
            <a:r>
              <a:rPr lang="ru-RU" dirty="0" smtClean="0"/>
              <a:t>И чтоб не повторилась такая ужасная война, мы должны сделать все, что в наших силах. Данный материал может применен в качестве информационного источника при изучении истории села. Мы убеждены  в том, что и на сегодняшний день ни теряет своего воспитательного значения все то, что связано с подвигом нашего народа .</a:t>
            </a:r>
            <a:endParaRPr lang="ru-RU" dirty="0"/>
          </a:p>
        </p:txBody>
      </p:sp>
      <p:sp>
        <p:nvSpPr>
          <p:cNvPr id="5" name="Заголовок 4"/>
          <p:cNvSpPr>
            <a:spLocks noGrp="1"/>
          </p:cNvSpPr>
          <p:nvPr>
            <p:ph type="title"/>
          </p:nvPr>
        </p:nvSpPr>
        <p:spPr/>
        <p:txBody>
          <a:bodyPr/>
          <a:lstStyle/>
          <a:p>
            <a:pPr algn="ctr"/>
            <a:r>
              <a:rPr lang="ru-RU" dirty="0" smtClean="0">
                <a:solidFill>
                  <a:schemeClr val="tx2">
                    <a:lumMod val="10000"/>
                  </a:schemeClr>
                </a:solidFill>
              </a:rPr>
              <a:t>Заключение</a:t>
            </a:r>
            <a:endParaRPr lang="ru-RU"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620688"/>
            <a:ext cx="7704856" cy="5256584"/>
          </a:xfrm>
        </p:spPr>
        <p:txBody>
          <a:bodyPr/>
          <a:lstStyle/>
          <a:p>
            <a:pPr>
              <a:buNone/>
            </a:pPr>
            <a:r>
              <a:rPr lang="ru-RU" dirty="0" smtClean="0"/>
              <a:t>	</a:t>
            </a:r>
            <a:r>
              <a:rPr lang="ru-RU" dirty="0" smtClean="0">
                <a:solidFill>
                  <a:schemeClr val="tx2">
                    <a:lumMod val="25000"/>
                  </a:schemeClr>
                </a:solidFill>
              </a:rPr>
              <a:t>Цель: </a:t>
            </a:r>
          </a:p>
          <a:p>
            <a:pPr>
              <a:buNone/>
            </a:pPr>
            <a:r>
              <a:rPr lang="ru-RU" dirty="0" smtClean="0"/>
              <a:t>	</a:t>
            </a:r>
            <a:r>
              <a:rPr lang="ru-RU" dirty="0" smtClean="0"/>
              <a:t>Изучить биографию И.Т.Куницына – участник ВОВ.</a:t>
            </a:r>
          </a:p>
          <a:p>
            <a:pPr>
              <a:buNone/>
            </a:pPr>
            <a:endParaRPr lang="ru-RU" dirty="0" smtClean="0"/>
          </a:p>
          <a:p>
            <a:pPr>
              <a:buNone/>
            </a:pPr>
            <a:r>
              <a:rPr lang="ru-RU" dirty="0" smtClean="0"/>
              <a:t>	</a:t>
            </a:r>
            <a:r>
              <a:rPr lang="ru-RU" dirty="0" smtClean="0">
                <a:solidFill>
                  <a:schemeClr val="tx2">
                    <a:lumMod val="25000"/>
                  </a:schemeClr>
                </a:solidFill>
              </a:rPr>
              <a:t>Задача:</a:t>
            </a:r>
          </a:p>
          <a:p>
            <a:pPr>
              <a:buNone/>
            </a:pPr>
            <a:r>
              <a:rPr lang="ru-RU" dirty="0" smtClean="0">
                <a:solidFill>
                  <a:schemeClr val="tx2">
                    <a:lumMod val="25000"/>
                  </a:schemeClr>
                </a:solidFill>
              </a:rPr>
              <a:t>	</a:t>
            </a:r>
            <a:r>
              <a:rPr lang="ru-RU" dirty="0" smtClean="0">
                <a:solidFill>
                  <a:schemeClr val="tx2">
                    <a:lumMod val="25000"/>
                  </a:schemeClr>
                </a:solidFill>
              </a:rPr>
              <a:t> 1. Прочитать </a:t>
            </a:r>
            <a:r>
              <a:rPr lang="ru-RU" dirty="0" smtClean="0">
                <a:solidFill>
                  <a:schemeClr val="tx2">
                    <a:lumMod val="25000"/>
                  </a:schemeClr>
                </a:solidFill>
              </a:rPr>
              <a:t>и </a:t>
            </a:r>
            <a:r>
              <a:rPr lang="ru-RU" dirty="0" smtClean="0">
                <a:solidFill>
                  <a:schemeClr val="tx2">
                    <a:lumMod val="25000"/>
                  </a:schemeClr>
                </a:solidFill>
              </a:rPr>
              <a:t>изучить архивированные, музейные документы о И.Т.Куницыне.</a:t>
            </a:r>
          </a:p>
          <a:p>
            <a:pPr>
              <a:buNone/>
            </a:pPr>
            <a:r>
              <a:rPr lang="ru-RU" dirty="0" smtClean="0">
                <a:solidFill>
                  <a:schemeClr val="tx2">
                    <a:lumMod val="25000"/>
                  </a:schemeClr>
                </a:solidFill>
              </a:rPr>
              <a:t>	</a:t>
            </a:r>
            <a:r>
              <a:rPr lang="ru-RU" dirty="0" smtClean="0">
                <a:solidFill>
                  <a:schemeClr val="tx2">
                    <a:lumMod val="25000"/>
                  </a:schemeClr>
                </a:solidFill>
              </a:rPr>
              <a:t>2. Начать сбор информации Куницына.</a:t>
            </a:r>
          </a:p>
          <a:p>
            <a:pPr>
              <a:buNone/>
            </a:pPr>
            <a:r>
              <a:rPr lang="ru-RU" dirty="0" smtClean="0">
                <a:solidFill>
                  <a:schemeClr val="tx2">
                    <a:lumMod val="25000"/>
                  </a:schemeClr>
                </a:solidFill>
              </a:rPr>
              <a:t>	3. Систематизировать информацию из разных источников.</a:t>
            </a:r>
          </a:p>
          <a:p>
            <a:pPr>
              <a:buNone/>
            </a:pPr>
            <a:endParaRPr lang="ru-RU" dirty="0" smtClean="0">
              <a:solidFill>
                <a:schemeClr val="tx2">
                  <a:lumMod val="25000"/>
                </a:schemeClr>
              </a:solidFill>
            </a:endParaRPr>
          </a:p>
          <a:p>
            <a:pPr>
              <a:buNone/>
            </a:pPr>
            <a:endParaRPr lang="ru-RU" dirty="0" smtClean="0"/>
          </a:p>
          <a:p>
            <a:pPr>
              <a:buNone/>
            </a:pPr>
            <a:endParaRPr lang="ru-R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5"/>
          <p:cNvSpPr>
            <a:spLocks noGrp="1"/>
          </p:cNvSpPr>
          <p:nvPr>
            <p:ph idx="1"/>
          </p:nvPr>
        </p:nvSpPr>
        <p:spPr>
          <a:xfrm>
            <a:off x="323528" y="908720"/>
            <a:ext cx="8640960" cy="5949280"/>
          </a:xfrm>
        </p:spPr>
        <p:txBody>
          <a:bodyPr>
            <a:normAutofit fontScale="25000" lnSpcReduction="20000"/>
          </a:bodyPr>
          <a:lstStyle/>
          <a:p>
            <a:pPr algn="r"/>
            <a:r>
              <a:rPr lang="ru-RU" sz="7200" i="1" dirty="0" smtClean="0">
                <a:solidFill>
                  <a:schemeClr val="tx2">
                    <a:lumMod val="25000"/>
                  </a:schemeClr>
                </a:solidFill>
                <a:latin typeface="Meiryo" pitchFamily="34" charset="-128"/>
                <a:ea typeface="Meiryo" pitchFamily="34" charset="-128"/>
              </a:rPr>
              <a:t>Биография </a:t>
            </a:r>
            <a:r>
              <a:rPr lang="ru-RU" sz="7200" i="1" dirty="0" smtClean="0">
                <a:solidFill>
                  <a:schemeClr val="tx2">
                    <a:lumMod val="25000"/>
                  </a:schemeClr>
                </a:solidFill>
                <a:latin typeface="Meiryo" pitchFamily="34" charset="-128"/>
                <a:ea typeface="Meiryo" pitchFamily="34" charset="-128"/>
              </a:rPr>
              <a:t>И.Т.Куницына</a:t>
            </a:r>
            <a:endParaRPr lang="ru-RU" sz="7200" dirty="0" smtClean="0">
              <a:solidFill>
                <a:schemeClr val="tx2">
                  <a:lumMod val="25000"/>
                </a:schemeClr>
              </a:solidFill>
              <a:latin typeface="Meiryo" pitchFamily="34" charset="-128"/>
              <a:ea typeface="Meiryo" pitchFamily="34" charset="-128"/>
            </a:endParaRPr>
          </a:p>
          <a:p>
            <a:pPr algn="just"/>
            <a:r>
              <a:rPr lang="ru-RU" sz="6400" dirty="0" smtClean="0">
                <a:latin typeface="Meiryo" pitchFamily="34" charset="-128"/>
                <a:ea typeface="Meiryo" pitchFamily="34" charset="-128"/>
              </a:rPr>
              <a:t>         Куницын </a:t>
            </a:r>
            <a:r>
              <a:rPr lang="ru-RU" sz="6400" dirty="0" smtClean="0">
                <a:latin typeface="Meiryo" pitchFamily="34" charset="-128"/>
                <a:ea typeface="Meiryo" pitchFamily="34" charset="-128"/>
              </a:rPr>
              <a:t>Иннокентий Трофимович родился 1906 году в бедной крестьянской семье в Иркутской области. До 1928 года батрачил, потом работал на речном пароходе.</a:t>
            </a:r>
          </a:p>
          <a:p>
            <a:pPr algn="just"/>
            <a:r>
              <a:rPr lang="ru-RU" sz="6400" dirty="0" smtClean="0">
                <a:latin typeface="Meiryo" pitchFamily="34" charset="-128"/>
                <a:ea typeface="Meiryo" pitchFamily="34" charset="-128"/>
              </a:rPr>
              <a:t>Иннокентий очень хотел учиться. Однако ему так не удалось поступить на учебу из-за низкого уровня первоначальной общеобразовательной подготовки. И только с 1928 года, после призыва на действительную службу красной армии, он получил возможность учиться. Куницын окончил военные курсы </a:t>
            </a:r>
            <a:r>
              <a:rPr lang="ru-RU" sz="6400" dirty="0" err="1" smtClean="0">
                <a:latin typeface="Meiryo" pitchFamily="34" charset="-128"/>
                <a:ea typeface="Meiryo" pitchFamily="34" charset="-128"/>
              </a:rPr>
              <a:t>кинорадиомехаников</a:t>
            </a:r>
            <a:r>
              <a:rPr lang="ru-RU" sz="6400" dirty="0" smtClean="0">
                <a:latin typeface="Meiryo" pitchFamily="34" charset="-128"/>
                <a:ea typeface="Meiryo" pitchFamily="34" charset="-128"/>
              </a:rPr>
              <a:t> и до конца службы все свободное время готовился в ВУЗ. Весной 1931 году был направлен в военную школу летчиков. Он был призван в армию первые дни Великой Отечественной войны. Он служил как военный летчик на Малой Земле. Он принимал участие в обороне Севастополя. </a:t>
            </a:r>
            <a:r>
              <a:rPr lang="ru-RU" sz="6400" dirty="0" err="1" smtClean="0">
                <a:latin typeface="Meiryo" pitchFamily="34" charset="-128"/>
                <a:ea typeface="Meiryo" pitchFamily="34" charset="-128"/>
              </a:rPr>
              <a:t>Демобилизировался</a:t>
            </a:r>
            <a:r>
              <a:rPr lang="ru-RU" sz="6400" dirty="0" smtClean="0">
                <a:latin typeface="Meiryo" pitchFamily="34" charset="-128"/>
                <a:ea typeface="Meiryo" pitchFamily="34" charset="-128"/>
              </a:rPr>
              <a:t> из армии по болезни и в 1946 году первым освоил просторы Эвенкии за штурвалом ПО-2.</a:t>
            </a:r>
          </a:p>
          <a:p>
            <a:pPr algn="just"/>
            <a:r>
              <a:rPr lang="ru-RU" sz="6400" dirty="0" smtClean="0">
                <a:latin typeface="Meiryo" pitchFamily="34" charset="-128"/>
                <a:ea typeface="Meiryo" pitchFamily="34" charset="-128"/>
              </a:rPr>
              <a:t>                  И.Т.Куницын </a:t>
            </a:r>
            <a:r>
              <a:rPr lang="ru-RU" sz="6400" dirty="0" smtClean="0">
                <a:latin typeface="Meiryo" pitchFamily="34" charset="-128"/>
                <a:ea typeface="Meiryo" pitchFamily="34" charset="-128"/>
              </a:rPr>
              <a:t>воевал на фронтах, был награжден орденами «Красного Знамени», «Красной Звезды», медалями «За оборону Кавказа»,  «За оборону Севастополя», «За оборону Советского Заполярья», «За победу над Японией». Куницын И.Т. участник героической обороны Севастополя. Об участии в обороне Севастополя он написал в своих военных дневниках. Этот дневник Куницына литературно подготовила к печати писательница Якутии Мэри Михайловна </a:t>
            </a:r>
            <a:r>
              <a:rPr lang="ru-RU" sz="6400" dirty="0" err="1" smtClean="0">
                <a:latin typeface="Meiryo" pitchFamily="34" charset="-128"/>
                <a:ea typeface="Meiryo" pitchFamily="34" charset="-128"/>
              </a:rPr>
              <a:t>Софианиди</a:t>
            </a:r>
            <a:r>
              <a:rPr lang="ru-RU" sz="6400" dirty="0" smtClean="0">
                <a:latin typeface="Meiryo" pitchFamily="34" charset="-128"/>
                <a:ea typeface="Meiryo" pitchFamily="34" charset="-128"/>
              </a:rPr>
              <a:t> и опубликовала в газете </a:t>
            </a:r>
            <a:r>
              <a:rPr lang="ru-RU" sz="6400" dirty="0" smtClean="0">
                <a:latin typeface="Meiryo" pitchFamily="34" charset="-128"/>
                <a:ea typeface="Meiryo" pitchFamily="34" charset="-128"/>
              </a:rPr>
              <a:t>«</a:t>
            </a:r>
            <a:r>
              <a:rPr lang="ru-RU" sz="6400" dirty="0" err="1" smtClean="0">
                <a:latin typeface="Meiryo" pitchFamily="34" charset="-128"/>
                <a:ea typeface="Meiryo" pitchFamily="34" charset="-128"/>
              </a:rPr>
              <a:t>Мирнинский</a:t>
            </a:r>
            <a:r>
              <a:rPr lang="ru-RU" sz="6400" dirty="0" smtClean="0">
                <a:latin typeface="Meiryo" pitchFamily="34" charset="-128"/>
                <a:ea typeface="Meiryo" pitchFamily="34" charset="-128"/>
              </a:rPr>
              <a:t> </a:t>
            </a:r>
            <a:r>
              <a:rPr lang="ru-RU" sz="6400" dirty="0" smtClean="0">
                <a:latin typeface="Meiryo" pitchFamily="34" charset="-128"/>
                <a:ea typeface="Meiryo" pitchFamily="34" charset="-128"/>
              </a:rPr>
              <a:t>рабочий» в 1985 году под названием «Севастопольский Фейерверк».</a:t>
            </a:r>
          </a:p>
          <a:p>
            <a:pPr algn="just"/>
            <a:r>
              <a:rPr lang="ru-RU" sz="6400" dirty="0" smtClean="0">
                <a:latin typeface="Meiryo" pitchFamily="34" charset="-128"/>
                <a:ea typeface="Meiryo" pitchFamily="34" charset="-128"/>
              </a:rPr>
              <a:t>Он участвовал в войне против японских милитаристов и по состоянию здоровья он ушел в отставку</a:t>
            </a:r>
            <a:r>
              <a:rPr lang="ru-RU" sz="6400" dirty="0" smtClean="0">
                <a:latin typeface="Meiryo" pitchFamily="34" charset="-128"/>
                <a:ea typeface="Meiryo" pitchFamily="34" charset="-128"/>
              </a:rPr>
              <a:t>.</a:t>
            </a:r>
            <a:endParaRPr lang="ru-RU" sz="6400" dirty="0" smtClean="0">
              <a:latin typeface="Meiryo" pitchFamily="34" charset="-128"/>
              <a:ea typeface="Meiryo" pitchFamily="34" charset="-128"/>
            </a:endParaRPr>
          </a:p>
        </p:txBody>
      </p:sp>
      <p:sp>
        <p:nvSpPr>
          <p:cNvPr id="2" name="Заголовок 1"/>
          <p:cNvSpPr>
            <a:spLocks noGrp="1"/>
          </p:cNvSpPr>
          <p:nvPr>
            <p:ph type="title"/>
          </p:nvPr>
        </p:nvSpPr>
        <p:spPr>
          <a:xfrm>
            <a:off x="0" y="0"/>
            <a:ext cx="9144000" cy="836712"/>
          </a:xfrm>
        </p:spPr>
        <p:txBody>
          <a:bodyPr>
            <a:normAutofit/>
          </a:bodyPr>
          <a:lstStyle/>
          <a:p>
            <a:pPr algn="ctr"/>
            <a:r>
              <a:rPr lang="ru-RU" dirty="0" smtClean="0">
                <a:solidFill>
                  <a:schemeClr val="tx2">
                    <a:lumMod val="10000"/>
                  </a:schemeClr>
                </a:solidFill>
              </a:rPr>
              <a:t>Иннокентий Трофимович Куницын</a:t>
            </a:r>
            <a:endParaRPr lang="ru-RU"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24744"/>
            <a:ext cx="8229600" cy="4971256"/>
          </a:xfrm>
        </p:spPr>
        <p:txBody>
          <a:bodyPr>
            <a:noAutofit/>
          </a:bodyPr>
          <a:lstStyle/>
          <a:p>
            <a:pPr algn="just">
              <a:buNone/>
            </a:pPr>
            <a:r>
              <a:rPr lang="ru-RU" sz="1400" dirty="0" smtClean="0"/>
              <a:t>Имя Иннокентия Трофимовича Куницына хорошо известна геологам – первопроходцам нашего края. Он стал первым летчикам алмазной экспедиции. </a:t>
            </a:r>
            <a:r>
              <a:rPr lang="ru-RU" sz="1400" dirty="0" err="1" smtClean="0"/>
              <a:t>Демобилизоровавшись</a:t>
            </a:r>
            <a:r>
              <a:rPr lang="ru-RU" sz="1400" dirty="0" smtClean="0"/>
              <a:t> </a:t>
            </a:r>
            <a:r>
              <a:rPr lang="ru-RU" sz="1400" dirty="0" smtClean="0"/>
              <a:t>из армии по болезни, Куницын 1946 году первым освоил просторы Эвенкии за штурвалом самолета ПО-2 в составе Тунгусской </a:t>
            </a:r>
            <a:r>
              <a:rPr lang="ru-RU" sz="1400" dirty="0" smtClean="0"/>
              <a:t>экспедиции. Экспедиции </a:t>
            </a:r>
            <a:r>
              <a:rPr lang="ru-RU" sz="1400" dirty="0" smtClean="0"/>
              <a:t>предстояла работать в необычно сложных условиях. Ведь Тунгусский бассейн – это не </a:t>
            </a:r>
            <a:r>
              <a:rPr lang="ru-RU" sz="1400" dirty="0" smtClean="0"/>
              <a:t>просто географическое </a:t>
            </a:r>
            <a:r>
              <a:rPr lang="ru-RU" sz="1400" dirty="0" smtClean="0"/>
              <a:t>понятие, а реально существующая обширная площадь земли с весьма разнообразной и интересной флорой и фауной. Тунгусская экспедиция наряду со специально поисковой задачей в комплексе являлась первым серьезным шагом к изучению и развитию производительных сил Тунгусского бассейна. С начала лета 1947 года все партии вышли на оленях в базу в тайгу, на запад от нижней </a:t>
            </a:r>
            <a:r>
              <a:rPr lang="ru-RU" sz="1400" dirty="0" err="1" smtClean="0"/>
              <a:t>Тунгусски</a:t>
            </a:r>
            <a:r>
              <a:rPr lang="ru-RU" sz="1400" dirty="0" smtClean="0"/>
              <a:t>. Между </a:t>
            </a:r>
            <a:r>
              <a:rPr lang="ru-RU" sz="1400" dirty="0" smtClean="0"/>
              <a:t>всеми этими партиями лежали сотни километров не проходимых таежных расстояний, а маршруты их были протяженностью 500-600 километров.  Каждый начальник партии брал с собой проводника – </a:t>
            </a:r>
            <a:r>
              <a:rPr lang="ru-RU" sz="1400" dirty="0" smtClean="0"/>
              <a:t>эвенка. На </a:t>
            </a:r>
            <a:r>
              <a:rPr lang="ru-RU" sz="1400" dirty="0" smtClean="0"/>
              <a:t>маршруте они изучали геологию проходимой местности, собирали образцы каменных глыб, осматривали обнажения, капали шурфы и промывали шлихи. Ясно , что при такой период территориальной отдаленности партий друг от друга и от базы радиосвязь была нужна, как воздух. Однако, радиоспециалисты из управления отнеслись к обеспечению этой связи легкомысленно и в результате во всех партиях радиоаппаратура с первых дней «забастовала». Для того, чтобы осуществить оперативное руководство партиями, хотя бы на их выходе к опорным поворотным пунктам в распоряжении Одинцова и  </a:t>
            </a:r>
            <a:r>
              <a:rPr lang="ru-RU" sz="1400" dirty="0" err="1" smtClean="0"/>
              <a:t>Сафьянникова</a:t>
            </a:r>
            <a:r>
              <a:rPr lang="ru-RU" sz="1400" dirty="0" smtClean="0"/>
              <a:t> оставался один самолет </a:t>
            </a:r>
            <a:r>
              <a:rPr lang="ru-RU" sz="1400" dirty="0" smtClean="0"/>
              <a:t>ПО-2. Весь </a:t>
            </a:r>
            <a:r>
              <a:rPr lang="ru-RU" sz="1400" dirty="0" smtClean="0"/>
              <a:t>опыт военного летчика И.Т.Куницын использовал для того, чтобы ни на один день не прекращался поиск алмазов на огромном пространстве Сибирской платформы. Смелостью и дерзостью летчик постоянно нарушал общепринятые инструкции,  но это было жесткой необходимостью. Можно без преувеличения сказать,  что установка была, как на фронте, - разве что противника не было, да пули не жужжали. Впрочем, противники были: вечная мерзлота, жестокие морозы, бездорожье глухой тайги. И что только ни служила аэродромом для летчика!</a:t>
            </a:r>
          </a:p>
          <a:p>
            <a:endParaRPr lang="ru-RU" sz="1400" dirty="0"/>
          </a:p>
        </p:txBody>
      </p:sp>
      <p:sp>
        <p:nvSpPr>
          <p:cNvPr id="4" name="Заголовок 3"/>
          <p:cNvSpPr>
            <a:spLocks noGrp="1"/>
          </p:cNvSpPr>
          <p:nvPr>
            <p:ph type="title"/>
          </p:nvPr>
        </p:nvSpPr>
        <p:spPr>
          <a:xfrm>
            <a:off x="395536" y="0"/>
            <a:ext cx="8229600" cy="1219200"/>
          </a:xfrm>
        </p:spPr>
        <p:txBody>
          <a:bodyPr>
            <a:normAutofit fontScale="90000"/>
          </a:bodyPr>
          <a:lstStyle/>
          <a:p>
            <a:pPr algn="ctr"/>
            <a:r>
              <a:rPr lang="ru-RU" i="1" dirty="0" smtClean="0">
                <a:solidFill>
                  <a:schemeClr val="tx2">
                    <a:lumMod val="10000"/>
                  </a:schemeClr>
                </a:solidFill>
              </a:rPr>
              <a:t>Иннокентий Трофимович Куницын в алмазной </a:t>
            </a:r>
            <a:r>
              <a:rPr lang="ru-RU" i="1" dirty="0" smtClean="0">
                <a:solidFill>
                  <a:schemeClr val="tx2">
                    <a:lumMod val="10000"/>
                  </a:schemeClr>
                </a:solidFill>
              </a:rPr>
              <a:t>экспедици</a:t>
            </a:r>
            <a:r>
              <a:rPr lang="ru-RU" i="1" dirty="0" smtClean="0">
                <a:solidFill>
                  <a:schemeClr val="tx2">
                    <a:lumMod val="10000"/>
                  </a:schemeClr>
                </a:solidFill>
              </a:rPr>
              <a:t>и</a:t>
            </a:r>
            <a:endParaRPr lang="ru-RU"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836712"/>
            <a:ext cx="8712968" cy="5832648"/>
          </a:xfrm>
        </p:spPr>
        <p:txBody>
          <a:bodyPr>
            <a:normAutofit lnSpcReduction="10000"/>
          </a:bodyPr>
          <a:lstStyle/>
          <a:p>
            <a:pPr algn="just">
              <a:buNone/>
            </a:pPr>
            <a:r>
              <a:rPr lang="ru-RU" sz="1600" dirty="0" smtClean="0"/>
              <a:t> </a:t>
            </a:r>
            <a:r>
              <a:rPr lang="ru-RU" sz="1600" dirty="0" smtClean="0"/>
              <a:t>1</a:t>
            </a:r>
            <a:r>
              <a:rPr lang="ru-RU" sz="1600" dirty="0" smtClean="0"/>
              <a:t>6 </a:t>
            </a:r>
            <a:r>
              <a:rPr lang="ru-RU" sz="1600" dirty="0" smtClean="0"/>
              <a:t>марта 1948 года на ПО-2 из </a:t>
            </a:r>
            <a:r>
              <a:rPr lang="ru-RU" sz="1600" dirty="0" err="1" smtClean="0"/>
              <a:t>Ноканно</a:t>
            </a:r>
            <a:r>
              <a:rPr lang="ru-RU" sz="1600" dirty="0" smtClean="0"/>
              <a:t>, эвенкийского стойбища на Нижней </a:t>
            </a:r>
            <a:r>
              <a:rPr lang="ru-RU" sz="1600" dirty="0" err="1" smtClean="0"/>
              <a:t>Тунгусске</a:t>
            </a:r>
            <a:r>
              <a:rPr lang="ru-RU" sz="1600" dirty="0" smtClean="0"/>
              <a:t> в </a:t>
            </a:r>
            <a:r>
              <a:rPr lang="ru-RU" sz="1600" dirty="0" err="1" smtClean="0"/>
              <a:t>Ербогачен</a:t>
            </a:r>
            <a:r>
              <a:rPr lang="ru-RU" sz="1600" dirty="0" smtClean="0"/>
              <a:t> , на базу экспедиции вылетели втроем: И.Т.Куницын, молодой кинооператор </a:t>
            </a:r>
            <a:r>
              <a:rPr lang="ru-RU" sz="1600" dirty="0" err="1" smtClean="0"/>
              <a:t>Восточно-Сибирской</a:t>
            </a:r>
            <a:r>
              <a:rPr lang="ru-RU" sz="1600" dirty="0" smtClean="0"/>
              <a:t> киностудии Евгений Моисеевич </a:t>
            </a:r>
            <a:r>
              <a:rPr lang="ru-RU" sz="1600" dirty="0" err="1" smtClean="0"/>
              <a:t>Кельман</a:t>
            </a:r>
            <a:r>
              <a:rPr lang="ru-RU" sz="1600" dirty="0" smtClean="0"/>
              <a:t> и Петр Иванович Куницын – заместитель начальника экспедиции</a:t>
            </a:r>
            <a:r>
              <a:rPr lang="ru-RU" sz="1600" dirty="0" smtClean="0"/>
              <a:t>. </a:t>
            </a:r>
            <a:r>
              <a:rPr lang="ru-RU" sz="1600" dirty="0" smtClean="0"/>
              <a:t>Когда самолет набрал высоту, поднялась пурга,  его трясло, швыряла как щепку, видимости не было никакой – и они сбились с маршрута, долго летели наугад. Кончилась горючее. Были они в это время в районе какой-то реки и им удалось сесть на одном из двух озер. Посадка была удачной. Они были уверены, что их будут искать и найдут. Наступила весна,  но вместе с тем Иннокентий Трофимович сильно сдал, исхудал и ослабел. Он почти не вставал со своей лежанки. Старые боевые раны давали о себе знать.  2 мая 1948 году его не стало. Спутники И.Т. Куницына решили сплавить вниз по течению в надежде, что достигнуть какого- </a:t>
            </a:r>
            <a:r>
              <a:rPr lang="ru-RU" sz="1600" dirty="0" err="1" smtClean="0"/>
              <a:t>нибудь</a:t>
            </a:r>
            <a:r>
              <a:rPr lang="ru-RU" sz="1600" dirty="0" smtClean="0"/>
              <a:t> поселения. Уровень воды поднимался. Лед растрескивался,  началась его подвижка. Евгений </a:t>
            </a:r>
            <a:r>
              <a:rPr lang="ru-RU" sz="1600" dirty="0" err="1" smtClean="0"/>
              <a:t>Кельман</a:t>
            </a:r>
            <a:r>
              <a:rPr lang="ru-RU" sz="1600" dirty="0" smtClean="0"/>
              <a:t> и Петр Куницын выловили крепкий кусок льда. Из трухи и еловых лапок соорудили лежаки, в клеенчатое покрытие крыла завернули останки покойного Иннокентия Трофимовича Куницына и положили его на льдину. Закончив все приготовление к отплытию, сели на льдину и длинным шестом оттолкнулись от берега и поплыли. Плот оказался окруженным со всех сторон льдинами. Петр Куницын с огромным усилием перетаскал с плота на берег свои пожитки, завернутый в клеенчатую ткань труп товарища. У него не было ни ножа, ни топора, но были спички,  он разжег костер и с помощью костров свалил несколько деревьев, и сделал плот. Привязал к плоту труп товарища, настелил на бревна мох и шестом оттолкнулся от берега. После долгого забытья он увидел, что плот несется по большой широкой реке. За очередным поворотом он увидел строение: избу, сарай, навес. Плот внесло на берег. Петр Куницын привязал его к шесту,  воткнутому между льдин и на четвереньках пополз на берег. В доме на берегу реки жил с семьей Лев Данилов. Вот и спасение.</a:t>
            </a:r>
          </a:p>
          <a:p>
            <a:pPr algn="just">
              <a:buNone/>
            </a:pPr>
            <a:endParaRPr lang="ru-RU" sz="1400" dirty="0" smtClean="0"/>
          </a:p>
        </p:txBody>
      </p:sp>
      <p:sp>
        <p:nvSpPr>
          <p:cNvPr id="2" name="Заголовок 1"/>
          <p:cNvSpPr>
            <a:spLocks noGrp="1"/>
          </p:cNvSpPr>
          <p:nvPr>
            <p:ph type="title"/>
          </p:nvPr>
        </p:nvSpPr>
        <p:spPr>
          <a:xfrm>
            <a:off x="457200" y="0"/>
            <a:ext cx="8686800" cy="908720"/>
          </a:xfrm>
        </p:spPr>
        <p:txBody>
          <a:bodyPr>
            <a:normAutofit/>
          </a:bodyPr>
          <a:lstStyle/>
          <a:p>
            <a:pPr algn="ctr"/>
            <a:r>
              <a:rPr lang="ru-RU" sz="4000" dirty="0" smtClean="0">
                <a:solidFill>
                  <a:schemeClr val="tx2">
                    <a:lumMod val="10000"/>
                  </a:schemeClr>
                </a:solidFill>
              </a:rPr>
              <a:t>Вынужденная посадка</a:t>
            </a:r>
            <a:endParaRPr lang="ru-RU" sz="4000"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8892480" cy="6740307"/>
          </a:xfrm>
          <a:prstGeom prst="rect">
            <a:avLst/>
          </a:prstGeom>
        </p:spPr>
        <p:txBody>
          <a:bodyPr wrap="square">
            <a:spAutoFit/>
          </a:bodyPr>
          <a:lstStyle/>
          <a:p>
            <a:r>
              <a:rPr lang="ru-RU" dirty="0" smtClean="0"/>
              <a:t>Когда </a:t>
            </a:r>
            <a:r>
              <a:rPr lang="ru-RU" dirty="0" smtClean="0"/>
              <a:t>самолет набрал высоту, поднялась пурга,  его трясло, швыряла как щепку, видимости не было никакой – и они сбились с маршрута, долго летели наугад. Кончилась горючее. Были они в это время в районе какой-то реки и им удалось сесть на одном из двух озер. Посадка была удачной. Они были уверены, что их будут искать и найдут. Наступила весна,  но вместе с тем Иннокентий Трофимович сильно сдал, исхудал и ослабел. Он почти не вставал со своей лежанки. Старые боевые раны давали о себе знать.  2 мая 1948 году его не </a:t>
            </a:r>
            <a:r>
              <a:rPr lang="ru-RU" dirty="0" smtClean="0"/>
              <a:t>стало. Спутники </a:t>
            </a:r>
            <a:r>
              <a:rPr lang="ru-RU" dirty="0" smtClean="0"/>
              <a:t>И.Т. Куницына решили сплавить вниз по течению в надежде, что достигнуть какого- </a:t>
            </a:r>
            <a:r>
              <a:rPr lang="ru-RU" dirty="0" err="1" smtClean="0"/>
              <a:t>нибудь</a:t>
            </a:r>
            <a:r>
              <a:rPr lang="ru-RU" dirty="0" smtClean="0"/>
              <a:t> поселения. </a:t>
            </a:r>
            <a:r>
              <a:rPr lang="ru-RU" dirty="0" smtClean="0"/>
              <a:t>Уровень воды </a:t>
            </a:r>
            <a:r>
              <a:rPr lang="ru-RU" dirty="0" smtClean="0"/>
              <a:t>поднимался. Лед растрескивался,  началась его подвижка. Евгений </a:t>
            </a:r>
            <a:r>
              <a:rPr lang="ru-RU" dirty="0" err="1" smtClean="0"/>
              <a:t>Кельман</a:t>
            </a:r>
            <a:r>
              <a:rPr lang="ru-RU" dirty="0" smtClean="0"/>
              <a:t> и Петр Куницын выловили крепкий кусок льда. Из трухи и еловых лапок соорудили лежаки, в клеенчатое покрытие крыла завернули останки покойного Иннокентия Трофимовича Куницына и положили его на льдину. Закончив все приготовление к отплытию, </a:t>
            </a:r>
            <a:r>
              <a:rPr lang="ru-RU" dirty="0" smtClean="0"/>
              <a:t>сели </a:t>
            </a:r>
            <a:r>
              <a:rPr lang="ru-RU" dirty="0" smtClean="0"/>
              <a:t>на льдину и длинным шестом оттолкнулись от берега и поплыли. Плот оказался окруженным со всех сторон льдинами. Петр Куницын с огромным усилием перетаскал с плота на берег свои пожитки, завернутый в клеенчатую ткань труп товарища. У него не было ни ножа, ни топора, но были спички,  он разжег костер и с помощью костров свалил несколько деревьев, и сделал плот. Привязал к плоту труп товарища, настелил на бревна мох и шестом оттолкнулся от берега. После долгого забытья он увидел, что плот несется по большой широкой реке. За очередным поворотом он увидел строение: избу, сарай, навес. Плот внесло на берег. Петр Куницын привязал его к шесту,  воткнутому между льдин и на четвереньках пополз на берег. В доме на берегу реки жил с семьей Лев Данилов. Вот и спасение.</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half" idx="2"/>
          </p:nvPr>
        </p:nvSpPr>
        <p:spPr/>
        <p:txBody>
          <a:bodyPr/>
          <a:lstStyle/>
          <a:p>
            <a:r>
              <a:rPr lang="ru-RU" dirty="0" smtClean="0"/>
              <a:t>Сестра отправила проект озеленения памятника Куницыну.</a:t>
            </a:r>
            <a:endParaRPr lang="ru-RU" dirty="0"/>
          </a:p>
        </p:txBody>
      </p:sp>
      <p:pic>
        <p:nvPicPr>
          <p:cNvPr id="21506" name="Picture 2" descr="C:\Users\Admin\Desktop\2013-01-28 1\1 003.jpg"/>
          <p:cNvPicPr>
            <a:picLocks noGrp="1" noChangeAspect="1" noChangeArrowheads="1"/>
          </p:cNvPicPr>
          <p:nvPr>
            <p:ph sz="half" idx="1"/>
          </p:nvPr>
        </p:nvPicPr>
        <p:blipFill>
          <a:blip r:embed="rId2" cstate="print"/>
          <a:srcRect/>
          <a:stretch>
            <a:fillRect/>
          </a:stretch>
        </p:blipFill>
        <p:spPr bwMode="auto">
          <a:xfrm>
            <a:off x="457200" y="2319870"/>
            <a:ext cx="4059238" cy="298026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algn="ctr"/>
            <a:r>
              <a:rPr lang="ru-RU" dirty="0" smtClean="0">
                <a:solidFill>
                  <a:schemeClr val="tx2">
                    <a:lumMod val="10000"/>
                  </a:schemeClr>
                </a:solidFill>
              </a:rPr>
              <a:t>Живая память об Иннокентии Куницыне</a:t>
            </a:r>
            <a:endParaRPr lang="ru-RU" dirty="0">
              <a:solidFill>
                <a:schemeClr val="tx2">
                  <a:lumMod val="10000"/>
                </a:schemeClr>
              </a:solidFill>
            </a:endParaRPr>
          </a:p>
        </p:txBody>
      </p:sp>
      <p:pic>
        <p:nvPicPr>
          <p:cNvPr id="2050" name="Picture 2" descr="C:\Users\Admin\Desktop\2013-01-28 1\1 006.jpg"/>
          <p:cNvPicPr>
            <a:picLocks noGrp="1" noChangeAspect="1" noChangeArrowheads="1"/>
          </p:cNvPicPr>
          <p:nvPr>
            <p:ph sz="half" idx="1"/>
          </p:nvPr>
        </p:nvPicPr>
        <p:blipFill>
          <a:blip r:embed="rId2" cstate="print"/>
          <a:stretch>
            <a:fillRect/>
          </a:stretch>
        </p:blipFill>
        <p:spPr bwMode="auto">
          <a:xfrm>
            <a:off x="457200" y="2392488"/>
            <a:ext cx="4059238" cy="2835023"/>
          </a:xfrm>
          <a:prstGeom prst="rect">
            <a:avLst/>
          </a:prstGeom>
          <a:noFill/>
        </p:spPr>
      </p:pic>
      <p:sp>
        <p:nvSpPr>
          <p:cNvPr id="6" name="Содержимое 5"/>
          <p:cNvSpPr>
            <a:spLocks noGrp="1"/>
          </p:cNvSpPr>
          <p:nvPr>
            <p:ph sz="half" idx="2"/>
          </p:nvPr>
        </p:nvSpPr>
        <p:spPr/>
        <p:txBody>
          <a:bodyPr>
            <a:normAutofit fontScale="77500" lnSpcReduction="20000"/>
          </a:bodyPr>
          <a:lstStyle/>
          <a:p>
            <a:pPr algn="just"/>
            <a:r>
              <a:rPr lang="ru-RU" dirty="0" smtClean="0"/>
              <a:t>В 1984 году в поселке </a:t>
            </a:r>
            <a:r>
              <a:rPr lang="ru-RU" dirty="0" err="1" smtClean="0"/>
              <a:t>Тас-Юрях</a:t>
            </a:r>
            <a:r>
              <a:rPr lang="ru-RU" dirty="0" smtClean="0"/>
              <a:t> был построен памятник И.Т.Куницыну. Этот шестиметровый обелиск был задуман молодыми архитекторами института «</a:t>
            </a:r>
            <a:r>
              <a:rPr lang="ru-RU" dirty="0" err="1" smtClean="0"/>
              <a:t>Якутнипроалмаз</a:t>
            </a:r>
            <a:r>
              <a:rPr lang="ru-RU" dirty="0" smtClean="0"/>
              <a:t>» Александром Бородиным, </a:t>
            </a:r>
            <a:r>
              <a:rPr lang="ru-RU" dirty="0" err="1" smtClean="0"/>
              <a:t>Багданом</a:t>
            </a:r>
            <a:r>
              <a:rPr lang="ru-RU" dirty="0" smtClean="0"/>
              <a:t> </a:t>
            </a:r>
            <a:r>
              <a:rPr lang="ru-RU" dirty="0" err="1" smtClean="0"/>
              <a:t>Карбивныком</a:t>
            </a:r>
            <a:r>
              <a:rPr lang="ru-RU" dirty="0" smtClean="0"/>
              <a:t> и смонтирован работниками </a:t>
            </a:r>
            <a:r>
              <a:rPr lang="ru-RU" dirty="0" err="1" smtClean="0"/>
              <a:t>Мирнинского</a:t>
            </a:r>
            <a:r>
              <a:rPr lang="ru-RU" dirty="0" smtClean="0"/>
              <a:t> авиапредприятия под руководством Анатолия Васильевича </a:t>
            </a:r>
            <a:r>
              <a:rPr lang="ru-RU" dirty="0" err="1" smtClean="0"/>
              <a:t>Арчинекова</a:t>
            </a:r>
            <a:r>
              <a:rPr lang="ru-RU" dirty="0" smtClean="0"/>
              <a:t> и Константина Владимировича Руднева.</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solidFill>
                  <a:schemeClr val="tx2">
                    <a:lumMod val="10000"/>
                  </a:schemeClr>
                </a:solidFill>
              </a:rPr>
              <a:t>Открытие памятника</a:t>
            </a:r>
            <a:endParaRPr lang="ru-RU" dirty="0">
              <a:solidFill>
                <a:schemeClr val="tx2">
                  <a:lumMod val="10000"/>
                </a:schemeClr>
              </a:solidFill>
            </a:endParaRPr>
          </a:p>
        </p:txBody>
      </p:sp>
      <p:sp>
        <p:nvSpPr>
          <p:cNvPr id="6" name="Содержимое 5"/>
          <p:cNvSpPr>
            <a:spLocks noGrp="1"/>
          </p:cNvSpPr>
          <p:nvPr>
            <p:ph sz="half" idx="2"/>
          </p:nvPr>
        </p:nvSpPr>
        <p:spPr/>
        <p:txBody>
          <a:bodyPr/>
          <a:lstStyle/>
          <a:p>
            <a:r>
              <a:rPr lang="ru-RU" dirty="0" smtClean="0"/>
              <a:t>На открытии памятника были приглашены сестра и дочь Куницына -  </a:t>
            </a:r>
            <a:r>
              <a:rPr lang="ru-RU" dirty="0" err="1" smtClean="0"/>
              <a:t>Майкова</a:t>
            </a:r>
            <a:r>
              <a:rPr lang="ru-RU" dirty="0" smtClean="0"/>
              <a:t> Полина Трофимовна и Куницына Людмила Иннокентиевна.</a:t>
            </a:r>
          </a:p>
          <a:p>
            <a:endParaRPr lang="ru-RU" dirty="0"/>
          </a:p>
        </p:txBody>
      </p:sp>
      <p:pic>
        <p:nvPicPr>
          <p:cNvPr id="3073" name="Picture 1" descr="C:\Users\Admin\Desktop\2013-01-28 1\1 001.jpg"/>
          <p:cNvPicPr>
            <a:picLocks noGrp="1" noChangeAspect="1" noChangeArrowheads="1"/>
          </p:cNvPicPr>
          <p:nvPr>
            <p:ph sz="half" idx="1"/>
          </p:nvPr>
        </p:nvPicPr>
        <p:blipFill>
          <a:blip r:embed="rId2" cstate="print"/>
          <a:srcRect/>
          <a:stretch>
            <a:fillRect/>
          </a:stretch>
        </p:blipFill>
        <p:spPr bwMode="auto">
          <a:xfrm>
            <a:off x="812657" y="1524000"/>
            <a:ext cx="3348324" cy="4572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180</TotalTime>
  <Words>509</Words>
  <Application>Microsoft Office PowerPoint</Application>
  <PresentationFormat>Экран (4:3)</PresentationFormat>
  <Paragraphs>29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Бумажная</vt:lpstr>
      <vt:lpstr>Первый летчик «алмазного края» Куницын Иннокентий  Трофимович </vt:lpstr>
      <vt:lpstr>Слайд 2</vt:lpstr>
      <vt:lpstr>Иннокентий Трофимович Куницын</vt:lpstr>
      <vt:lpstr>Иннокентий Трофимович Куницын в алмазной экспедиции</vt:lpstr>
      <vt:lpstr>Вынужденная посадка</vt:lpstr>
      <vt:lpstr>Слайд 6</vt:lpstr>
      <vt:lpstr>Слайд 7</vt:lpstr>
      <vt:lpstr>Живая память об Иннокентии Куницыне</vt:lpstr>
      <vt:lpstr>Открытие памятника</vt:lpstr>
      <vt:lpstr>В данное время</vt:lpstr>
      <vt:lpstr>Заключение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Первый «алмазный» летчик</dc:title>
  <dc:creator>Алена Николаевна</dc:creator>
  <cp:lastModifiedBy>Admin</cp:lastModifiedBy>
  <cp:revision>19</cp:revision>
  <dcterms:created xsi:type="dcterms:W3CDTF">2013-01-28T03:52:02Z</dcterms:created>
  <dcterms:modified xsi:type="dcterms:W3CDTF">2013-01-28T07:00:51Z</dcterms:modified>
</cp:coreProperties>
</file>