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sldIdLst>
    <p:sldId id="256" r:id="rId2"/>
    <p:sldId id="310" r:id="rId3"/>
    <p:sldId id="311" r:id="rId4"/>
    <p:sldId id="258" r:id="rId5"/>
    <p:sldId id="268" r:id="rId6"/>
    <p:sldId id="272" r:id="rId7"/>
    <p:sldId id="302" r:id="rId8"/>
    <p:sldId id="303" r:id="rId9"/>
    <p:sldId id="294" r:id="rId10"/>
    <p:sldId id="304" r:id="rId11"/>
    <p:sldId id="305" r:id="rId12"/>
    <p:sldId id="306" r:id="rId13"/>
    <p:sldId id="307" r:id="rId14"/>
    <p:sldId id="281" r:id="rId15"/>
    <p:sldId id="308" r:id="rId16"/>
    <p:sldId id="309" r:id="rId17"/>
    <p:sldId id="30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42" autoAdjust="0"/>
    <p:restoredTop sz="94645" autoAdjust="0"/>
  </p:normalViewPr>
  <p:slideViewPr>
    <p:cSldViewPr>
      <p:cViewPr varScale="1">
        <p:scale>
          <a:sx n="69" d="100"/>
          <a:sy n="69" d="100"/>
        </p:scale>
        <p:origin x="-14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495723-8712-46F6-966D-A81AADFB87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8400-4723-4DC9-9E08-D7B6E13B5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81963-B3DA-4F0B-BDE5-0140EDE21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3BCF16-EEF1-4B62-BA4A-D9297835BA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BA5-B664-4060-9888-32937B62A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D4EAB-2A97-4E9E-AC4C-0DD29BA6C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FF766B1-6614-4B08-B679-7DE0534ABA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554BF-7BE1-4762-B90C-64A8D8065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F9A8-D35F-4D44-ADBA-D5080821D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1A23-89DD-4A90-9FEC-7E23F2C7A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3A41-0507-466F-8BB9-66FE75E82D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967B84-5839-4055-ABCB-5A233016F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nattik.ru/wp-content/uploads/2012/10/konstruktor5.jpg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nattik.ru/wp-content/uploads/2012/10/konstruktor4.jpg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nattik.ru/wp-content/uploads/2012/10/konstruktor117.jpg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nattik.ru/wp-content/uploads/2012/10/konstruktor115.jp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nattik.ru/wp-content/uploads/2012/10/konstruktor116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81000" y="152400"/>
            <a:ext cx="8385175" cy="12795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Анализ предложений непродовольственных товаров на примере детского конструктора.</a:t>
            </a:r>
            <a:endParaRPr lang="ru-RU" sz="4000" u="sng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5127" name="Picture 7" descr="articles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752600"/>
            <a:ext cx="4419600" cy="356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33600" y="54864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err="1" smtClean="0"/>
              <a:t>Подготовила:учитель</a:t>
            </a:r>
            <a:r>
              <a:rPr lang="ru-RU" b="1" dirty="0" smtClean="0"/>
              <a:t> технологии </a:t>
            </a:r>
            <a:r>
              <a:rPr lang="ru-RU" b="1" dirty="0" err="1" smtClean="0"/>
              <a:t>Ишметова</a:t>
            </a:r>
            <a:r>
              <a:rPr lang="ru-RU" b="1" dirty="0" smtClean="0"/>
              <a:t> Л.Ф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C:\Users\555\Desktop\выпускные 2011\для презентации.nik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0"/>
            <a:ext cx="1190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10600" cy="88265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Контурные конструкторы </a:t>
            </a:r>
            <a:endParaRPr lang="ru-RU" sz="29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Такие конструкторы состоят из множества трубочек, которые легко сгибаются, принимая различные положения. В состав входят крепежи и палочки, разные по цвету и размеру. С их помощью создаются причудливые модели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/>
          </a:p>
        </p:txBody>
      </p:sp>
      <p:pic>
        <p:nvPicPr>
          <p:cNvPr id="10" name="Содержимое 9" descr="http://nattik.ru/wp-content/uploads/2012/10/konstruktor5.jpg">
            <a:hlinkClick r:id="rId2"/>
          </p:cNvPr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39423"/>
            <a:ext cx="4289425" cy="3294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u="sng" dirty="0" smtClean="0">
                <a:latin typeface="Times New Roman" pitchFamily="18" charset="0"/>
              </a:rPr>
              <a:t>Керамический</a:t>
            </a:r>
            <a:r>
              <a:rPr lang="ru-RU" b="1" u="sng" dirty="0" smtClean="0">
                <a:solidFill>
                  <a:srgbClr val="FF3300"/>
                </a:solidFill>
                <a:latin typeface="Times New Roman" pitchFamily="18" charset="0"/>
              </a:rPr>
              <a:t/>
            </a:r>
            <a:br>
              <a:rPr lang="ru-RU" b="1" u="sng" dirty="0" smtClean="0">
                <a:solidFill>
                  <a:srgbClr val="FF3300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Он представляет собой набор кирпичиков и дополнительных деталей.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81400" y="2743200"/>
            <a:ext cx="5203650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Конструктор – </a:t>
            </a:r>
            <a:r>
              <a:rPr lang="ru-RU" sz="2900" u="sng" dirty="0" err="1" smtClean="0">
                <a:latin typeface="Times New Roman" pitchFamily="18" charset="0"/>
                <a:cs typeface="Times New Roman" pitchFamily="18" charset="0"/>
              </a:rPr>
              <a:t>трансформер</a:t>
            </a:r>
            <a:endParaRPr lang="ru-RU" sz="29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Когда одна модель может превращаться в другую. </a:t>
            </a:r>
            <a:endParaRPr lang="ru-RU" dirty="0"/>
          </a:p>
        </p:txBody>
      </p:sp>
      <p:pic>
        <p:nvPicPr>
          <p:cNvPr id="11" name="Содержимое 10" descr="http://nattik.ru/wp-content/uploads/2012/10/konstruktor4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057400"/>
            <a:ext cx="4495800" cy="3221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Суставные</a:t>
            </a:r>
            <a:endParaRPr lang="ru-RU" sz="29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Соединительные элементы, словно суставы.</a:t>
            </a:r>
            <a:endParaRPr lang="ru-RU" dirty="0"/>
          </a:p>
        </p:txBody>
      </p:sp>
      <p:pic>
        <p:nvPicPr>
          <p:cNvPr id="5" name="Содержимое 4" descr="http://nattik.ru/wp-content/uploads/2012/10/konstruktor117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394432"/>
            <a:ext cx="4343400" cy="313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900" u="sng" dirty="0">
                <a:latin typeface="Times New Roman" pitchFamily="18" charset="0"/>
              </a:rPr>
              <a:t>Профессия «конструктор».</a:t>
            </a:r>
          </a:p>
        </p:txBody>
      </p:sp>
      <p:sp>
        <p:nvSpPr>
          <p:cNvPr id="56324" name="Rectangle 4"/>
          <p:cNvSpPr>
            <a:spLocks noGrp="1" noRot="1" noChangeArrowheads="1"/>
          </p:cNvSpPr>
          <p:nvPr>
            <p:ph sz="half" idx="1"/>
          </p:nvPr>
        </p:nvSpPr>
        <p:spPr>
          <a:xfrm>
            <a:off x="228600" y="1828800"/>
            <a:ext cx="4114800" cy="4525963"/>
          </a:xfrm>
        </p:spPr>
        <p:txBody>
          <a:bodyPr/>
          <a:lstStyle/>
          <a:p>
            <a:r>
              <a:rPr lang="ru-RU" b="1">
                <a:latin typeface="Times New Roman" pitchFamily="18" charset="0"/>
              </a:rPr>
              <a:t>Конструктор разрабатывает изделия и приборы, которые планируется производить.</a:t>
            </a:r>
          </a:p>
          <a:p>
            <a:pPr>
              <a:buFont typeface="Wingdings" pitchFamily="2" charset="2"/>
              <a:buNone/>
            </a:pPr>
            <a:endParaRPr lang="ru-RU" b="1">
              <a:solidFill>
                <a:srgbClr val="FF3300"/>
              </a:solidFill>
              <a:latin typeface="Times New Roman" pitchFamily="18" charset="0"/>
            </a:endParaRPr>
          </a:p>
          <a:p>
            <a:endParaRPr lang="ru-RU"/>
          </a:p>
        </p:txBody>
      </p:sp>
      <p:pic>
        <p:nvPicPr>
          <p:cNvPr id="56326" name="i-main-pic" descr="Картинка 238 из 368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38069" y="1600200"/>
            <a:ext cx="3163661" cy="4724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29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1.  С помощью бумаги(белой и цветное), ножниц изобрести  конструктор, то есть построить:</a:t>
            </a:r>
          </a:p>
          <a:p>
            <a:r>
              <a:rPr lang="ru-RU" dirty="0" smtClean="0"/>
              <a:t>А)Модель машины </a:t>
            </a:r>
          </a:p>
          <a:p>
            <a:r>
              <a:rPr lang="ru-RU" dirty="0" smtClean="0"/>
              <a:t>Б)Модель вазы</a:t>
            </a:r>
          </a:p>
          <a:p>
            <a:r>
              <a:rPr lang="ru-RU" dirty="0" smtClean="0"/>
              <a:t>2.Записать условия хранения вашего конструктора(4-6 пунктов)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29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сегодня узнал(а)…</a:t>
            </a:r>
          </a:p>
          <a:p>
            <a:r>
              <a:rPr lang="ru-RU" dirty="0" smtClean="0"/>
              <a:t>Я научился(научилась)…</a:t>
            </a:r>
          </a:p>
          <a:p>
            <a:r>
              <a:rPr lang="ru-RU" dirty="0" smtClean="0"/>
              <a:t>Мне было…</a:t>
            </a:r>
          </a:p>
          <a:p>
            <a:r>
              <a:rPr lang="ru-RU" smtClean="0"/>
              <a:t>Я рад(а)…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85800"/>
            <a:ext cx="739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Спасибо за внимание!</a:t>
            </a:r>
            <a:endParaRPr lang="ru-RU" sz="80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3" name="Picture 4" descr="j033689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4000500"/>
            <a:ext cx="3600450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Чем отличаются условия хранения продовольственных товаров от непродовольственных?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Новости Ставрополя и Ставропольского края &quot; Страница 8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86886">
            <a:off x="157479" y="2078730"/>
            <a:ext cx="4343400" cy="2888538"/>
          </a:xfrm>
          <a:prstGeom prst="rect">
            <a:avLst/>
          </a:prstGeom>
          <a:noFill/>
        </p:spPr>
      </p:pic>
      <p:pic>
        <p:nvPicPr>
          <p:cNvPr id="1028" name="Picture 4" descr="Непродовольственные товары, Перекрест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69925">
            <a:off x="4805654" y="2217388"/>
            <a:ext cx="38862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Детский конструктор - это увлекательное путешествие в мир творчества и фантазии, он способствует развитию мелкой моторики, координации и воображения.</a:t>
            </a:r>
            <a:endParaRPr lang="ru-RU" dirty="0"/>
          </a:p>
        </p:txBody>
      </p:sp>
      <p:pic>
        <p:nvPicPr>
          <p:cNvPr id="34818" name="Picture 2" descr="Купить Конструктор Bobi XL - Конструкторы, игры - Пластмассовые игрушки - интернет магазин детских товаров в Запорожье - Чудо-Ю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819400"/>
            <a:ext cx="4343400" cy="37613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09600"/>
            <a:ext cx="8385175" cy="14319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u="sng" dirty="0">
                <a:latin typeface="Times New Roman" pitchFamily="18" charset="0"/>
              </a:rPr>
              <a:t>Виды  конструкторов.</a:t>
            </a:r>
            <a:br>
              <a:rPr lang="ru-RU" sz="4000" u="sng" dirty="0">
                <a:latin typeface="Times New Roman" pitchFamily="18" charset="0"/>
              </a:rPr>
            </a:br>
            <a:r>
              <a:rPr lang="ru-RU" sz="3200" u="sng" dirty="0">
                <a:effectLst/>
                <a:latin typeface="Times New Roman" pitchFamily="18" charset="0"/>
              </a:rPr>
              <a:t>Металлический конструктор</a:t>
            </a:r>
            <a:r>
              <a:rPr lang="ru-RU" sz="4000" b="0" dirty="0">
                <a:effectLst/>
                <a:latin typeface="Times New Roman" pitchFamily="18" charset="0"/>
              </a:rPr>
              <a:t> </a:t>
            </a:r>
            <a:r>
              <a:rPr lang="ru-RU" sz="4000" b="0" dirty="0">
                <a:solidFill>
                  <a:schemeClr val="accent5"/>
                </a:solidFill>
                <a:effectLst/>
                <a:latin typeface="Times New Roman" pitchFamily="18" charset="0"/>
              </a:rPr>
              <a:t/>
            </a:r>
            <a:br>
              <a:rPr lang="ru-RU" sz="4000" b="0" dirty="0">
                <a:solidFill>
                  <a:schemeClr val="accent5"/>
                </a:solidFill>
                <a:effectLst/>
                <a:latin typeface="Times New Roman" pitchFamily="18" charset="0"/>
              </a:rPr>
            </a:br>
            <a:r>
              <a:rPr lang="ru-RU" sz="4000" b="0" dirty="0">
                <a:solidFill>
                  <a:schemeClr val="accent5"/>
                </a:solidFill>
                <a:effectLst/>
                <a:latin typeface="Times New Roman" pitchFamily="18" charset="0"/>
              </a:rPr>
              <a:t/>
            </a:r>
            <a:br>
              <a:rPr lang="ru-RU" sz="4000" b="0" dirty="0">
                <a:solidFill>
                  <a:schemeClr val="accent5"/>
                </a:solidFill>
                <a:effectLst/>
                <a:latin typeface="Times New Roman" pitchFamily="18" charset="0"/>
              </a:rPr>
            </a:br>
            <a:endParaRPr lang="ru-RU" sz="4000" b="0" dirty="0">
              <a:solidFill>
                <a:schemeClr val="accent5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196" name="Picture 4" descr="3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2590502"/>
            <a:ext cx="4191000" cy="2743795"/>
          </a:xfrm>
          <a:noFill/>
          <a:ln/>
        </p:spPr>
      </p:pic>
      <p:sp>
        <p:nvSpPr>
          <p:cNvPr id="8197" name="Rectangle 5"/>
          <p:cNvSpPr>
            <a:spLocks noGrp="1" noRot="1" noChangeArrowheads="1"/>
          </p:cNvSpPr>
          <p:nvPr>
            <p:ph sz="half" idx="2"/>
          </p:nvPr>
        </p:nvSpPr>
        <p:spPr>
          <a:xfrm>
            <a:off x="6324600" y="1981200"/>
            <a:ext cx="26670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b="1" dirty="0">
                <a:solidFill>
                  <a:srgbClr val="FF3300"/>
                </a:solidFill>
                <a:effectLst/>
                <a:latin typeface="Times New Roman" pitchFamily="18" charset="0"/>
              </a:rPr>
              <a:t>  </a:t>
            </a:r>
            <a:endParaRPr lang="ru-RU" sz="2400" b="1" dirty="0">
              <a:effectLst/>
              <a:latin typeface="Times New Roman" pitchFamily="18" charset="0"/>
            </a:endParaRPr>
          </a:p>
          <a:p>
            <a:r>
              <a:rPr lang="ru-RU" sz="2400" b="1" dirty="0">
                <a:effectLst/>
                <a:latin typeface="Times New Roman" pitchFamily="18" charset="0"/>
              </a:rPr>
              <a:t>появился в Англии более ста лет назад, в 1901-м году. </a:t>
            </a:r>
          </a:p>
          <a:p>
            <a:pPr>
              <a:buFont typeface="Wingdings" pitchFamily="2" charset="2"/>
              <a:buNone/>
            </a:pPr>
            <a:endParaRPr lang="ru-RU" sz="2400" b="1" dirty="0"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304800"/>
            <a:ext cx="81534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latin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</a:rPr>
            </a:br>
            <a:r>
              <a:rPr lang="ru-RU" sz="4000" dirty="0">
                <a:latin typeface="Times New Roman" pitchFamily="18" charset="0"/>
              </a:rPr>
              <a:t> </a:t>
            </a:r>
            <a:r>
              <a:rPr lang="ru-RU" sz="3200" u="sng" dirty="0">
                <a:latin typeface="Times New Roman" pitchFamily="18" charset="0"/>
              </a:rPr>
              <a:t>Деревянный  конструктор</a:t>
            </a:r>
            <a:r>
              <a:rPr lang="ru-RU" sz="4800" u="sng" dirty="0">
                <a:solidFill>
                  <a:srgbClr val="FF3300"/>
                </a:solidFill>
                <a:latin typeface="Times New Roman" pitchFamily="18" charset="0"/>
              </a:rPr>
              <a:t/>
            </a:r>
            <a:br>
              <a:rPr lang="ru-RU" sz="4800" u="sng" dirty="0">
                <a:solidFill>
                  <a:srgbClr val="FF3300"/>
                </a:solidFill>
                <a:latin typeface="Times New Roman" pitchFamily="18" charset="0"/>
              </a:rPr>
            </a:br>
            <a:r>
              <a:rPr lang="ru-RU" sz="4000" dirty="0">
                <a:solidFill>
                  <a:srgbClr val="FF3300"/>
                </a:solidFill>
                <a:latin typeface="Times New Roman" pitchFamily="18" charset="0"/>
              </a:rPr>
              <a:t/>
            </a:r>
            <a:br>
              <a:rPr lang="ru-RU" sz="4000" dirty="0">
                <a:solidFill>
                  <a:srgbClr val="FF3300"/>
                </a:solidFill>
                <a:latin typeface="Times New Roman" pitchFamily="18" charset="0"/>
              </a:rPr>
            </a:br>
            <a:endParaRPr lang="ru-RU" sz="4000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1750" name="Rectangle 6"/>
          <p:cNvSpPr>
            <a:spLocks noGrp="1" noRot="1" noChangeArrowheads="1"/>
          </p:cNvSpPr>
          <p:nvPr>
            <p:ph sz="half" idx="4294967295"/>
          </p:nvPr>
        </p:nvSpPr>
        <p:spPr>
          <a:xfrm>
            <a:off x="5562600" y="1219200"/>
            <a:ext cx="3581400" cy="4525963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</a:rPr>
              <a:t>придуман  в Австрии</a:t>
            </a:r>
            <a:endParaRPr lang="ru-RU" sz="2800" b="1" u="sng" dirty="0">
              <a:latin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</a:rPr>
              <a:t>поступил на прилавки магазинов в 1903 году.</a:t>
            </a:r>
          </a:p>
        </p:txBody>
      </p:sp>
      <p:pic>
        <p:nvPicPr>
          <p:cNvPr id="31756" name="Picture 12" descr="Matador Klassik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419600"/>
            <a:ext cx="3048000" cy="2303463"/>
          </a:xfrm>
          <a:prstGeom prst="rect">
            <a:avLst/>
          </a:prstGeom>
          <a:noFill/>
        </p:spPr>
      </p:pic>
      <p:pic>
        <p:nvPicPr>
          <p:cNvPr id="31758" name="Picture 14" descr="Австрийский конструктор Matad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95400"/>
            <a:ext cx="4648200" cy="3038475"/>
          </a:xfrm>
          <a:prstGeom prst="rect">
            <a:avLst/>
          </a:prstGeom>
          <a:noFill/>
        </p:spPr>
      </p:pic>
      <p:pic>
        <p:nvPicPr>
          <p:cNvPr id="31761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3983038"/>
            <a:ext cx="4191000" cy="2874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FF3300"/>
                </a:solidFill>
                <a:latin typeface="Times New Roman" pitchFamily="18" charset="0"/>
              </a:rPr>
              <a:t/>
            </a:r>
            <a:br>
              <a:rPr lang="ru-RU" sz="4000" dirty="0">
                <a:solidFill>
                  <a:srgbClr val="FF3300"/>
                </a:solidFill>
                <a:latin typeface="Times New Roman" pitchFamily="18" charset="0"/>
              </a:rPr>
            </a:br>
            <a:r>
              <a:rPr lang="ru-RU" sz="4000" dirty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ru-RU" sz="3200" u="sng" dirty="0">
                <a:latin typeface="Times New Roman" pitchFamily="18" charset="0"/>
              </a:rPr>
              <a:t>Пластмассовый конструктор </a:t>
            </a:r>
            <a:r>
              <a:rPr lang="ru-RU" sz="3200" u="sng" dirty="0" err="1">
                <a:latin typeface="Times New Roman" pitchFamily="18" charset="0"/>
              </a:rPr>
              <a:t>Лего</a:t>
            </a:r>
            <a:endParaRPr lang="ru-RU" sz="3200" u="sng" dirty="0">
              <a:latin typeface="Times New Roman" pitchFamily="18" charset="0"/>
            </a:endParaRPr>
          </a:p>
        </p:txBody>
      </p:sp>
      <p:pic>
        <p:nvPicPr>
          <p:cNvPr id="38917" name="i-main-pic" descr="Картинка 29 из 640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2540453"/>
            <a:ext cx="4191000" cy="2843893"/>
          </a:xfrm>
          <a:noFill/>
          <a:ln/>
        </p:spPr>
      </p:pic>
      <p:sp>
        <p:nvSpPr>
          <p:cNvPr id="38916" name="Rectangle 4"/>
          <p:cNvSpPr>
            <a:spLocks noGrp="1" noRot="1" noChangeArrowheads="1"/>
          </p:cNvSpPr>
          <p:nvPr>
            <p:ph sz="half" idx="2"/>
          </p:nvPr>
        </p:nvSpPr>
        <p:spPr>
          <a:xfrm>
            <a:off x="5638800" y="990600"/>
            <a:ext cx="3505200" cy="39163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dirty="0">
                <a:solidFill>
                  <a:srgbClr val="FF3300"/>
                </a:solidFill>
                <a:latin typeface="Times New Roman" pitchFamily="18" charset="0"/>
              </a:rPr>
              <a:t>    </a:t>
            </a:r>
            <a:endParaRPr lang="ru-RU" sz="3600" b="1" u="sng" dirty="0">
              <a:solidFill>
                <a:srgbClr val="FF33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3600" b="1" u="sng" dirty="0">
              <a:solidFill>
                <a:srgbClr val="FF3300"/>
              </a:solidFill>
              <a:latin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</a:rPr>
              <a:t>родиной этого конструктора является Дания. </a:t>
            </a:r>
          </a:p>
          <a:p>
            <a:r>
              <a:rPr lang="ru-RU" sz="2400" b="1" dirty="0">
                <a:latin typeface="Times New Roman" pitchFamily="18" charset="0"/>
              </a:rPr>
              <a:t>пластмассовый кубик появился лишь в 1947 году.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Болтовые конструкторы. </a:t>
            </a:r>
            <a:endParaRPr lang="ru-RU" sz="29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Они бывают из различного материала. </a:t>
            </a:r>
          </a:p>
          <a:p>
            <a:r>
              <a:rPr lang="ru-RU" dirty="0" smtClean="0"/>
              <a:t>История создания конструкторов началась в 1898 году в Ливерпуле (Англии) в маленькой мастерской.</a:t>
            </a:r>
            <a:endParaRPr lang="ru-RU" dirty="0"/>
          </a:p>
        </p:txBody>
      </p:sp>
      <p:pic>
        <p:nvPicPr>
          <p:cNvPr id="5" name="Содержимое 4" descr="http://nattik.ru/wp-content/uploads/2012/10/konstruktor115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76400"/>
            <a:ext cx="4419600" cy="336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Магнитные конструкторы 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Состоят из палочек и шариков намагниченных, которые «прилипают» друг к другу. </a:t>
            </a:r>
            <a:endParaRPr lang="ru-RU" dirty="0"/>
          </a:p>
        </p:txBody>
      </p:sp>
      <p:pic>
        <p:nvPicPr>
          <p:cNvPr id="5" name="Содержимое 4" descr="http://nattik.ru/wp-content/uploads/2012/10/konstruktor116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337968"/>
            <a:ext cx="4343400" cy="324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900" u="sng" dirty="0" smtClean="0">
                <a:latin typeface="Times New Roman" pitchFamily="18" charset="0"/>
              </a:rPr>
              <a:t>Электронный</a:t>
            </a:r>
            <a:endParaRPr lang="ru-RU" sz="2900" dirty="0">
              <a:latin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419600" cy="4876800"/>
          </a:xfrm>
        </p:spPr>
        <p:txBody>
          <a:bodyPr/>
          <a:lstStyle/>
          <a:p>
            <a:r>
              <a:rPr lang="ru-RU" dirty="0" smtClean="0"/>
              <a:t>развивающая и обучающая игра, с помощью которой можно самостоятельно собрать различные </a:t>
            </a:r>
            <a:r>
              <a:rPr lang="ru-RU" b="1" dirty="0" smtClean="0"/>
              <a:t>электронные</a:t>
            </a:r>
            <a:r>
              <a:rPr lang="ru-RU" dirty="0" smtClean="0"/>
              <a:t> схемы или отдельные детали и приспособления.</a:t>
            </a:r>
            <a:endParaRPr lang="ru-RU" dirty="0"/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81316" y="1600200"/>
            <a:ext cx="4421436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1163</TotalTime>
  <Words>259</Words>
  <Application>Microsoft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Анализ предложений непродовольственных товаров на примере детского конструктора.</vt:lpstr>
      <vt:lpstr>Чем отличаются условия хранения продовольственных товаров от непродовольственных? </vt:lpstr>
      <vt:lpstr>Детский конструктор - это увлекательное путешествие в мир творчества и фантазии, он способствует развитию мелкой моторики, координации и воображения.</vt:lpstr>
      <vt:lpstr>Виды  конструкторов. Металлический конструктор   </vt:lpstr>
      <vt:lpstr>  Деревянный  конструктор  </vt:lpstr>
      <vt:lpstr>  Пластмассовый конструктор Лего</vt:lpstr>
      <vt:lpstr>Болтовые конструкторы. </vt:lpstr>
      <vt:lpstr>Магнитные конструкторы  </vt:lpstr>
      <vt:lpstr>Электронный</vt:lpstr>
      <vt:lpstr> Контурные конструкторы </vt:lpstr>
      <vt:lpstr>Керамический </vt:lpstr>
      <vt:lpstr>Конструктор – трансформер</vt:lpstr>
      <vt:lpstr>Суставные</vt:lpstr>
      <vt:lpstr>Профессия «конструктор».</vt:lpstr>
      <vt:lpstr>Задание</vt:lpstr>
      <vt:lpstr>Рефлексия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Линуся</dc:creator>
  <cp:lastModifiedBy>Линуся</cp:lastModifiedBy>
  <cp:revision>75</cp:revision>
  <cp:lastPrinted>1601-01-01T00:00:00Z</cp:lastPrinted>
  <dcterms:created xsi:type="dcterms:W3CDTF">1601-01-01T00:00:00Z</dcterms:created>
  <dcterms:modified xsi:type="dcterms:W3CDTF">2015-03-15T18:55:54Z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