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76697-9D08-4540-B7CE-E18773FC5350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ECABD-E9C4-404C-A82C-14EB10A7A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258FA-FE3E-4CE7-B10C-AF3F76253C10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70C85-7159-40A7-AFBF-C19D79AC1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B9564-9AB1-425C-98F2-E092307CD199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2A6D5-4072-4A60-8C80-FEF5C5BA4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55AC0-2F53-4192-9589-1E30544B43DD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485CE-1F4E-43C2-A42B-122CADF2F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FFCB-00F6-443B-A2D9-9820A11BE93E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31E1-90A3-4211-84B8-B5AB21DF8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88AA8-2A9E-45B2-8AF9-1B8CEB89F056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83211-15DF-4706-B06A-BB504DC52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6B366-361B-40CF-A17E-BD5CB27ACE6A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8369C-F3B1-44C3-A9B6-DB8480989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77E03-C215-4F60-B1E2-7AD8E6D1B3A1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F1EE4-C7D5-4593-A9FF-3D0FCA70B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63568-AA1B-4CEF-8B96-7F33B2C29E77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D23D4-3689-409E-AD24-E56E1503C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19AE6-4B8D-4A54-B534-6DC5F76A5DB4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16E1C-548C-4276-8644-7BFFE0897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B0E33-63D0-405A-92EF-E302532ACFC1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3467D-E350-4A36-8CF6-281B5B57E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accent3"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A1146F-40C6-4CF7-BE5A-5C6E5DFDF622}" type="datetimeFigureOut">
              <a:rPr lang="ru-RU"/>
              <a:pPr>
                <a:defRPr/>
              </a:pPr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2C988B-8753-4DA5-86A6-9E202B4BB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centercep.ru/stati/8-klinicheskaya-psihologiya-i-psihoterapiya/132-suicid-o-merah-profilaktiki-suicida-sredi-detey-i-podrostkov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TAIL_PICTURE_717273_246462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000108"/>
            <a:ext cx="7572428" cy="446374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051" name="Прямоугольник 1"/>
          <p:cNvSpPr>
            <a:spLocks noChangeArrowheads="1"/>
          </p:cNvSpPr>
          <p:nvPr/>
        </p:nvSpPr>
        <p:spPr bwMode="auto">
          <a:xfrm>
            <a:off x="357188" y="0"/>
            <a:ext cx="8215312" cy="669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b="1" u="sng">
                <a:latin typeface="Arial Narrow" pitchFamily="34" charset="0"/>
              </a:rPr>
              <a:t>СПЕЦИФИКА </a:t>
            </a:r>
          </a:p>
          <a:p>
            <a:pPr algn="ctr"/>
            <a:endParaRPr lang="ru-RU" sz="6600" b="1" u="sng">
              <a:latin typeface="Arial Narrow" pitchFamily="34" charset="0"/>
            </a:endParaRPr>
          </a:p>
          <a:p>
            <a:pPr algn="ctr">
              <a:lnSpc>
                <a:spcPct val="150000"/>
              </a:lnSpc>
            </a:pPr>
            <a:endParaRPr lang="ru-RU" sz="6600" b="1" u="sng">
              <a:latin typeface="Arial Narrow" pitchFamily="34" charset="0"/>
            </a:endParaRPr>
          </a:p>
          <a:p>
            <a:pPr algn="ctr"/>
            <a:endParaRPr lang="ru-RU" sz="6600" b="1" u="sng">
              <a:latin typeface="Arial Narrow" pitchFamily="34" charset="0"/>
            </a:endParaRPr>
          </a:p>
          <a:p>
            <a:pPr algn="ctr"/>
            <a:r>
              <a:rPr lang="ru-RU" sz="6600" b="1" u="sng">
                <a:latin typeface="Arial Narrow" pitchFamily="34" charset="0"/>
              </a:rPr>
              <a:t>СУИЦИДАЛЬНОГО ПОВЕДЕНИЯ</a:t>
            </a:r>
            <a:endParaRPr lang="ru-RU" sz="6600" b="1" u="sng"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latin typeface="Arial Narrow" pitchFamily="34" charset="0"/>
              </a:rPr>
              <a:t>ПОВЕДЕНЧЕСКИЕ ПРИЗНАКИ: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285750" y="1103313"/>
            <a:ext cx="8643938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Любые внезапные изменения в поведении и настроении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Склонность к опрометчивым и безрассудным поступкам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Чрезмерное употребление психостимулирующих веществ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Расставание с дорогими вещами или деньгами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Приобретение средств для совершения суицида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Подведение итогов, приведение дел в порядок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Пренебрежение внешним видом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«Туннельное сознание» - варианты выбора поведения, обычно доступные сознанию, резко ограничиваются. Человек начинает мыслить по типу «все или ничего»: либо какое-то особое (почти волшебное) разрешение ситуации, либо прекращение потока сознания. </a:t>
            </a:r>
            <a:r>
              <a:rPr lang="ru-RU" sz="3200">
                <a:latin typeface="Arial Narrow" pitchFamily="34" charset="0"/>
              </a:rPr>
              <a:t/>
            </a:r>
            <a:br>
              <a:rPr lang="ru-RU" sz="3200">
                <a:latin typeface="Arial Narrow" pitchFamily="34" charset="0"/>
              </a:rPr>
            </a:br>
            <a:endParaRPr lang="ru-RU" sz="3200">
              <a:latin typeface="Arial Narrow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latin typeface="Arial Narrow" pitchFamily="34" charset="0"/>
              </a:rPr>
              <a:t>СЛОВЕСНЫЕ ПРИЗНАКИ: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285750" y="1285875"/>
            <a:ext cx="8643938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4000">
                <a:latin typeface="Arial Narrow" pitchFamily="34" charset="0"/>
              </a:rPr>
              <a:t>Уверения в беспомощности и зависимости от других людей</a:t>
            </a:r>
          </a:p>
          <a:p>
            <a:pPr>
              <a:buFont typeface="Arial" charset="0"/>
              <a:buChar char="•"/>
            </a:pPr>
            <a:r>
              <a:rPr lang="ru-RU" sz="4000">
                <a:latin typeface="Arial Narrow" pitchFamily="34" charset="0"/>
              </a:rPr>
              <a:t>Прощания</a:t>
            </a:r>
          </a:p>
          <a:p>
            <a:pPr>
              <a:buFont typeface="Arial" charset="0"/>
              <a:buChar char="•"/>
            </a:pPr>
            <a:r>
              <a:rPr lang="ru-RU" sz="4000">
                <a:latin typeface="Arial Narrow" pitchFamily="34" charset="0"/>
              </a:rPr>
              <a:t>Разговоры или шутки о желании умереть</a:t>
            </a:r>
          </a:p>
          <a:p>
            <a:pPr>
              <a:buFont typeface="Arial" charset="0"/>
              <a:buChar char="•"/>
            </a:pPr>
            <a:r>
              <a:rPr lang="ru-RU" sz="4000">
                <a:latin typeface="Arial Narrow" pitchFamily="34" charset="0"/>
              </a:rPr>
              <a:t>Сообщения о конкретном плане суицида</a:t>
            </a:r>
          </a:p>
          <a:p>
            <a:pPr>
              <a:buFont typeface="Arial" charset="0"/>
              <a:buChar char="•"/>
            </a:pPr>
            <a:r>
              <a:rPr lang="ru-RU" sz="4000">
                <a:latin typeface="Arial Narrow" pitchFamily="34" charset="0"/>
              </a:rPr>
              <a:t>Двойственная оценка значимых событий</a:t>
            </a:r>
          </a:p>
          <a:p>
            <a:pPr>
              <a:buFont typeface="Arial" charset="0"/>
              <a:buChar char="•"/>
            </a:pPr>
            <a:r>
              <a:rPr lang="ru-RU" sz="4000">
                <a:latin typeface="Arial Narrow" pitchFamily="34" charset="0"/>
              </a:rPr>
              <a:t>Медленная маловыразительная речь</a:t>
            </a:r>
          </a:p>
          <a:p>
            <a:pPr>
              <a:buFont typeface="Arial" charset="0"/>
              <a:buChar char="•"/>
            </a:pPr>
            <a:r>
              <a:rPr lang="ru-RU" sz="4000">
                <a:latin typeface="Arial Narrow" pitchFamily="34" charset="0"/>
              </a:rPr>
              <a:t>Высказывания самообвинений</a:t>
            </a:r>
            <a:r>
              <a:rPr lang="ru-RU" sz="3200">
                <a:latin typeface="Arial Narrow" pitchFamily="34" charset="0"/>
              </a:rPr>
              <a:t/>
            </a:r>
            <a:br>
              <a:rPr lang="ru-RU" sz="3200">
                <a:latin typeface="Arial Narrow" pitchFamily="34" charset="0"/>
              </a:rPr>
            </a:br>
            <a:endParaRPr lang="ru-RU" sz="3200">
              <a:latin typeface="Arial Narrow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latin typeface="Arial Narrow" pitchFamily="34" charset="0"/>
              </a:rPr>
              <a:t>ЭМОЦИОНАЛЬНЫЕ ПРИЗНАКИ: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285750" y="1428750"/>
            <a:ext cx="8643938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Амбивалентность – человек испытывает беспомощность, безнадежность, и в то же самое время надеется на спасение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Переживание горя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Признаки депрессии – нарушения сна, аппетита, повышенная возбудимость, отгороженность, отсутствие удовлетворения, печаль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Вина или ощущение неудачи, поражения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Чрезмерные страхи, опасения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Чувство собственной малозначимости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Растерянность или рассеянность</a:t>
            </a:r>
            <a:endParaRPr lang="ru-RU" sz="3200">
              <a:latin typeface="Arial Narrow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latin typeface="Arial Narrow" pitchFamily="34" charset="0"/>
              </a:rPr>
              <a:t>МЕРЫ ПО ПРЕДОТВРАЩЕНИЮ СУИЦИДОВ: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85750" y="1714500"/>
            <a:ext cx="8643938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Воспринимать как реальную угрозу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Советоваться со специалистами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Убедить ребёнка в том, что есть люди, которые готовы его выслушать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Убедить ребёнка и родителей в необходимости встречи со специалистом</a:t>
            </a:r>
          </a:p>
          <a:p>
            <a:pPr>
              <a:buFont typeface="Arial" charset="0"/>
              <a:buChar char="•"/>
            </a:pPr>
            <a:r>
              <a:rPr lang="ru-RU" sz="2800">
                <a:latin typeface="Arial Narrow" pitchFamily="34" charset="0"/>
              </a:rPr>
              <a:t>Разрушить намерения, оказать психологическую поддержку, главное – удержать в живых.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>
            <a:hlinkClick r:id="rId2"/>
          </p:cNvPr>
          <p:cNvSpPr>
            <a:spLocks noChangeArrowheads="1"/>
          </p:cNvSpPr>
          <p:nvPr/>
        </p:nvSpPr>
        <p:spPr bwMode="auto">
          <a:xfrm>
            <a:off x="428625" y="2143125"/>
            <a:ext cx="8358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  <a:hlinkClick r:id="rId2"/>
              </a:rPr>
              <a:t>http://centercep.ru/stati/8-klinicheskaya-psihologiya-i-psihoterapiya/132-suicid-o-merah-profilaktiki-suicida-sredi-detey-i-podrostkov.html</a:t>
            </a:r>
            <a:endParaRPr lang="ru-RU">
              <a:latin typeface="Calibri" pitchFamily="34" charset="0"/>
            </a:endParaRP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857250" y="642938"/>
            <a:ext cx="6215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u="sng">
                <a:latin typeface="Arial Narrow" pitchFamily="34" charset="0"/>
              </a:rPr>
              <a:t>ПОЛЕЗНАЯ ССЫЛКА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800" b="1" u="sng" smtClean="0">
                <a:latin typeface="Arial Narrow" pitchFamily="34" charset="0"/>
              </a:rPr>
              <a:t>ВИДЫ СУИЦИДАЛЬНОГО ПОВЕДЕНИЯ</a:t>
            </a: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714375" y="1428750"/>
            <a:ext cx="7929563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ru-RU" sz="5400" b="1">
                <a:latin typeface="Arial Narrow" pitchFamily="34" charset="0"/>
              </a:rPr>
              <a:t>ИСТИННОЕ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ru-RU" sz="5400" b="1">
              <a:latin typeface="Arial Narrow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5400" b="1">
                <a:latin typeface="Arial Narrow" pitchFamily="34" charset="0"/>
              </a:rPr>
              <a:t>АФФЕКТИВНОЕ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ru-RU" sz="5400" b="1">
              <a:latin typeface="Arial Narrow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5400" b="1">
                <a:latin typeface="Arial Narrow" pitchFamily="34" charset="0"/>
              </a:rPr>
              <a:t>ДЕМОНСТРАТИВНО-ШАНТАЖНОЕ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accent3"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428625" y="571500"/>
            <a:ext cx="8029575" cy="3314700"/>
          </a:xfrm>
        </p:spPr>
        <p:txBody>
          <a:bodyPr/>
          <a:lstStyle/>
          <a:p>
            <a:pPr eaLnBrk="1" hangingPunct="1"/>
            <a:r>
              <a:rPr lang="ru-RU" sz="4800" b="1" u="sng" smtClean="0">
                <a:latin typeface="Arial Narrow" pitchFamily="34" charset="0"/>
              </a:rPr>
              <a:t>Самоубийство, суицид</a:t>
            </a:r>
            <a:r>
              <a:rPr lang="ru-RU" sz="4800" b="1" smtClean="0">
                <a:latin typeface="Arial Narrow" pitchFamily="34" charset="0"/>
              </a:rPr>
              <a:t> </a:t>
            </a:r>
            <a:br>
              <a:rPr lang="ru-RU" sz="4800" b="1" smtClean="0">
                <a:latin typeface="Arial Narrow" pitchFamily="34" charset="0"/>
              </a:rPr>
            </a:br>
            <a:r>
              <a:rPr lang="ru-RU" sz="4800" b="1" smtClean="0">
                <a:latin typeface="Arial Narrow" pitchFamily="34" charset="0"/>
              </a:rPr>
              <a:t>(от лат. «себя убивать») – это умышленное лишение себя жизни.</a:t>
            </a:r>
            <a:r>
              <a:rPr lang="ru-RU" sz="4800" smtClean="0">
                <a:latin typeface="Arial Narrow" pitchFamily="34" charset="0"/>
              </a:rPr>
              <a:t/>
            </a:r>
            <a:br>
              <a:rPr lang="ru-RU" sz="4800" smtClean="0">
                <a:latin typeface="Arial Narrow" pitchFamily="34" charset="0"/>
              </a:rPr>
            </a:br>
            <a:endParaRPr lang="ru-RU" sz="4800" smtClean="0">
              <a:latin typeface="Arial Narrow" pitchFamily="34" charset="0"/>
            </a:endParaRP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3214688"/>
            <a:ext cx="8429625" cy="3000375"/>
          </a:xfrm>
        </p:spPr>
        <p:txBody>
          <a:bodyPr/>
          <a:lstStyle/>
          <a:p>
            <a:pPr algn="just" eaLnBrk="1" hangingPunct="1"/>
            <a:r>
              <a:rPr lang="ru-RU" sz="3800" u="sng" smtClean="0">
                <a:solidFill>
                  <a:schemeClr val="tx1"/>
                </a:solidFill>
                <a:latin typeface="Arial Narrow" pitchFamily="34" charset="0"/>
              </a:rPr>
              <a:t>Суицидальное поведение</a:t>
            </a:r>
            <a:r>
              <a:rPr lang="ru-RU" sz="3800" smtClean="0">
                <a:solidFill>
                  <a:schemeClr val="tx1"/>
                </a:solidFill>
                <a:latin typeface="Arial Narrow" pitchFamily="34" charset="0"/>
              </a:rPr>
              <a:t> – осознанные действия, направляемые представлениями о лишении себя жизни (это могут быть собственно действия,  мысли, чувства, намерения, высказывания, намёки).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500063"/>
            <a:ext cx="7772400" cy="13620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i="1" u="sng" dirty="0" smtClean="0">
                <a:latin typeface="Arial Narrow" pitchFamily="34" charset="0"/>
              </a:rPr>
              <a:t>ИСТИННЫЙ СУИЦИД: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88" y="1357313"/>
            <a:ext cx="8358187" cy="5500687"/>
          </a:xfrm>
        </p:spPr>
        <p:txBody>
          <a:bodyPr rtlCol="0">
            <a:normAutofit fontScale="40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9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itchFamily="34" charset="0"/>
              <a:buNone/>
              <a:defRPr/>
            </a:pPr>
            <a:r>
              <a:rPr lang="ru-RU" sz="9000" dirty="0" smtClean="0">
                <a:solidFill>
                  <a:schemeClr val="tx1"/>
                </a:solidFill>
                <a:latin typeface="Arial Narrow" pitchFamily="34" charset="0"/>
              </a:rPr>
              <a:t>ОСОЗНАННЫЕ ДЕЙСТВИЯ, 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itchFamily="34" charset="0"/>
              <a:buNone/>
              <a:defRPr/>
            </a:pPr>
            <a:r>
              <a:rPr lang="ru-RU" sz="9000" b="1" u="sng" dirty="0" smtClean="0">
                <a:solidFill>
                  <a:schemeClr val="tx1"/>
                </a:solidFill>
                <a:latin typeface="Arial Narrow" pitchFamily="34" charset="0"/>
              </a:rPr>
              <a:t>ЦЕЛЬ -  СОВЕРШЕНИЕ САМОУБИЙСТВА. </a:t>
            </a:r>
            <a:r>
              <a:rPr lang="ru-RU" sz="9000" dirty="0" smtClean="0">
                <a:solidFill>
                  <a:schemeClr val="tx1"/>
                </a:solidFill>
                <a:latin typeface="Arial Narrow" pitchFamily="34" charset="0"/>
              </a:rPr>
              <a:t>СЕРЬЁЗНОСТЬ И УСТОЙЧИВОСТЬ НАМЕРЕНИЯ ПОДТВЕРЖДАЕТСЯ АКТИВНОЙ ПРЕДВАРИТЕЛЬНОЙ ПОДГОТОВКОЙ – ВЫБОРОМ МЕСТА, ВРЕМЕНИ, СРЕДСТВ, В РЯДЕ СЛУЧАЕВ НАЛИЧИЕМ ПРЕДСМЕРТНОЙ ЗАПИСКИ. 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itchFamily="34" charset="0"/>
              <a:buNone/>
              <a:defRPr/>
            </a:pPr>
            <a:r>
              <a:rPr lang="ru-RU" sz="9000" dirty="0" smtClean="0">
                <a:solidFill>
                  <a:schemeClr val="tx1"/>
                </a:solidFill>
                <a:latin typeface="Arial Narrow" pitchFamily="34" charset="0"/>
              </a:rPr>
              <a:t>У ДЕТЕЙ И ПОДРОСТКОВ БЫВАЕТ РЕДКО.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500063"/>
            <a:ext cx="7772400" cy="13620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i="1" u="sng" dirty="0" smtClean="0">
                <a:latin typeface="Arial Narrow" pitchFamily="34" charset="0"/>
              </a:rPr>
              <a:t>АФФЕКТИВНЫЙ СУИЦИД: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88" y="785813"/>
            <a:ext cx="8358187" cy="5500687"/>
          </a:xfrm>
        </p:spPr>
        <p:txBody>
          <a:bodyPr rtlCol="0"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9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itchFamily="34" charset="0"/>
              <a:buNone/>
              <a:defRPr/>
            </a:pPr>
            <a:r>
              <a:rPr lang="ru-RU" sz="4200" dirty="0" smtClean="0">
                <a:solidFill>
                  <a:schemeClr val="tx1"/>
                </a:solidFill>
                <a:latin typeface="Arial Narrow" pitchFamily="34" charset="0"/>
              </a:rPr>
              <a:t>ДЕЙСТВИЯ ОБУСЛОВЛЕНЫ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itchFamily="34" charset="0"/>
              <a:buNone/>
              <a:defRPr/>
            </a:pPr>
            <a:r>
              <a:rPr lang="ru-RU" sz="4200" b="1" u="sng" dirty="0" smtClean="0">
                <a:solidFill>
                  <a:schemeClr val="tx1"/>
                </a:solidFill>
                <a:latin typeface="Arial Narrow" pitchFamily="34" charset="0"/>
              </a:rPr>
              <a:t>СИЛЬНЫМ НЕРВНЫМ ПОТРЯСЕНИЕМ. </a:t>
            </a:r>
            <a:r>
              <a:rPr lang="ru-RU" sz="4200" dirty="0" smtClean="0">
                <a:solidFill>
                  <a:schemeClr val="tx1"/>
                </a:solidFill>
                <a:latin typeface="Arial Narrow" pitchFamily="34" charset="0"/>
              </a:rPr>
              <a:t>ПСИХОЛОГИЧЕСКАЯ ТРАВМА НЕ УСПЕВАЕТ ПОДВЕРГНУТЬСЯ ЛИЧНОСТНОЙ ПЕРЕРАБОТКЕ. СУИЦИДЕНТЫ НЕ РЕАГИРУЮТ НА ОБРАЩЕНИЯ ОКРУЖАЮЩИХ.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7772400" cy="136207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i="1" u="sng" dirty="0" smtClean="0">
                <a:latin typeface="Arial Narrow" pitchFamily="34" charset="0"/>
              </a:rPr>
              <a:t>ДЕМОНСТРАТИВНО-ШАНТАЖНЫЙ СУИЦИД: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625" y="1143000"/>
            <a:ext cx="8358188" cy="5500688"/>
          </a:xfrm>
        </p:spPr>
        <p:txBody>
          <a:bodyPr rtlCol="0">
            <a:normAutofit fontScale="925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9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itchFamily="34" charset="0"/>
              <a:buNone/>
              <a:defRPr/>
            </a:pPr>
            <a:r>
              <a:rPr lang="ru-RU" sz="3900" b="1" u="sng" dirty="0" smtClean="0">
                <a:solidFill>
                  <a:schemeClr val="tx1"/>
                </a:solidFill>
                <a:latin typeface="Arial Narrow" pitchFamily="34" charset="0"/>
              </a:rPr>
              <a:t>СОЗНАТЕЛЬНАЯ МАНИПУЛЯЦИЯ </a:t>
            </a:r>
            <a:r>
              <a:rPr lang="ru-RU" sz="3900" dirty="0" smtClean="0">
                <a:solidFill>
                  <a:schemeClr val="tx1"/>
                </a:solidFill>
                <a:latin typeface="Arial Narrow" pitchFamily="34" charset="0"/>
              </a:rPr>
              <a:t>ЖИЗНЕОПАСНЫМИ ДЕЙСТВИЯМИ ПРИ СОХРАНЕНИИ ВЫСОКОЙ ЦЕННОСТИ СОБСТВЕННОЙ ЖИЗНИ. </a:t>
            </a:r>
            <a:r>
              <a:rPr lang="ru-RU" sz="3900" b="1" u="sng" dirty="0" smtClean="0">
                <a:solidFill>
                  <a:schemeClr val="tx1"/>
                </a:solidFill>
                <a:latin typeface="Arial Narrow" pitchFamily="34" charset="0"/>
              </a:rPr>
              <a:t>ЦЕЛЬ – </a:t>
            </a:r>
            <a:r>
              <a:rPr lang="ru-RU" sz="3900" dirty="0" smtClean="0">
                <a:solidFill>
                  <a:schemeClr val="tx1"/>
                </a:solidFill>
                <a:latin typeface="Arial Narrow" pitchFamily="34" charset="0"/>
              </a:rPr>
              <a:t>ИЗМЕНЕНИЕ КОНФЛИКТНОЙ СИТУАЦИИ, </a:t>
            </a:r>
            <a:r>
              <a:rPr lang="ru-RU" sz="3900" b="1" u="sng" dirty="0" smtClean="0">
                <a:solidFill>
                  <a:schemeClr val="tx1"/>
                </a:solidFill>
                <a:latin typeface="Arial Narrow" pitchFamily="34" charset="0"/>
              </a:rPr>
              <a:t>ОКАЗАНИЕ ПСИХОЛОГИЧЕСКОГО ДАВЛЕНИЯ НА ОКРУЖАЮЩИХ.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71500" y="285750"/>
            <a:ext cx="8229600" cy="2928938"/>
          </a:xfrm>
        </p:spPr>
        <p:txBody>
          <a:bodyPr/>
          <a:lstStyle/>
          <a:p>
            <a:pPr eaLnBrk="1" hangingPunct="1"/>
            <a:r>
              <a:rPr lang="ru-RU" sz="5400" smtClean="0">
                <a:latin typeface="Arial Narrow" pitchFamily="34" charset="0"/>
              </a:rPr>
              <a:t>ЕСЛИ ЧЕЛОВЕК ГОВОРИТ О СУИЦИДЕ, ТО ОН ЕГО НЕ СОВЕРШИТ - </a:t>
            </a:r>
            <a:r>
              <a:rPr lang="ru-RU" sz="5400" b="1" u="sng" smtClean="0">
                <a:latin typeface="Arial Narrow" pitchFamily="34" charset="0"/>
              </a:rPr>
              <a:t/>
            </a:r>
            <a:br>
              <a:rPr lang="ru-RU" sz="5400" b="1" u="sng" smtClean="0">
                <a:latin typeface="Arial Narrow" pitchFamily="34" charset="0"/>
              </a:rPr>
            </a:br>
            <a:r>
              <a:rPr lang="ru-RU" sz="5400" b="1" u="sng" smtClean="0">
                <a:latin typeface="Arial Narrow" pitchFamily="34" charset="0"/>
              </a:rPr>
              <a:t>МИФ  !!!</a:t>
            </a:r>
          </a:p>
        </p:txBody>
      </p:sp>
      <p:pic>
        <p:nvPicPr>
          <p:cNvPr id="3" name="Рисунок 2" descr="su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3429000"/>
            <a:ext cx="4286280" cy="321811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357188" y="500063"/>
            <a:ext cx="8786812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ru-RU" sz="3200">
                <a:latin typeface="Arial Narrow" pitchFamily="34" charset="0"/>
              </a:rPr>
              <a:t>НЕКОТОРЫЕ ЛЮДИ ПРЯМО ГОВОРЯТ О СВОИХ НАМЕРЕНИЯХ.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ru-RU" sz="3200">
              <a:latin typeface="Arial Narrow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3200">
                <a:latin typeface="Arial Narrow" pitchFamily="34" charset="0"/>
              </a:rPr>
              <a:t>ВОЗМОЖНЫ СКРЫТЫЕ ВЫСКАЗЫВАНИЯ: «НЕ ХОЧУ СОЗДАВАТЬ ВАМ ПРОБЛЕМ» И Т.П.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ru-RU" sz="3200">
              <a:latin typeface="Arial Narrow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3200">
                <a:latin typeface="Arial Narrow" pitchFamily="34" charset="0"/>
              </a:rPr>
              <a:t>НЕВЕРБАЛЬНЫЕ ПРОЯВЛЕНИЯ, НАПРИМЕР, ЧЕЛОВЕК ПРИВОДИТ В ПОРЯДОК СВОИ ДЕЛА, ПРИВОДИТ В ПОРЯДОК ВЕЩИ, РАЗДАЁТ ИХ, УЛАЖИВАЕТ ДЛИТЕЛЬНЫЕ КОНФЛИКТЫ.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ru-RU" sz="2800">
              <a:latin typeface="Arial Narrow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u="sng" smtClean="0">
                <a:latin typeface="Arial Narrow" pitchFamily="34" charset="0"/>
              </a:rPr>
              <a:t>ПРИЗНАКИ СУИЦИДАЛЬНОЙ УГРОЗЫ: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876425" y="1857375"/>
            <a:ext cx="6640513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buFont typeface="Arial" charset="0"/>
              <a:buChar char="•"/>
            </a:pPr>
            <a:r>
              <a:rPr lang="ru-RU" sz="6000" b="1">
                <a:latin typeface="Arial Narrow" pitchFamily="34" charset="0"/>
              </a:rPr>
              <a:t>ПОВЕДЕНЧЕСКИЕ</a:t>
            </a:r>
          </a:p>
          <a:p>
            <a:pPr algn="r">
              <a:buFont typeface="Arial" charset="0"/>
              <a:buChar char="•"/>
            </a:pPr>
            <a:r>
              <a:rPr lang="ru-RU" sz="6000" b="1">
                <a:latin typeface="Arial Narrow" pitchFamily="34" charset="0"/>
              </a:rPr>
              <a:t>ЭМОЦИОНАЛЬНЫЕ</a:t>
            </a:r>
          </a:p>
          <a:p>
            <a:pPr algn="r">
              <a:buFont typeface="Arial" charset="0"/>
              <a:buChar char="•"/>
            </a:pPr>
            <a:r>
              <a:rPr lang="ru-RU" sz="6000" b="1">
                <a:latin typeface="Arial Narrow" pitchFamily="34" charset="0"/>
              </a:rPr>
              <a:t>СЛОВЕСНЫЕ</a:t>
            </a:r>
          </a:p>
          <a:p>
            <a:pPr algn="r">
              <a:buFont typeface="Arial" charset="0"/>
              <a:buChar char="•"/>
            </a:pPr>
            <a:endParaRPr lang="ru-RU" sz="5400">
              <a:latin typeface="Arial Narrow" pitchFamily="34" charset="0"/>
            </a:endParaRPr>
          </a:p>
        </p:txBody>
      </p:sp>
      <p:pic>
        <p:nvPicPr>
          <p:cNvPr id="4" name="Рисунок 3" descr="6da18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786190"/>
            <a:ext cx="3619499" cy="2714624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418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Arial Narrow</vt:lpstr>
      <vt:lpstr>Тема Office</vt:lpstr>
      <vt:lpstr>Слайд 1</vt:lpstr>
      <vt:lpstr>ВИДЫ СУИЦИДАЛЬНОГО ПОВЕДЕНИЯ</vt:lpstr>
      <vt:lpstr>Самоубийство, суицид  (от лат. «себя убивать») – это умышленное лишение себя жизни. </vt:lpstr>
      <vt:lpstr>ИСТИННЫЙ СУИЦИД:</vt:lpstr>
      <vt:lpstr>АФФЕКТИВНЫЙ СУИЦИД:</vt:lpstr>
      <vt:lpstr>ДЕМОНСТРАТИВНО-ШАНТАЖНЫЙ СУИЦИД:</vt:lpstr>
      <vt:lpstr>ЕСЛИ ЧЕЛОВЕК ГОВОРИТ О СУИЦИДЕ, ТО ОН ЕГО НЕ СОВЕРШИТ -  МИФ  !!!</vt:lpstr>
      <vt:lpstr>Слайд 8</vt:lpstr>
      <vt:lpstr>ПРИЗНАКИ СУИЦИДАЛЬНОЙ УГРОЗЫ:</vt:lpstr>
      <vt:lpstr>ПОВЕДЕНЧЕСКИЕ ПРИЗНАКИ:</vt:lpstr>
      <vt:lpstr>СЛОВЕСНЫЕ ПРИЗНАКИ:</vt:lpstr>
      <vt:lpstr>ЭМОЦИОНАЛЬНЫЕ ПРИЗНАКИ:</vt:lpstr>
      <vt:lpstr>МЕРЫ ПО ПРЕДОТВРАЩЕНИЮ СУИЦИДОВ: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Самоубийство, суицид  (от лат. «себя убивать») – это умышленное лишение себя жизни. </dc:title>
  <dc:creator>Tatyana</dc:creator>
  <cp:lastModifiedBy>Tatyana</cp:lastModifiedBy>
  <cp:revision>15</cp:revision>
  <dcterms:created xsi:type="dcterms:W3CDTF">2012-04-16T15:36:32Z</dcterms:created>
  <dcterms:modified xsi:type="dcterms:W3CDTF">2015-03-18T16:00:51Z</dcterms:modified>
</cp:coreProperties>
</file>