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77" r:id="rId8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66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18700D96-3F1E-447F-8417-E94EA1C2356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11776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F951FDA-968B-4FC3-992A-C46C7385115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256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737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747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71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935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868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608E6DC-5A20-44A5-A431-938BB2E32744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85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05F06D-DD97-4EAD-9BEF-3A1C52B20C85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30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1604963"/>
            <a:ext cx="2743200" cy="4525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4963"/>
            <a:ext cx="8077200" cy="4525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4F3C27-D1E2-4A80-8D11-79CC3BAD67A6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40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C6D825-8709-41AA-91C9-9933B88B9336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32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98B751E-BDEA-4546-95E4-B36B16CC612F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59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9A7DC4-DD3B-4C6D-B5F1-AD999253EC2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9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2193925"/>
            <a:ext cx="5334000" cy="4024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2193925"/>
            <a:ext cx="5334000" cy="4024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C940F2A-9039-499A-A94B-D9CAF75D980F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44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76220C9-F3F1-4D21-A1F0-198433DB1DF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26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8A2252-F4FD-4E2C-82B9-061C5991F466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88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47FD2D-EFD7-48FD-93E5-AE532090E003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41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F69BF1-94EB-4C96-98F5-02ECA291FD32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2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79B9B1-684E-4D3D-BF6C-1E64BF3EF1B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06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30636E-7767-4154-B4B2-CFB63F2B79B6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6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FABAD66-406C-4F9D-8492-D4C5EA2D97C0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5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01100" y="763588"/>
            <a:ext cx="2705100" cy="5454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763588"/>
            <a:ext cx="7962900" cy="5454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EEE975F-EA79-4DDF-A78B-6983D8780484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0031A5-7087-4282-A019-D90F73D2B99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0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A0E104-7C21-4593-A346-9FBF5EED0403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17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304391-E935-4335-9C70-1A8311B3675B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75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93E6BF-D349-43A6-83F1-177DFA1B514E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98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584573-6A07-435E-AB70-A4011EBE887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6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45A71D-F57A-4A8A-93C6-CA7A6053E16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70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050151-D6D7-4095-947A-007B9EF007FC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47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223E9463-5C26-4E88-AEC7-E493F8FCD93A}" type="datetime1">
              <a:rPr lang="ru-RU" smtClean="0"/>
              <a:pPr lvl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41FCFB0-6829-443C-860C-EE2F7DCF99D6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62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1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1760" cy="1441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7"/>
          <p:cNvPicPr>
            <a:picLocks noChangeAspect="1"/>
          </p:cNvPicPr>
          <p:nvPr/>
        </p:nvPicPr>
        <p:blipFill>
          <a:blip r:embed="rId1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375080"/>
            <a:ext cx="12191760" cy="24825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1371599" y="1803240"/>
            <a:ext cx="9448560" cy="18248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7909560" y="4314240"/>
            <a:ext cx="2910600" cy="37440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entury Gothic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23E9463-5C26-4E88-AEC7-E493F8FCD93A}" type="datetime1">
              <a:rPr lang="ru-RU"/>
              <a:pPr lvl="0"/>
              <a:t>19.03.2015</a:t>
            </a:fld>
            <a:endParaRPr lang="ru-RU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1371599" y="4323960"/>
            <a:ext cx="64004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077320" y="1430999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entury Gothic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DA4CD7A-1392-4F0C-958B-423CBE957D50}" type="slidenum">
              <a:rPr/>
              <a:pPr lvl="0"/>
              <a:t>‹#›</a:t>
            </a:fld>
            <a:endParaRPr lang="ru-RU"/>
          </a:p>
        </p:txBody>
      </p:sp>
      <p:sp>
        <p:nvSpPr>
          <p:cNvPr id="8" name="Текст 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r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ru-RU" sz="6000" b="0" i="0" u="none" strike="noStrike" kern="1200" spc="0">
          <a:ln>
            <a:noFill/>
          </a:ln>
          <a:solidFill>
            <a:srgbClr val="000000"/>
          </a:solidFill>
          <a:latin typeface="Century Gothic" pitchFamily="18"/>
          <a:ea typeface="Microsoft YaHei" pitchFamily="2"/>
          <a:cs typeface="Mangal" pitchFamily="2"/>
        </a:defRPr>
      </a:lvl1pPr>
    </p:titleStyle>
    <p:bodyStyle>
      <a:lvl1pPr algn="l" rtl="0" hangingPunct="1">
        <a:lnSpc>
          <a:spcPct val="90000"/>
        </a:lnSpc>
        <a:spcBef>
          <a:spcPts val="0"/>
        </a:spcBef>
        <a:spcAft>
          <a:spcPts val="1417"/>
        </a:spcAft>
        <a:tabLst/>
        <a:defRPr lang="ru-RU" sz="2200" b="0" i="0" u="none" strike="noStrike" kern="1200" spc="0">
          <a:ln>
            <a:noFill/>
          </a:ln>
          <a:solidFill>
            <a:srgbClr val="000000"/>
          </a:solidFill>
          <a:latin typeface="Century Gothic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1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1760" cy="1441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2895479" y="764280"/>
            <a:ext cx="8610120" cy="129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5799" y="2194560"/>
            <a:ext cx="10820160" cy="4023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8595360" y="6356520"/>
            <a:ext cx="29106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entury Gothic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EEE975F-EA79-4DDF-A78B-6983D8780484}" type="datetime1">
              <a:rPr lang="ru-RU"/>
              <a:pPr lvl="0"/>
              <a:t>19.03.2015</a:t>
            </a:fld>
            <a:endParaRPr lang="ru-RU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685799" y="6355800"/>
            <a:ext cx="7772039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763120" y="38088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entury Gothic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F2243FA-5FEC-415A-9907-F9DBCAEA7DDA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r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ru-RU" sz="4000" b="0" i="0" u="none" strike="noStrike" kern="1200" spc="0">
          <a:ln>
            <a:noFill/>
          </a:ln>
          <a:solidFill>
            <a:srgbClr val="000000"/>
          </a:solidFill>
          <a:latin typeface="Century Gothic" pitchFamily="18"/>
          <a:ea typeface="Microsoft YaHei" pitchFamily="2"/>
          <a:cs typeface="Mangal" pitchFamily="2"/>
        </a:defRPr>
      </a:lvl1pPr>
    </p:titleStyle>
    <p:bodyStyle>
      <a:lvl1pPr lvl="0">
        <a:buSzPct val="45000"/>
        <a:buFont typeface="StarSymbol"/>
        <a:buChar char="●"/>
        <a:tabLst/>
        <a:defRPr lang="ru-RU" sz="2200" b="0" i="0" u="none" strike="noStrike" spc="0">
          <a:solidFill>
            <a:srgbClr val="000000"/>
          </a:solidFill>
          <a:latin typeface="Century Gothic" pitchFamily="18"/>
        </a:defRPr>
      </a:lvl1pPr>
      <a:lvl2pPr lvl="1">
        <a:buSzPct val="75000"/>
        <a:buFont typeface="StarSymbol"/>
        <a:buChar char="–"/>
        <a:tabLst/>
        <a:defRPr lang="ru-RU" sz="2200" b="0" i="0" u="none" strike="noStrike" spc="0">
          <a:solidFill>
            <a:srgbClr val="000000"/>
          </a:solidFill>
          <a:latin typeface="Century Gothic" pitchFamily="18"/>
        </a:defRPr>
      </a:lvl2pPr>
      <a:lvl3pPr lvl="2">
        <a:buSzPct val="45000"/>
        <a:buFont typeface="StarSymbol"/>
        <a:buChar char="●"/>
        <a:tabLst/>
        <a:defRPr lang="ru-RU" sz="2200" b="0" i="0" u="none" strike="noStrike" spc="0">
          <a:solidFill>
            <a:srgbClr val="000000"/>
          </a:solidFill>
          <a:latin typeface="Century Gothic" pitchFamily="18"/>
        </a:defRPr>
      </a:lvl3pPr>
      <a:lvl4pPr lvl="3">
        <a:buSzPct val="75000"/>
        <a:buFont typeface="StarSymbol"/>
        <a:buChar char="–"/>
        <a:tabLst/>
        <a:defRPr lang="ru-RU" sz="2200" b="0" i="0" u="none" strike="noStrike" spc="0">
          <a:solidFill>
            <a:srgbClr val="000000"/>
          </a:solidFill>
          <a:latin typeface="Century Gothic" pitchFamily="18"/>
        </a:defRPr>
      </a:lvl4pPr>
      <a:lvl5pPr lvl="4">
        <a:buSzPct val="45000"/>
        <a:buFont typeface="StarSymbol"/>
        <a:buChar char="●"/>
        <a:tabLst/>
        <a:defRPr lang="ru-RU" sz="2200" b="0" i="0" u="none" strike="noStrike" spc="0">
          <a:solidFill>
            <a:srgbClr val="000000"/>
          </a:solidFill>
          <a:latin typeface="Century Gothic" pitchFamily="18"/>
        </a:defRPr>
      </a:lvl5pPr>
      <a:lvl6pPr lvl="5">
        <a:buSzPct val="45000"/>
        <a:buFont typeface="StarSymbol"/>
        <a:buChar char="●"/>
        <a:tabLst/>
        <a:defRPr lang="ru-RU" sz="2200" b="0" i="0" u="none" strike="noStrike" spc="0">
          <a:solidFill>
            <a:srgbClr val="000000"/>
          </a:solidFill>
          <a:latin typeface="Century Gothic" pitchFamily="18"/>
        </a:defRPr>
      </a:lvl6pPr>
      <a:lvl7pPr lvl="6">
        <a:buSzPct val="45000"/>
        <a:buFont typeface="StarSymbol"/>
        <a:buChar char="●"/>
        <a:tabLst/>
        <a:defRPr lang="ru-RU" sz="2200" b="0" i="0" u="none" strike="noStrike" spc="0">
          <a:solidFill>
            <a:srgbClr val="000000"/>
          </a:solidFill>
          <a:latin typeface="Century Gothic" pitchFamily="18"/>
        </a:defRPr>
      </a:lvl7pPr>
      <a:lvl8pPr lvl="7">
        <a:buSzPct val="45000"/>
        <a:buFont typeface="StarSymbol"/>
        <a:buChar char="●"/>
        <a:tabLst/>
        <a:defRPr lang="ru-RU" sz="2200" b="0" i="0" u="none" strike="noStrike" spc="0">
          <a:solidFill>
            <a:srgbClr val="000000"/>
          </a:solidFill>
          <a:latin typeface="Century Gothic" pitchFamily="18"/>
        </a:defRPr>
      </a:lvl8pPr>
      <a:lvl9pPr marL="0" marR="0" lvl="0" indent="0" algn="l" rtl="0" hangingPunct="1">
        <a:lnSpc>
          <a:spcPct val="90000"/>
        </a:lnSpc>
        <a:spcBef>
          <a:spcPts val="1001"/>
        </a:spcBef>
        <a:spcAft>
          <a:spcPts val="1417"/>
        </a:spcAft>
        <a:buSzPct val="45000"/>
        <a:buFont typeface="Arial" pitchFamily="32"/>
        <a:buChar char="•"/>
        <a:tabLst/>
        <a:defRPr lang="ru-RU" sz="2200" b="0" i="0" u="none" strike="noStrike" spc="0">
          <a:solidFill>
            <a:srgbClr val="000000"/>
          </a:solidFill>
          <a:latin typeface="Century Gothic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524100" y="285728"/>
            <a:ext cx="9448560" cy="1824840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 dirty="0" smtClean="0"/>
              <a:t>Конкурс «Учитель года 2015»</a:t>
            </a:r>
            <a:r>
              <a:rPr lang="ru-RU" sz="4000" dirty="0"/>
              <a:t/>
            </a:r>
            <a:br>
              <a:rPr lang="ru-RU" sz="4000" dirty="0"/>
            </a:br>
            <a:r>
              <a:rPr sz="4000" dirty="0" smtClean="0"/>
              <a:t>Номинация </a:t>
            </a:r>
            <a:r>
              <a:rPr lang="ru-RU" i="1" dirty="0" smtClean="0">
                <a:latin typeface="Times New Roman" pitchFamily="18"/>
              </a:rPr>
              <a:t>«</a:t>
            </a:r>
            <a:r>
              <a:rPr lang="ru-RU" sz="4400" i="1" dirty="0" smtClean="0">
                <a:latin typeface="Times New Roman" pitchFamily="18"/>
              </a:rPr>
              <a:t>СПЕЦИАЛИСТ</a:t>
            </a:r>
            <a:r>
              <a:rPr lang="ru-RU" i="1" dirty="0" smtClean="0">
                <a:latin typeface="Times New Roman" pitchFamily="18"/>
              </a:rPr>
              <a:t>»</a:t>
            </a:r>
            <a:br>
              <a:rPr lang="ru-RU" i="1" dirty="0" smtClean="0">
                <a:latin typeface="Times New Roman" pitchFamily="18"/>
              </a:rPr>
            </a:br>
            <a:r>
              <a:rPr lang="ru-RU" i="1" dirty="0" smtClean="0">
                <a:latin typeface="Times New Roman" pitchFamily="18"/>
              </a:rPr>
              <a:t/>
            </a:r>
            <a:br>
              <a:rPr lang="ru-RU" i="1" dirty="0" smtClean="0">
                <a:latin typeface="Times New Roman" pitchFamily="18"/>
              </a:rPr>
            </a:br>
            <a:r>
              <a:rPr i="1" dirty="0" smtClean="0">
                <a:latin typeface="Times New Roman" pitchFamily="18"/>
              </a:rPr>
              <a:t>Сказки-</a:t>
            </a:r>
            <a:r>
              <a:rPr i="1" dirty="0" err="1" smtClean="0">
                <a:latin typeface="Times New Roman" pitchFamily="18"/>
              </a:rPr>
              <a:t>невилички</a:t>
            </a:r>
            <a:r>
              <a:rPr i="1" dirty="0" smtClean="0">
                <a:latin typeface="Times New Roman" pitchFamily="18"/>
              </a:rPr>
              <a:t> </a:t>
            </a:r>
            <a:br>
              <a:rPr i="1" dirty="0" smtClean="0">
                <a:latin typeface="Times New Roman" pitchFamily="18"/>
              </a:rPr>
            </a:br>
            <a:r>
              <a:rPr i="1" dirty="0" smtClean="0">
                <a:latin typeface="Times New Roman" pitchFamily="18"/>
              </a:rPr>
              <a:t>и вредные привычки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127448" y="1988840"/>
            <a:ext cx="3240360" cy="3121704"/>
          </a:xfrm>
        </p:spPr>
      </p:pic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4167174" y="4857760"/>
            <a:ext cx="7656184" cy="1757404"/>
          </a:xfrm>
        </p:spPr>
        <p:txBody>
          <a:bodyPr wrap="square">
            <a:spAutoFit/>
          </a:bodyPr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 algn="r">
              <a:buNone/>
            </a:pPr>
            <a:r>
              <a:rPr b="1" i="1" smtClean="0">
                <a:latin typeface="Times New Roman" pitchFamily="18"/>
              </a:rPr>
              <a:t>Мастер-класс</a:t>
            </a:r>
          </a:p>
          <a:p>
            <a:pPr lvl="0" algn="r">
              <a:buNone/>
            </a:pPr>
            <a:endParaRPr b="1" i="1" smtClean="0">
              <a:latin typeface="Times New Roman" pitchFamily="18"/>
            </a:endParaRPr>
          </a:p>
          <a:p>
            <a:pPr lvl="0" algn="r">
              <a:buNone/>
            </a:pPr>
            <a:endParaRPr lang="ru-RU" b="1" i="1" dirty="0" smtClean="0">
              <a:latin typeface="Times New Roman" pitchFamily="18"/>
            </a:endParaRPr>
          </a:p>
          <a:p>
            <a:pPr lvl="0" algn="r">
              <a:buNone/>
            </a:pPr>
            <a:r>
              <a:rPr lang="ru-RU" i="1" dirty="0" err="1" smtClean="0">
                <a:latin typeface="Times New Roman" pitchFamily="18"/>
              </a:rPr>
              <a:t>Малофеева</a:t>
            </a:r>
            <a:r>
              <a:rPr lang="ru-RU" i="1" dirty="0" smtClean="0">
                <a:latin typeface="Times New Roman" pitchFamily="18"/>
              </a:rPr>
              <a:t> </a:t>
            </a:r>
            <a:r>
              <a:rPr lang="ru-RU" i="1" dirty="0">
                <a:latin typeface="Times New Roman" pitchFamily="18"/>
              </a:rPr>
              <a:t>Нина </a:t>
            </a:r>
            <a:r>
              <a:rPr lang="ru-RU" i="1" dirty="0" smtClean="0">
                <a:latin typeface="Times New Roman" pitchFamily="18"/>
              </a:rPr>
              <a:t>Сергеевна, педагог </a:t>
            </a:r>
            <a:r>
              <a:rPr lang="ru-RU" i="1" dirty="0">
                <a:latin typeface="Times New Roman" pitchFamily="18"/>
              </a:rPr>
              <a:t>- психолог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215680" y="332656"/>
            <a:ext cx="8610120" cy="1837439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400" b="1" u="sng" dirty="0">
                <a:latin typeface="Times New Roman" pitchFamily="18"/>
              </a:rPr>
              <a:t>Актуальность </a:t>
            </a:r>
            <a:r>
              <a:rPr lang="ru-RU" sz="1800" dirty="0" smtClean="0">
                <a:latin typeface="Times New Roman" pitchFamily="18"/>
              </a:rPr>
              <a:t>:</a:t>
            </a:r>
            <a:r>
              <a:rPr lang="ru-RU" sz="1800" dirty="0">
                <a:latin typeface="Times New Roman" pitchFamily="18"/>
              </a:rPr>
              <a:t/>
            </a:r>
            <a:br>
              <a:rPr lang="ru-RU" sz="1800" dirty="0">
                <a:latin typeface="Times New Roman" pitchFamily="18"/>
              </a:rPr>
            </a:br>
            <a:r>
              <a:rPr lang="ru-RU" sz="3600" dirty="0">
                <a:latin typeface="Times New Roman" pitchFamily="18"/>
              </a:rPr>
              <a:t>«Детей надо учить тому, что пригодится им, когда они вырастут» </a:t>
            </a:r>
            <a:r>
              <a:rPr lang="ru-RU" sz="3200" dirty="0">
                <a:latin typeface="Times New Roman" pitchFamily="18"/>
              </a:rPr>
              <a:t/>
            </a:r>
            <a:br>
              <a:rPr lang="ru-RU" sz="3200" dirty="0">
                <a:latin typeface="Times New Roman" pitchFamily="18"/>
              </a:rPr>
            </a:br>
            <a:r>
              <a:rPr lang="ru-RU" sz="2800" dirty="0" err="1">
                <a:latin typeface="Times New Roman" pitchFamily="18"/>
              </a:rPr>
              <a:t>Аристип</a:t>
            </a:r>
            <a:endParaRPr lang="ru-RU" sz="2800" dirty="0">
              <a:latin typeface="Times New Roman" pitchFamily="18"/>
            </a:endParaRP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263352" y="2132856"/>
            <a:ext cx="5640648" cy="4482864"/>
          </a:xfrm>
        </p:spPr>
        <p:txBody>
          <a:bodyPr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endParaRPr lang="ru-RU" sz="4000" dirty="0">
              <a:latin typeface="Times New Roman" pitchFamily="18"/>
            </a:endParaRPr>
          </a:p>
          <a:p>
            <a:pPr lvl="0">
              <a:buNone/>
            </a:pPr>
            <a:r>
              <a:rPr lang="ru-RU" sz="3200" dirty="0">
                <a:latin typeface="+mn-lt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3600" b="1" i="1" smtClean="0">
                <a:latin typeface="Times New Roman" pitchFamily="18" charset="0"/>
                <a:cs typeface="Times New Roman" pitchFamily="18" charset="0"/>
              </a:rPr>
              <a:t>етод сказкотерапии</a:t>
            </a:r>
          </a:p>
          <a:p>
            <a:pPr lvl="0">
              <a:buNone/>
            </a:pPr>
            <a:r>
              <a:rPr sz="3600" b="1" i="1" smtClean="0">
                <a:latin typeface="Times New Roman" pitchFamily="18" charset="0"/>
                <a:cs typeface="Times New Roman" pitchFamily="18" charset="0"/>
              </a:rPr>
              <a:t>обеспечивает комплексное</a:t>
            </a:r>
          </a:p>
          <a:p>
            <a:pPr lvl="0">
              <a:buNone/>
            </a:pPr>
            <a:r>
              <a:rPr sz="3600" b="1" i="1" smtClean="0">
                <a:latin typeface="Times New Roman" pitchFamily="18" charset="0"/>
                <a:cs typeface="Times New Roman" pitchFamily="18" charset="0"/>
              </a:rPr>
              <a:t>воздействие на ребёнка.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1\Pictures\Иде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8942" y="2571744"/>
            <a:ext cx="3206998" cy="374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238480" y="357166"/>
            <a:ext cx="8610120" cy="2809452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sz="4400" b="1" smtClean="0">
                <a:latin typeface="Times New Roman" pitchFamily="18" charset="0"/>
                <a:cs typeface="Times New Roman" pitchFamily="18" charset="0"/>
              </a:rPr>
              <a:t>Основные этапы работы</a:t>
            </a:r>
            <a:r>
              <a:rPr sz="2800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sz="3200" b="1" smtClean="0"/>
              <a:t> </a:t>
            </a:r>
            <a:r>
              <a:rPr lang="ru-RU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latin typeface="Times New Roman" pitchFamily="18"/>
              </a:rPr>
              <a:t/>
            </a:r>
            <a:br>
              <a:rPr lang="ru-RU" sz="2800" i="1" dirty="0">
                <a:latin typeface="Times New Roman" pitchFamily="18"/>
              </a:rPr>
            </a:br>
            <a:r>
              <a:rPr lang="ru-RU" sz="2800" i="1" dirty="0" smtClean="0">
                <a:latin typeface="Times New Roman" pitchFamily="18"/>
              </a:rPr>
              <a:t/>
            </a:r>
            <a:br>
              <a:rPr lang="ru-RU" sz="2800" i="1" dirty="0" smtClean="0">
                <a:latin typeface="Times New Roman" pitchFamily="18"/>
              </a:rPr>
            </a:br>
            <a:r>
              <a:rPr lang="ru-RU" sz="2800" i="1" dirty="0" smtClean="0">
                <a:latin typeface="Times New Roman" pitchFamily="18"/>
              </a:rPr>
              <a:t/>
            </a:r>
            <a:br>
              <a:rPr lang="ru-RU" sz="2800" i="1" dirty="0" smtClean="0">
                <a:latin typeface="Times New Roman" pitchFamily="18"/>
              </a:rPr>
            </a:br>
            <a:endParaRPr lang="ru-RU" sz="3600" b="1" u="sng" dirty="0">
              <a:latin typeface="Times New Roman" pitchFamily="18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309522" y="1142984"/>
            <a:ext cx="5279760" cy="1826280"/>
          </a:xfrm>
        </p:spPr>
        <p:txBody>
          <a:bodyPr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ru-RU" dirty="0" smtClean="0">
                <a:latin typeface="" pitchFamily="18"/>
              </a:rPr>
              <a:t>1.  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>Этап «Ритуал вхождения в сказку»</a:t>
            </a:r>
            <a:r>
              <a:rPr sz="3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sz="3600" b="1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238084" y="2214554"/>
            <a:ext cx="5279760" cy="1655999"/>
          </a:xfrm>
        </p:spPr>
        <p:txBody>
          <a:bodyPr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sz="2800" b="1" smtClean="0">
                <a:latin typeface="" pitchFamily="18"/>
                <a:cs typeface="Times New Roman" pitchFamily="18" charset="0"/>
              </a:rPr>
              <a:t>2. 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Этап «Рассказывание сказки»</a:t>
            </a:r>
            <a:r>
              <a:rPr sz="32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" pitchFamily="18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166646" y="3143248"/>
            <a:ext cx="5279760" cy="335758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sz="2800" smtClean="0">
                <a:latin typeface="" pitchFamily="18"/>
              </a:rPr>
              <a:t>3. 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Этап «Сказочная задача»</a:t>
            </a:r>
          </a:p>
          <a:p>
            <a:pPr>
              <a:buNone/>
            </a:pPr>
            <a:r>
              <a:rPr sz="3200" b="1" smtClean="0">
                <a:latin typeface="Times New Roman" pitchFamily="18" charset="0"/>
                <a:cs typeface="Times New Roman" pitchFamily="18" charset="0"/>
              </a:rPr>
              <a:t>4. Этап «Обобщение приобретенного опыта»</a:t>
            </a:r>
            <a:endParaRPr sz="320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sz="3200" b="1" smtClean="0">
                <a:latin typeface="Times New Roman" pitchFamily="18" charset="0"/>
                <a:cs typeface="Times New Roman" pitchFamily="18" charset="0"/>
              </a:rPr>
              <a:t>5.  Этап «Ритуал выхода из сказки»</a:t>
            </a:r>
            <a:endParaRPr sz="320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sz="3200" b="1" smtClean="0">
                <a:latin typeface="Times New Roman" pitchFamily="18" charset="0"/>
                <a:cs typeface="Times New Roman" pitchFamily="18" charset="0"/>
              </a:rPr>
              <a:t>6. Этап «Рефлексия»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1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67372" y="1714488"/>
            <a:ext cx="5688000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809984" y="0"/>
            <a:ext cx="8610120" cy="17276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Сюжетная линия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238084" y="1285860"/>
            <a:ext cx="5279760" cy="4490280"/>
          </a:xfrm>
        </p:spPr>
        <p:txBody>
          <a:bodyPr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sz="2400" b="1" smtClean="0">
                <a:latin typeface="Times New Roman" pitchFamily="18" charset="0"/>
                <a:cs typeface="Times New Roman" pitchFamily="18" charset="0"/>
              </a:rPr>
              <a:t>Классический вариант</a:t>
            </a:r>
          </a:p>
          <a:p>
            <a:pPr lvl="0">
              <a:buNone/>
            </a:pPr>
            <a:r>
              <a:rPr sz="1900" b="1" smtClean="0">
                <a:latin typeface="Times New Roman" pitchFamily="18" charset="0"/>
                <a:cs typeface="Times New Roman" pitchFamily="18" charset="0"/>
              </a:rPr>
              <a:t>1. Выбор героя сказки </a:t>
            </a:r>
          </a:p>
          <a:p>
            <a:pPr>
              <a:buNone/>
            </a:pPr>
            <a:r>
              <a:rPr sz="1900" b="1" smtClean="0">
                <a:latin typeface="Times New Roman" pitchFamily="18" charset="0"/>
                <a:cs typeface="Times New Roman" pitchFamily="18" charset="0"/>
              </a:rPr>
              <a:t>2. Зачин - Начало сказки</a:t>
            </a:r>
          </a:p>
          <a:p>
            <a:pPr>
              <a:buNone/>
            </a:pPr>
            <a:r>
              <a:rPr sz="1900" b="1" smtClean="0">
                <a:latin typeface="Times New Roman" pitchFamily="18" charset="0"/>
                <a:cs typeface="Times New Roman" pitchFamily="18" charset="0"/>
              </a:rPr>
              <a:t>3. Подробная характеристика героя</a:t>
            </a:r>
          </a:p>
          <a:p>
            <a:pPr>
              <a:buNone/>
            </a:pPr>
            <a:r>
              <a:rPr sz="1900" b="1" smtClean="0">
                <a:latin typeface="Times New Roman" pitchFamily="18" charset="0"/>
                <a:cs typeface="Times New Roman" pitchFamily="18" charset="0"/>
              </a:rPr>
              <a:t>4. Трудность, конфликт</a:t>
            </a:r>
          </a:p>
          <a:p>
            <a:pPr>
              <a:buNone/>
            </a:pPr>
            <a:r>
              <a:rPr sz="1900" b="1" smtClean="0">
                <a:latin typeface="Times New Roman" pitchFamily="18" charset="0"/>
                <a:cs typeface="Times New Roman" pitchFamily="18" charset="0"/>
              </a:rPr>
              <a:t>5. Реакцию героя на случившееся</a:t>
            </a:r>
          </a:p>
          <a:p>
            <a:pPr>
              <a:buNone/>
            </a:pPr>
            <a:r>
              <a:rPr sz="1900" b="1" smtClean="0">
                <a:latin typeface="Times New Roman" pitchFamily="18" charset="0"/>
                <a:cs typeface="Times New Roman" pitchFamily="18" charset="0"/>
              </a:rPr>
              <a:t>6. Поиск выхода из ситуации, решение проблемы</a:t>
            </a:r>
          </a:p>
          <a:p>
            <a:pPr>
              <a:buNone/>
            </a:pPr>
            <a:r>
              <a:rPr sz="1900" b="1" smtClean="0">
                <a:latin typeface="Times New Roman" pitchFamily="18" charset="0"/>
                <a:cs typeface="Times New Roman" pitchFamily="18" charset="0"/>
              </a:rPr>
              <a:t>7. Нахождение верного решения</a:t>
            </a:r>
          </a:p>
          <a:p>
            <a:pPr>
              <a:buNone/>
            </a:pPr>
            <a:r>
              <a:rPr sz="1900" b="1" smtClean="0">
                <a:latin typeface="Times New Roman" pitchFamily="18" charset="0"/>
                <a:cs typeface="Times New Roman" pitchFamily="18" charset="0"/>
              </a:rPr>
              <a:t>8. Завершающий шаг - сказочная развязка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>
              <a:latin typeface="" pitchFamily="18"/>
            </a:endParaRPr>
          </a:p>
          <a:p>
            <a:pPr lvl="0">
              <a:buNone/>
            </a:pPr>
            <a:endParaRPr lang="ru-RU" dirty="0">
              <a:latin typeface="" pitchFamily="18"/>
            </a:endParaRP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6596066" y="1357298"/>
            <a:ext cx="5279760" cy="4608000"/>
          </a:xfrm>
        </p:spPr>
        <p:txBody>
          <a:bodyPr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Мой вариант</a:t>
            </a:r>
          </a:p>
          <a:p>
            <a:pPr>
              <a:buNone/>
            </a:pPr>
            <a:r>
              <a:rPr sz="2800" smtClean="0">
                <a:latin typeface="Times New Roman" pitchFamily="18" charset="0"/>
                <a:cs typeface="Times New Roman" pitchFamily="18" charset="0"/>
              </a:rPr>
              <a:t>1.Проблема</a:t>
            </a:r>
          </a:p>
          <a:p>
            <a:pPr>
              <a:buNone/>
            </a:pPr>
            <a:r>
              <a:rPr sz="2800" smtClean="0">
                <a:latin typeface="Times New Roman" pitchFamily="18" charset="0"/>
                <a:cs typeface="Times New Roman" pitchFamily="18" charset="0"/>
              </a:rPr>
              <a:t>2. Зачин</a:t>
            </a:r>
          </a:p>
          <a:p>
            <a:pPr>
              <a:buNone/>
            </a:pPr>
            <a:r>
              <a:rPr sz="2800" smtClean="0">
                <a:latin typeface="Times New Roman" pitchFamily="18" charset="0"/>
                <a:cs typeface="Times New Roman" pitchFamily="18" charset="0"/>
              </a:rPr>
              <a:t>3. Отражение конфликта</a:t>
            </a:r>
          </a:p>
          <a:p>
            <a:pPr>
              <a:buNone/>
            </a:pPr>
            <a:r>
              <a:rPr sz="2800" u="sng" smtClean="0">
                <a:latin typeface="Times New Roman" pitchFamily="18" charset="0"/>
                <a:cs typeface="Times New Roman" pitchFamily="18" charset="0"/>
              </a:rPr>
              <a:t>4. Кульминация</a:t>
            </a:r>
            <a:endParaRPr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sz="2800" smtClean="0">
                <a:latin typeface="Times New Roman" pitchFamily="18" charset="0"/>
                <a:cs typeface="Times New Roman" pitchFamily="18" charset="0"/>
              </a:rPr>
              <a:t>5. Поиск решения</a:t>
            </a:r>
          </a:p>
          <a:p>
            <a:pPr>
              <a:buNone/>
            </a:pPr>
            <a:r>
              <a:rPr sz="2800" smtClean="0">
                <a:latin typeface="Times New Roman" pitchFamily="18" charset="0"/>
                <a:cs typeface="Times New Roman" pitchFamily="18" charset="0"/>
              </a:rPr>
              <a:t>6. Развязка</a:t>
            </a:r>
          </a:p>
          <a:p>
            <a:pPr lvl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>
              <a:latin typeface="" pitchFamily="18"/>
            </a:endParaRPr>
          </a:p>
        </p:txBody>
      </p:sp>
      <p:pic>
        <p:nvPicPr>
          <p:cNvPr id="4098" name="Picture 2" descr="D:\Общая папка\повыш уровн знан Картин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0710" y="4786322"/>
            <a:ext cx="1418583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808000" y="216360"/>
            <a:ext cx="8610120" cy="17276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b="1" dirty="0" smtClean="0">
                <a:latin typeface="Times New Roman" pitchFamily="18"/>
              </a:rPr>
              <a:t>Приемы работы</a:t>
            </a:r>
            <a:r>
              <a:rPr lang="ru-RU" b="1" dirty="0">
                <a:latin typeface="Times New Roman" pitchFamily="18"/>
              </a:rPr>
              <a:t/>
            </a:r>
            <a:br>
              <a:rPr lang="ru-RU" b="1" dirty="0">
                <a:latin typeface="Times New Roman" pitchFamily="18"/>
              </a:rPr>
            </a:br>
            <a:endParaRPr lang="ru-RU" b="1" dirty="0">
              <a:latin typeface="Times New Roman" pitchFamily="18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152000" y="2880000"/>
            <a:ext cx="5279760" cy="3338280"/>
          </a:xfrm>
        </p:spPr>
        <p:txBody>
          <a:bodyPr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endParaRPr lang="ru-RU">
              <a:latin typeface="" pitchFamily="18"/>
            </a:endParaRPr>
          </a:p>
          <a:p>
            <a:pPr lvl="0">
              <a:buNone/>
            </a:pPr>
            <a:endParaRPr lang="ru-RU">
              <a:latin typeface="" pitchFamily="18"/>
            </a:endParaRPr>
          </a:p>
          <a:p>
            <a:pPr lvl="0">
              <a:buNone/>
            </a:pPr>
            <a:endParaRPr lang="ru-RU">
              <a:latin typeface="" pitchFamily="1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81950" y="1428736"/>
            <a:ext cx="3811150" cy="452624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38150" y="1225689"/>
            <a:ext cx="692948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Вхождение в сказку: четверостишье, выполнение задания 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3-м этапе – нагнетание отрицательных эмоций, текущий анализ, проигрывание эмоций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упражнений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Ритуал выхода из сказки - четверостишье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1\Pictures\дружб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3592" y="1700808"/>
            <a:ext cx="7766992" cy="475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86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185</Words>
  <Application>Microsoft Office PowerPoint</Application>
  <PresentationFormat>Широкоэкранный</PresentationFormat>
  <Paragraphs>41</Paragraphs>
  <Slides>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7" baseType="lpstr">
      <vt:lpstr>Microsoft YaHei</vt:lpstr>
      <vt:lpstr>Arial</vt:lpstr>
      <vt:lpstr>Calibri</vt:lpstr>
      <vt:lpstr>Century Gothic</vt:lpstr>
      <vt:lpstr>Lucida Sans Unicode</vt:lpstr>
      <vt:lpstr>Mangal</vt:lpstr>
      <vt:lpstr>StarSymbol</vt:lpstr>
      <vt:lpstr>Tahoma</vt:lpstr>
      <vt:lpstr>Times New Roman</vt:lpstr>
      <vt:lpstr>Обычный</vt:lpstr>
      <vt:lpstr>Обычный 1</vt:lpstr>
      <vt:lpstr>Конкурс «Учитель года 2015» Номинация «СПЕЦИАЛИСТ»  Сказки-невилички  и вредные привычки      </vt:lpstr>
      <vt:lpstr>Актуальность : «Детей надо учить тому, что пригодится им, когда они вырастут»  Аристип</vt:lpstr>
      <vt:lpstr>Основные этапы работы,       </vt:lpstr>
      <vt:lpstr> Сюжетная линия</vt:lpstr>
      <vt:lpstr>Приемы работы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Социально-образовательный проект  «МЫ ВМЕСТЕ!»</dc:title>
  <dc:creator>Пользователь</dc:creator>
  <cp:lastModifiedBy>Пользователь</cp:lastModifiedBy>
  <cp:revision>54</cp:revision>
  <dcterms:modified xsi:type="dcterms:W3CDTF">2015-03-19T06:35:12Z</dcterms:modified>
</cp:coreProperties>
</file>