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5" r:id="rId2"/>
    <p:sldId id="257" r:id="rId3"/>
    <p:sldId id="273" r:id="rId4"/>
    <p:sldId id="260" r:id="rId5"/>
    <p:sldId id="274" r:id="rId6"/>
    <p:sldId id="272" r:id="rId7"/>
    <p:sldId id="275" r:id="rId8"/>
    <p:sldId id="270" r:id="rId9"/>
    <p:sldId id="27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635" autoAdjust="0"/>
  </p:normalViewPr>
  <p:slideViewPr>
    <p:cSldViewPr>
      <p:cViewPr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359FED-64AA-498C-BC81-23AEF3478616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5A0738-C94E-4C59-84C2-6F09D78D52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884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5A0738-C94E-4C59-84C2-6F09D78D526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7159-11A2-46B8-831B-50DCF216FD16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9B1A6-080A-4D70-8107-07FA1B6C87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7159-11A2-46B8-831B-50DCF216FD16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9B1A6-080A-4D70-8107-07FA1B6C87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7159-11A2-46B8-831B-50DCF216FD16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9B1A6-080A-4D70-8107-07FA1B6C87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7159-11A2-46B8-831B-50DCF216FD16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9B1A6-080A-4D70-8107-07FA1B6C87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7159-11A2-46B8-831B-50DCF216FD16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9B1A6-080A-4D70-8107-07FA1B6C87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7159-11A2-46B8-831B-50DCF216FD16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9B1A6-080A-4D70-8107-07FA1B6C87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7159-11A2-46B8-831B-50DCF216FD16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9B1A6-080A-4D70-8107-07FA1B6C87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7159-11A2-46B8-831B-50DCF216FD16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9B1A6-080A-4D70-8107-07FA1B6C87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7159-11A2-46B8-831B-50DCF216FD16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9B1A6-080A-4D70-8107-07FA1B6C87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7159-11A2-46B8-831B-50DCF216FD16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9B1A6-080A-4D70-8107-07FA1B6C87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7159-11A2-46B8-831B-50DCF216FD16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9B1A6-080A-4D70-8107-07FA1B6C87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B7159-11A2-46B8-831B-50DCF216FD16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9B1A6-080A-4D70-8107-07FA1B6C87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04761-aeaa61dbc53d6e8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363272" cy="630932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МБ ДОУ НГО «Детский сад № 15 «Берёзка»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>
                <a:solidFill>
                  <a:srgbClr val="0070C0"/>
                </a:solidFill>
              </a:rPr>
              <a:t/>
            </a:r>
            <a:br>
              <a:rPr lang="ru-RU" sz="2000" dirty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« Наши маленькие друзья»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7030A0"/>
                </a:solidFill>
              </a:rPr>
              <a:t>Тип проекта:</a:t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7030A0"/>
                </a:solidFill>
              </a:rPr>
              <a:t>       Познавательный, краткосрочный</a:t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7030A0"/>
                </a:solidFill>
              </a:rPr>
              <a:t>(15 – 28 сентября 2014г.)</a:t>
            </a:r>
            <a:r>
              <a:rPr lang="ru-RU" sz="2000" b="1" dirty="0">
                <a:solidFill>
                  <a:srgbClr val="7030A0"/>
                </a:solidFill>
              </a:rPr>
              <a:t/>
            </a:r>
            <a:br>
              <a:rPr lang="ru-RU" sz="2000" b="1" dirty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для детей   пятого года жизни</a:t>
            </a:r>
            <a:r>
              <a:rPr lang="ru-RU" sz="2800" b="1" dirty="0" smtClean="0">
                <a:solidFill>
                  <a:srgbClr val="00B0F0"/>
                </a:solidFill>
              </a:rPr>
              <a:t/>
            </a:r>
            <a:br>
              <a:rPr lang="ru-RU" sz="2800" b="1" dirty="0" smtClean="0">
                <a:solidFill>
                  <a:srgbClr val="00B0F0"/>
                </a:solidFill>
              </a:rPr>
            </a:br>
            <a:r>
              <a:rPr lang="ru-RU" sz="2800" b="1" dirty="0" smtClean="0">
                <a:solidFill>
                  <a:srgbClr val="00B0F0"/>
                </a:solidFill>
              </a:rPr>
              <a:t/>
            </a:r>
            <a:br>
              <a:rPr lang="ru-RU" sz="2800" b="1" dirty="0" smtClean="0">
                <a:solidFill>
                  <a:srgbClr val="00B0F0"/>
                </a:solidFill>
              </a:rPr>
            </a:br>
            <a:r>
              <a:rPr lang="ru-RU" sz="2800" b="1" dirty="0" smtClean="0">
                <a:solidFill>
                  <a:srgbClr val="00B0F0"/>
                </a:solidFill>
              </a:rPr>
              <a:t/>
            </a:r>
            <a:br>
              <a:rPr lang="ru-RU" sz="2800" b="1" dirty="0" smtClean="0">
                <a:solidFill>
                  <a:srgbClr val="00B0F0"/>
                </a:solidFill>
              </a:rPr>
            </a:br>
            <a:r>
              <a:rPr lang="ru-RU" sz="2800" b="1" dirty="0" smtClean="0">
                <a:solidFill>
                  <a:srgbClr val="00B0F0"/>
                </a:solidFill>
              </a:rPr>
              <a:t>                                            </a:t>
            </a:r>
            <a:r>
              <a:rPr lang="ru-RU" sz="1600" b="1" dirty="0" err="1" smtClean="0">
                <a:solidFill>
                  <a:srgbClr val="002060"/>
                </a:solidFill>
              </a:rPr>
              <a:t>Проэкт</a:t>
            </a:r>
            <a:r>
              <a:rPr lang="ru-RU" sz="1600" b="1" dirty="0" smtClean="0">
                <a:solidFill>
                  <a:srgbClr val="002060"/>
                </a:solidFill>
              </a:rPr>
              <a:t>  разработан воспитателем 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                                                                                              </a:t>
            </a:r>
            <a:r>
              <a:rPr lang="ru-RU" sz="1600" b="1" dirty="0" err="1" smtClean="0">
                <a:solidFill>
                  <a:srgbClr val="002060"/>
                </a:solidFill>
              </a:rPr>
              <a:t>Крыженковой</a:t>
            </a:r>
            <a:r>
              <a:rPr lang="ru-RU" sz="1600" b="1" dirty="0" smtClean="0">
                <a:solidFill>
                  <a:srgbClr val="002060"/>
                </a:solidFill>
              </a:rPr>
              <a:t> Р.Х., детьми, родителями 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04761-aeaa61dbc53d6e8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722313" y="692696"/>
            <a:ext cx="7772400" cy="5076279"/>
          </a:xfrm>
        </p:spPr>
        <p:txBody>
          <a:bodyPr/>
          <a:lstStyle/>
          <a:p>
            <a:r>
              <a:rPr lang="ru-RU" i="1" dirty="0" smtClean="0">
                <a:solidFill>
                  <a:srgbClr val="C00000"/>
                </a:solidFill>
              </a:rPr>
              <a:t/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/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/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   </a:t>
            </a:r>
            <a:r>
              <a:rPr lang="ru-RU" sz="48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</a:t>
            </a:r>
            <a:endParaRPr lang="ru-RU" sz="48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04761-aeaa61dbc53d6e8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3015"/>
            <a:ext cx="8229600" cy="2448273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</a:t>
            </a:r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Хотим мы этого или нет, но отношения к домашним животным вошли уже в нашу жизнь: общественную,</a:t>
            </a:r>
            <a:b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семейную. </a:t>
            </a:r>
            <a:b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Ребенок учится заботиться, ухаживать за ним, у него</a:t>
            </a:r>
            <a:b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развиваются нравственно-волевые и трудовые качества. </a:t>
            </a:r>
            <a:b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 контроля и руководства взрослых такое общение может оказаться вредным и даже опасным как для животного, так и для ребенка.</a:t>
            </a: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endParaRPr lang="ru-RU" sz="2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83404"/>
            <a:ext cx="88204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Домашние  животные очень важны  в жизни человека, они основа  добрых отношений.</a:t>
            </a:r>
            <a:endParaRPr lang="ru-RU" sz="1600" dirty="0">
              <a:solidFill>
                <a:srgbClr val="C00000"/>
              </a:solidFill>
            </a:endParaRPr>
          </a:p>
        </p:txBody>
      </p:sp>
      <p:pic>
        <p:nvPicPr>
          <p:cNvPr id="7" name="Рисунок 6" descr="26613958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00228" y="1390707"/>
            <a:ext cx="1979959" cy="136815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23528" y="212735"/>
            <a:ext cx="653447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Проблема</a:t>
            </a:r>
            <a:endParaRPr lang="ru-RU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sz="28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sz="28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</a:t>
            </a:r>
            <a:r>
              <a:rPr lang="en-US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Привить </a:t>
            </a:r>
            <a:r>
              <a:rPr lang="ru-RU" sz="1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любовь и бережное отношение к животным</a:t>
            </a:r>
            <a:endParaRPr lang="ru-RU" sz="11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1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</a:t>
            </a:r>
            <a:endParaRPr lang="ru-RU" sz="1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v"/>
            </a:pPr>
            <a:r>
              <a:rPr lang="ru-RU" sz="1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Дать детям представление о домашних питомцах, живущих в доме, рядом с человеком. </a:t>
            </a:r>
          </a:p>
          <a:p>
            <a:pPr>
              <a:buFont typeface="Wingdings" pitchFamily="2" charset="2"/>
              <a:buChar char="v"/>
            </a:pPr>
            <a:r>
              <a:rPr lang="ru-RU" sz="1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Закрепить знания о характерных повадках домашних питомцев</a:t>
            </a:r>
            <a:r>
              <a:rPr lang="ru-RU" sz="1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1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v"/>
            </a:pPr>
            <a:r>
              <a:rPr lang="ru-RU" sz="1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Закрепить знания о том, чем питаются, как передвигаются, какие звуки издают, названия жилищ разных домашних питомцев. </a:t>
            </a:r>
          </a:p>
          <a:p>
            <a:pPr>
              <a:buFont typeface="Wingdings" pitchFamily="2" charset="2"/>
              <a:buChar char="v"/>
            </a:pPr>
            <a:r>
              <a:rPr lang="ru-RU" sz="1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Воспитать чувства сопереживания ко всему живому, учить бережно относиться к животным</a:t>
            </a:r>
            <a:r>
              <a:rPr lang="ru-RU" sz="1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12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v"/>
            </a:pPr>
            <a:endParaRPr lang="en-US" sz="1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1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304761-aeaa61dbc53d6e8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11560" y="404664"/>
            <a:ext cx="763284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Интеграция с другими образовательными            </a:t>
            </a:r>
          </a:p>
          <a:p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областями </a:t>
            </a:r>
          </a:p>
          <a:p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                                   </a:t>
            </a:r>
          </a:p>
          <a:p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</a:t>
            </a:r>
          </a:p>
          <a:p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                  </a:t>
            </a:r>
          </a:p>
          <a:p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3528" y="1700808"/>
            <a:ext cx="2736304" cy="115212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Познание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292080" y="1340768"/>
            <a:ext cx="3312368" cy="12744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Социализация</a:t>
            </a:r>
            <a:endParaRPr lang="ru-RU" sz="32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39552" y="3645024"/>
            <a:ext cx="3240360" cy="136815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речи</a:t>
            </a:r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2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355976" y="3140968"/>
            <a:ext cx="4032448" cy="122413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Физическая культура</a:t>
            </a:r>
            <a:endParaRPr lang="ru-RU" sz="32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499992" y="4797152"/>
            <a:ext cx="3528392" cy="129614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Коммуникация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04761-aeaa61dbc53d6e8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7931224" cy="5400600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Ожидаемые результаты на уровне детей:</a:t>
            </a:r>
            <a:r>
              <a:rPr lang="ru-RU" sz="1200" b="1" dirty="0" smtClean="0">
                <a:solidFill>
                  <a:srgbClr val="0070C0"/>
                </a:solidFill>
              </a:rPr>
              <a:t/>
            </a:r>
            <a:br>
              <a:rPr lang="ru-RU" sz="1200" b="1" dirty="0" smtClean="0">
                <a:solidFill>
                  <a:srgbClr val="0070C0"/>
                </a:solidFill>
              </a:rPr>
            </a:br>
            <a:r>
              <a:rPr lang="ru-RU" sz="1600" b="1" dirty="0" smtClean="0">
                <a:solidFill>
                  <a:srgbClr val="C00000"/>
                </a:solidFill>
              </a:rPr>
              <a:t>Понимание детьми, как можно ухаживать за домашними животными.</a:t>
            </a:r>
            <a:br>
              <a:rPr lang="ru-RU" sz="1600" b="1" dirty="0" smtClean="0">
                <a:solidFill>
                  <a:srgbClr val="C00000"/>
                </a:solidFill>
              </a:rPr>
            </a:br>
            <a:r>
              <a:rPr lang="ru-RU" sz="1600" b="1" dirty="0" smtClean="0">
                <a:solidFill>
                  <a:srgbClr val="C00000"/>
                </a:solidFill>
              </a:rPr>
              <a:t>Обогащение знаний детей о животном мире ближайшего окружения.</a:t>
            </a:r>
            <a:br>
              <a:rPr lang="ru-RU" sz="1600" b="1" dirty="0" smtClean="0">
                <a:solidFill>
                  <a:srgbClr val="C00000"/>
                </a:solidFill>
              </a:rPr>
            </a:br>
            <a:r>
              <a:rPr lang="ru-RU" sz="1200" b="1" dirty="0" smtClean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Привитие детям любви и бережного отношения к животным.</a:t>
            </a:r>
            <a:br>
              <a:rPr lang="ru-RU" sz="1600" b="1" dirty="0" smtClean="0">
                <a:solidFill>
                  <a:srgbClr val="C0000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Ожидаемый результат на уровне взрослых:</a:t>
            </a:r>
            <a:r>
              <a:rPr lang="ru-RU" sz="1400" b="1" dirty="0" smtClean="0">
                <a:solidFill>
                  <a:srgbClr val="0070C0"/>
                </a:solidFill>
              </a:rPr>
              <a:t/>
            </a:r>
            <a:br>
              <a:rPr lang="ru-RU" sz="1400" b="1" dirty="0" smtClean="0">
                <a:solidFill>
                  <a:srgbClr val="0070C0"/>
                </a:solidFill>
              </a:rPr>
            </a:br>
            <a:r>
              <a:rPr lang="ru-RU" sz="1600" b="1" dirty="0" smtClean="0">
                <a:solidFill>
                  <a:srgbClr val="C00000"/>
                </a:solidFill>
              </a:rPr>
              <a:t>Повышение педагогической грамотности родителей в вопросах воспитания бережного отношения детей к животным.</a:t>
            </a:r>
            <a:r>
              <a:rPr lang="ru-RU" sz="1200" b="1" dirty="0" smtClean="0">
                <a:solidFill>
                  <a:srgbClr val="0070C0"/>
                </a:solidFill>
              </a:rPr>
              <a:t> </a:t>
            </a:r>
            <a:br>
              <a:rPr lang="ru-RU" sz="1200" b="1" dirty="0" smtClean="0">
                <a:solidFill>
                  <a:srgbClr val="0070C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Ожидаемые результаты на уровне педагогов</a:t>
            </a:r>
            <a:r>
              <a:rPr lang="ru-RU" sz="1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 smtClean="0">
                <a:solidFill>
                  <a:srgbClr val="C00000"/>
                </a:solidFill>
              </a:rPr>
              <a:t>Повышение педагогической грамотности в вопросах воспитания у детей бережного отношения к животным</a:t>
            </a:r>
            <a:br>
              <a:rPr lang="ru-RU" sz="1600" b="1" dirty="0" smtClean="0">
                <a:solidFill>
                  <a:srgbClr val="C00000"/>
                </a:solidFill>
              </a:rPr>
            </a:br>
            <a:r>
              <a:rPr lang="ru-RU" sz="1600" b="1" dirty="0" smtClean="0">
                <a:solidFill>
                  <a:srgbClr val="C00000"/>
                </a:solidFill>
              </a:rPr>
              <a:t/>
            </a:r>
            <a:br>
              <a:rPr lang="ru-RU" sz="1600" b="1" dirty="0" smtClean="0">
                <a:solidFill>
                  <a:srgbClr val="C00000"/>
                </a:solidFill>
              </a:rPr>
            </a:br>
            <a:r>
              <a:rPr lang="ru-RU" sz="1600" b="1" dirty="0" smtClean="0">
                <a:solidFill>
                  <a:srgbClr val="C00000"/>
                </a:solidFill>
              </a:rPr>
              <a:t> </a:t>
            </a:r>
            <a:r>
              <a:rPr lang="ru-RU" sz="1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этап подготовительный</a:t>
            </a:r>
            <a:br>
              <a:rPr lang="ru-RU" sz="1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Определение темы проекта. </a:t>
            </a:r>
            <a:br>
              <a:rPr lang="ru-RU" sz="1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Поиск и анализ проблемы. </a:t>
            </a:r>
            <a:br>
              <a:rPr lang="ru-RU" sz="1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основе изучения проблемы постановка цели и задач. </a:t>
            </a:r>
            <a:br>
              <a:rPr lang="ru-RU" sz="1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Поиск информации: подбор литературы, иллюстрации, разработка конспекта непосредственно образовательной деятельности, подготовка материала для  изобразительной деятельности.</a:t>
            </a:r>
            <a:br>
              <a:rPr lang="ru-RU" sz="1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1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3304761-aeaa61dbc53d6e8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11560" y="476672"/>
            <a:ext cx="79928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                     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476672"/>
            <a:ext cx="7776864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                                </a:t>
            </a:r>
            <a:r>
              <a:rPr lang="ru-RU" sz="2800" b="1" dirty="0" smtClean="0">
                <a:solidFill>
                  <a:srgbClr val="7030A0"/>
                </a:solidFill>
              </a:rPr>
              <a:t>2 этап реализация проекта</a:t>
            </a:r>
            <a:endParaRPr lang="ru-RU" sz="2000" b="1" dirty="0" smtClean="0">
              <a:solidFill>
                <a:srgbClr val="7030A0"/>
              </a:solidFill>
            </a:endParaRPr>
          </a:p>
          <a:p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0070C0"/>
                </a:solidFill>
              </a:rPr>
              <a:t> Продуктивный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C00000"/>
                </a:solidFill>
              </a:rPr>
              <a:t>Наблюдение за козой, дикими утками (экскурсия)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C00000"/>
                </a:solidFill>
              </a:rPr>
              <a:t> Беседа (о домашних животных)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C00000"/>
                </a:solidFill>
              </a:rPr>
              <a:t>Домашнее задание (сфотографировать домашнее животное, придумать небольшой рассказ о нём)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 </a:t>
            </a:r>
            <a:endParaRPr lang="ru-RU" sz="2000" b="1" dirty="0" smtClean="0">
              <a:solidFill>
                <a:srgbClr val="C00000"/>
              </a:solidFill>
            </a:endParaRPr>
          </a:p>
          <a:p>
            <a:endParaRPr lang="ru-RU" sz="2000" b="1" dirty="0" smtClean="0">
              <a:solidFill>
                <a:srgbClr val="C00000"/>
              </a:solidFill>
            </a:endParaRPr>
          </a:p>
          <a:p>
            <a:endParaRPr lang="ru-RU" sz="2000" b="1" dirty="0" smtClean="0">
              <a:solidFill>
                <a:srgbClr val="0070C0"/>
              </a:solidFill>
            </a:endParaRPr>
          </a:p>
          <a:p>
            <a:endParaRPr lang="ru-RU" sz="2000" b="1" dirty="0" smtClean="0">
              <a:solidFill>
                <a:srgbClr val="0070C0"/>
              </a:solidFill>
            </a:endParaRPr>
          </a:p>
          <a:p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8" name="Рисунок 7" descr="20140930_1114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2632271"/>
            <a:ext cx="2400622" cy="2952328"/>
          </a:xfrm>
          <a:prstGeom prst="rect">
            <a:avLst/>
          </a:prstGeom>
        </p:spPr>
      </p:pic>
      <p:pic>
        <p:nvPicPr>
          <p:cNvPr id="9" name="Рисунок 8" descr="20140930_11001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43808" y="2632271"/>
            <a:ext cx="3096344" cy="2952328"/>
          </a:xfrm>
          <a:prstGeom prst="rect">
            <a:avLst/>
          </a:prstGeom>
        </p:spPr>
      </p:pic>
      <p:pic>
        <p:nvPicPr>
          <p:cNvPr id="10" name="Рисунок 9" descr="20141106_10223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12160" y="2647952"/>
            <a:ext cx="2952328" cy="29366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04761-aeaa61dbc53d6e8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             </a:t>
            </a:r>
            <a:r>
              <a:rPr lang="ru-RU" sz="2800" b="1" dirty="0" smtClean="0">
                <a:solidFill>
                  <a:srgbClr val="0070C0"/>
                </a:solidFill>
              </a:rPr>
              <a:t>Непосредственно-образовательная 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70C0"/>
                </a:solidFill>
              </a:rPr>
              <a:t>                             деятельность:</a:t>
            </a:r>
            <a:endParaRPr lang="ru-RU" sz="2000" b="1" dirty="0" smtClean="0">
              <a:solidFill>
                <a:srgbClr val="0070C0"/>
              </a:solidFill>
            </a:endParaRPr>
          </a:p>
          <a:p>
            <a:r>
              <a:rPr lang="ru-RU" sz="1800" b="1" dirty="0" smtClean="0">
                <a:solidFill>
                  <a:srgbClr val="C00000"/>
                </a:solidFill>
              </a:rPr>
              <a:t>Рассматривание картин «Кошка с котятами», «Собака со щенятами»</a:t>
            </a:r>
          </a:p>
          <a:p>
            <a:r>
              <a:rPr lang="ru-RU" sz="1800" b="1" dirty="0" smtClean="0">
                <a:solidFill>
                  <a:srgbClr val="C00000"/>
                </a:solidFill>
              </a:rPr>
              <a:t>(рассказывание по картине)</a:t>
            </a:r>
          </a:p>
          <a:p>
            <a:r>
              <a:rPr lang="ru-RU" sz="1800" b="1" dirty="0" smtClean="0">
                <a:solidFill>
                  <a:srgbClr val="C00000"/>
                </a:solidFill>
              </a:rPr>
              <a:t>Рассматривание картинок о диких и домашних  животных.</a:t>
            </a:r>
          </a:p>
          <a:p>
            <a:r>
              <a:rPr lang="ru-RU" sz="1800" b="1" dirty="0" smtClean="0">
                <a:solidFill>
                  <a:srgbClr val="C00000"/>
                </a:solidFill>
              </a:rPr>
              <a:t>Беседа о любимом домашнем животном</a:t>
            </a:r>
          </a:p>
          <a:p>
            <a:r>
              <a:rPr lang="ru-RU" sz="1800" b="1" dirty="0" smtClean="0">
                <a:solidFill>
                  <a:srgbClr val="C00000"/>
                </a:solidFill>
              </a:rPr>
              <a:t>Чтение  К.Д.Ушинский «Васька»; сказки «Волк и козлята» в обр. А.Н.Толстого;   «Репка»</a:t>
            </a:r>
          </a:p>
          <a:p>
            <a:r>
              <a:rPr lang="ru-RU" sz="1800" b="1" dirty="0" smtClean="0">
                <a:solidFill>
                  <a:srgbClr val="C00000"/>
                </a:solidFill>
              </a:rPr>
              <a:t>Загадки о животных</a:t>
            </a:r>
          </a:p>
          <a:p>
            <a:r>
              <a:rPr lang="ru-RU" sz="1800" b="1" dirty="0" smtClean="0">
                <a:solidFill>
                  <a:srgbClr val="C00000"/>
                </a:solidFill>
              </a:rPr>
              <a:t>Лепка «Уточки»</a:t>
            </a:r>
          </a:p>
          <a:p>
            <a:r>
              <a:rPr lang="ru-RU" sz="1800" b="1" dirty="0" smtClean="0">
                <a:solidFill>
                  <a:srgbClr val="C00000"/>
                </a:solidFill>
              </a:rPr>
              <a:t>Конструирование « Наш двор» (из киндеров и пластилина)</a:t>
            </a:r>
          </a:p>
          <a:p>
            <a:r>
              <a:rPr lang="ru-RU" sz="1800" b="1" dirty="0" smtClean="0">
                <a:solidFill>
                  <a:srgbClr val="C00000"/>
                </a:solidFill>
              </a:rPr>
              <a:t>Показ открытого занятия по теме.</a:t>
            </a:r>
          </a:p>
          <a:p>
            <a:pPr>
              <a:buNone/>
            </a:pPr>
            <a:endParaRPr lang="ru-RU" sz="1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04761-aeaa61dbc53d6e8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Содержимое 6" descr="Фото028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9512" y="332656"/>
            <a:ext cx="2880320" cy="2448272"/>
          </a:xfrm>
        </p:spPr>
      </p:pic>
      <p:pic>
        <p:nvPicPr>
          <p:cNvPr id="8" name="Рисунок 7" descr="Фото028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4008" y="3212976"/>
            <a:ext cx="3312368" cy="2592288"/>
          </a:xfrm>
          <a:prstGeom prst="rect">
            <a:avLst/>
          </a:prstGeom>
        </p:spPr>
      </p:pic>
      <p:pic>
        <p:nvPicPr>
          <p:cNvPr id="9" name="Рисунок 8" descr="DSC0294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75856" y="332656"/>
            <a:ext cx="2784310" cy="2448272"/>
          </a:xfrm>
          <a:prstGeom prst="rect">
            <a:avLst/>
          </a:prstGeom>
        </p:spPr>
      </p:pic>
      <p:pic>
        <p:nvPicPr>
          <p:cNvPr id="10" name="Рисунок 9" descr="Фото028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56176" y="332656"/>
            <a:ext cx="2822443" cy="2448272"/>
          </a:xfrm>
          <a:prstGeom prst="rect">
            <a:avLst/>
          </a:prstGeom>
        </p:spPr>
      </p:pic>
      <p:pic>
        <p:nvPicPr>
          <p:cNvPr id="11" name="Рисунок 10" descr="Фото029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95536" y="3212976"/>
            <a:ext cx="3302496" cy="26208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20141121_084556_8634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8922" y="1600200"/>
            <a:ext cx="8046156" cy="4525963"/>
          </a:xfrm>
        </p:spPr>
      </p:pic>
      <p:pic>
        <p:nvPicPr>
          <p:cNvPr id="4" name="Содержимое 3" descr="3304761-aeaa61dbc53d6e8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20141121_084556_85369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3573016"/>
            <a:ext cx="3600400" cy="2571746"/>
          </a:xfrm>
          <a:prstGeom prst="rect">
            <a:avLst/>
          </a:prstGeom>
        </p:spPr>
      </p:pic>
      <p:pic>
        <p:nvPicPr>
          <p:cNvPr id="7" name="Рисунок 6" descr="20141121_084556_8634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476672"/>
            <a:ext cx="3707904" cy="2787774"/>
          </a:xfrm>
          <a:prstGeom prst="rect">
            <a:avLst/>
          </a:prstGeom>
        </p:spPr>
      </p:pic>
      <p:pic>
        <p:nvPicPr>
          <p:cNvPr id="8" name="Рисунок 7" descr="20141121_084556_8290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1560" y="332656"/>
            <a:ext cx="3500886" cy="2520280"/>
          </a:xfrm>
          <a:prstGeom prst="rect">
            <a:avLst/>
          </a:prstGeom>
        </p:spPr>
      </p:pic>
      <p:pic>
        <p:nvPicPr>
          <p:cNvPr id="9" name="Рисунок 8" descr="20141121_084556_88045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44009" y="3645024"/>
            <a:ext cx="3456384" cy="259228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04761-aeaa61dbc53d6e86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611560" y="836712"/>
            <a:ext cx="7920880" cy="7725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Образовательная деятельность в   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                          </a:t>
            </a:r>
            <a:r>
              <a:rPr lang="en-US" sz="2400" b="1" dirty="0" smtClean="0">
                <a:solidFill>
                  <a:srgbClr val="0070C0"/>
                </a:solidFill>
              </a:rPr>
              <a:t>                                </a:t>
            </a:r>
            <a:r>
              <a:rPr lang="ru-RU" sz="2400" b="1" dirty="0" smtClean="0">
                <a:solidFill>
                  <a:srgbClr val="0070C0"/>
                </a:solidFill>
              </a:rPr>
              <a:t>режимных моментах</a:t>
            </a:r>
            <a:endParaRPr lang="ru-RU" sz="1600" b="1" dirty="0" smtClean="0">
              <a:solidFill>
                <a:srgbClr val="0070C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C00000"/>
                </a:solidFill>
              </a:rPr>
              <a:t>Дидактические игры «Большие и маленькие»; «Дикие и домашние»; «Кто где живёт?»; «Кто что ест?»;</a:t>
            </a:r>
            <a:r>
              <a:rPr lang="ru-RU" sz="1600" b="1" dirty="0" smtClean="0">
                <a:solidFill>
                  <a:srgbClr val="0070C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«Четвертый лишний». </a:t>
            </a:r>
            <a:endParaRPr lang="ru-RU" sz="1600" dirty="0" smtClean="0">
              <a:solidFill>
                <a:srgbClr val="C0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C00000"/>
                </a:solidFill>
              </a:rPr>
              <a:t>Наблюдение за лошадью, собакой.</a:t>
            </a:r>
          </a:p>
          <a:p>
            <a:pPr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C00000"/>
                </a:solidFill>
              </a:rPr>
              <a:t>Подвижные игры «Лохматый пёс», «Кот и мыши»; «Воробушки и кот»; «Гуси-лебеди».</a:t>
            </a:r>
          </a:p>
          <a:p>
            <a:pPr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C00000"/>
                </a:solidFill>
              </a:rPr>
              <a:t>«Котенок по имени Гав» Г.Остер; «Три поросёнка» пер. с англ. С.Михалкова.</a:t>
            </a:r>
          </a:p>
          <a:p>
            <a:endParaRPr lang="en-US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sz="2800" b="1" dirty="0" smtClean="0">
                <a:solidFill>
                  <a:srgbClr val="7030A0"/>
                </a:solidFill>
              </a:rPr>
              <a:t>                     </a:t>
            </a:r>
            <a:r>
              <a:rPr lang="ru-RU" sz="2800" b="1" dirty="0" smtClean="0">
                <a:solidFill>
                  <a:srgbClr val="7030A0"/>
                </a:solidFill>
              </a:rPr>
              <a:t>3 </a:t>
            </a:r>
            <a:r>
              <a:rPr lang="ru-RU" sz="2800" b="1" dirty="0">
                <a:solidFill>
                  <a:srgbClr val="7030A0"/>
                </a:solidFill>
              </a:rPr>
              <a:t>этап итоговый</a:t>
            </a:r>
          </a:p>
          <a:p>
            <a:pPr>
              <a:buNone/>
            </a:pPr>
            <a:r>
              <a:rPr lang="ru-RU" sz="1200" b="1" dirty="0">
                <a:solidFill>
                  <a:srgbClr val="0070C0"/>
                </a:solidFill>
              </a:rPr>
              <a:t> </a:t>
            </a:r>
          </a:p>
          <a:p>
            <a:endParaRPr lang="ru-RU" sz="1200" b="1" dirty="0">
              <a:solidFill>
                <a:srgbClr val="0070C0"/>
              </a:solidFill>
            </a:endParaRPr>
          </a:p>
          <a:p>
            <a:r>
              <a:rPr lang="ru-RU" b="1" dirty="0">
                <a:solidFill>
                  <a:srgbClr val="C00000"/>
                </a:solidFill>
              </a:rPr>
              <a:t>Рассказы о своем питомце.</a:t>
            </a:r>
            <a:endParaRPr lang="ru-RU" sz="900" b="1" dirty="0">
              <a:solidFill>
                <a:srgbClr val="C00000"/>
              </a:solidFill>
            </a:endParaRPr>
          </a:p>
          <a:p>
            <a:r>
              <a:rPr lang="ru-RU" b="1" dirty="0">
                <a:solidFill>
                  <a:srgbClr val="C00000"/>
                </a:solidFill>
              </a:rPr>
              <a:t>Конструирование «Наш двор» </a:t>
            </a:r>
          </a:p>
          <a:p>
            <a:r>
              <a:rPr lang="ru-RU" b="1" dirty="0">
                <a:solidFill>
                  <a:srgbClr val="C00000"/>
                </a:solidFill>
              </a:rPr>
              <a:t>Открытое занятие </a:t>
            </a:r>
          </a:p>
          <a:p>
            <a:endParaRPr lang="ru-RU" b="1" dirty="0" smtClean="0">
              <a:solidFill>
                <a:srgbClr val="C00000"/>
              </a:solidFill>
            </a:endParaRPr>
          </a:p>
          <a:p>
            <a:endParaRPr lang="ru-RU" b="1" dirty="0" smtClean="0">
              <a:solidFill>
                <a:srgbClr val="C00000"/>
              </a:solidFill>
            </a:endParaRPr>
          </a:p>
          <a:p>
            <a:endParaRPr lang="ru-RU" b="1" dirty="0" smtClean="0">
              <a:solidFill>
                <a:srgbClr val="C00000"/>
              </a:solidFill>
            </a:endParaRPr>
          </a:p>
          <a:p>
            <a:endParaRPr lang="ru-RU" b="1" dirty="0" smtClean="0">
              <a:solidFill>
                <a:srgbClr val="C00000"/>
              </a:solidFill>
            </a:endParaRPr>
          </a:p>
          <a:p>
            <a:endParaRPr lang="ru-RU" b="1" dirty="0" smtClean="0">
              <a:solidFill>
                <a:srgbClr val="C00000"/>
              </a:solidFill>
            </a:endParaRPr>
          </a:p>
          <a:p>
            <a:endParaRPr lang="ru-RU" b="1" dirty="0" smtClean="0">
              <a:solidFill>
                <a:srgbClr val="C00000"/>
              </a:solidFill>
            </a:endParaRPr>
          </a:p>
          <a:p>
            <a:endParaRPr lang="ru-RU" b="1" dirty="0" smtClean="0">
              <a:solidFill>
                <a:srgbClr val="C00000"/>
              </a:solidFill>
            </a:endParaRPr>
          </a:p>
          <a:p>
            <a:endParaRPr lang="ru-RU" b="1" dirty="0" smtClean="0">
              <a:solidFill>
                <a:srgbClr val="C00000"/>
              </a:solidFill>
            </a:endParaRPr>
          </a:p>
          <a:p>
            <a:endParaRPr lang="ru-RU" b="1" dirty="0" smtClean="0">
              <a:solidFill>
                <a:srgbClr val="C00000"/>
              </a:solidFill>
            </a:endParaRPr>
          </a:p>
          <a:p>
            <a:endParaRPr lang="ru-RU" b="1" dirty="0" smtClean="0">
              <a:solidFill>
                <a:srgbClr val="C00000"/>
              </a:solidFill>
            </a:endParaRPr>
          </a:p>
          <a:p>
            <a:endParaRPr lang="ru-RU" b="1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</TotalTime>
  <Words>339</Words>
  <Application>Microsoft Office PowerPoint</Application>
  <PresentationFormat>Экран (4:3)</PresentationFormat>
  <Paragraphs>79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МБ ДОУ НГО «Детский сад № 15 «Берёзка»    « Наши маленькие друзья» Тип проекта:        Познавательный, краткосрочный (15 – 28 сентября 2014г.) для детей   пятого года жизни                                               Проэкт  разработан воспитателем                                                                                                Крыженковой Р.Х., детьми, родителями </vt:lpstr>
      <vt:lpstr>Презентация PowerPoint</vt:lpstr>
      <vt:lpstr>Презентация PowerPoint</vt:lpstr>
      <vt:lpstr>Ожидаемые результаты на уровне детей: Понимание детьми, как можно ухаживать за домашними животными. Обогащение знаний детей о животном мире ближайшего окружения.  Привитие детям любви и бережного отношения к животным. Ожидаемый результат на уровне взрослых: Повышение педагогической грамотности родителей в вопросах воспитания бережного отношения детей к животным.  Ожидаемые результаты на уровне педагогов Повышение педагогической грамотности в вопросах воспитания у детей бережного отношения к животным   1 этап подготовительный  Определение темы проекта.  Поиск и анализ проблемы.  На основе изучения проблемы постановка цели и задач.  Поиск информации: подбор литературы, иллюстрации, разработка конспекта непосредственно образовательной деятельности, подготовка материала для  изобразительной деятельности.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Спасибо за внимание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41</cp:revision>
  <dcterms:created xsi:type="dcterms:W3CDTF">2014-11-04T04:20:43Z</dcterms:created>
  <dcterms:modified xsi:type="dcterms:W3CDTF">2015-03-19T10:37:09Z</dcterms:modified>
</cp:coreProperties>
</file>