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3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Хорунжая</a:t>
            </a:r>
            <a:r>
              <a:rPr lang="ru-RU" dirty="0" smtClean="0"/>
              <a:t> Олеся 5 «г»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Оказание первой помощи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8317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1503" y="5589240"/>
            <a:ext cx="6512511" cy="1143000"/>
          </a:xfrm>
        </p:spPr>
        <p:txBody>
          <a:bodyPr/>
          <a:lstStyle/>
          <a:p>
            <a:r>
              <a:rPr lang="ru-RU" dirty="0" smtClean="0"/>
              <a:t>Оказание </a:t>
            </a:r>
            <a:r>
              <a:rPr lang="ru-RU" dirty="0" err="1" smtClean="0"/>
              <a:t>п.п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44624"/>
            <a:ext cx="9145016" cy="532859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 первую очередь помощь оказывают тем, кто задыхается, у кого обильное наружное кровотечение, проникающее ранение грудной клетки или живота, кто находится в бессознательном или тяжелом состоянии.</a:t>
            </a:r>
          </a:p>
          <a:p>
            <a:endParaRPr lang="ru-RU" dirty="0"/>
          </a:p>
          <a:p>
            <a:r>
              <a:rPr lang="ru-RU" dirty="0"/>
              <a:t>	Убедись, что тебе и пострадавшему ничто не угрожает. Используй медицинские перчатки для защиты от биологических жидкостей пострадавшего. Вынеси (выведи) пострадавшего в безопасную зону.</a:t>
            </a:r>
          </a:p>
          <a:p>
            <a:r>
              <a:rPr lang="ru-RU" dirty="0"/>
              <a:t>	Определи наличие пульса, самостоятельного дыхания, реакции зрачков на свет.</a:t>
            </a:r>
          </a:p>
          <a:p>
            <a:r>
              <a:rPr lang="ru-RU" dirty="0"/>
              <a:t>	Обеспечь проходимость верхних дыхательных путей.</a:t>
            </a:r>
          </a:p>
          <a:p>
            <a:r>
              <a:rPr lang="ru-RU" dirty="0"/>
              <a:t>	Восстанови дыхание и сердечную деятельность путем применения искусственного дыхания и непрямого массажа сердца.</a:t>
            </a:r>
          </a:p>
          <a:p>
            <a:r>
              <a:rPr lang="ru-RU" dirty="0"/>
              <a:t>	Останови наружное кровотечение.</a:t>
            </a:r>
          </a:p>
          <a:p>
            <a:r>
              <a:rPr lang="ru-RU" dirty="0"/>
              <a:t>	Наложи герметизирующую повязку на грудную клетку при проникающем ранении.</a:t>
            </a:r>
          </a:p>
          <a:p>
            <a:r>
              <a:rPr lang="ru-RU" dirty="0"/>
              <a:t>Только после остановки наружного кровотечения, восстановления самостоятельного дыхания и сердцебиения делай следующее:</a:t>
            </a:r>
          </a:p>
          <a:p>
            <a:endParaRPr lang="ru-RU" dirty="0"/>
          </a:p>
          <a:p>
            <a:r>
              <a:rPr lang="ru-RU" dirty="0"/>
              <a:t>	Вызови (самостоятельно или с помощью окружающих) "скорую помощь". Наложи асептическую (чистую) повязку на раны.</a:t>
            </a:r>
          </a:p>
          <a:p>
            <a:r>
              <a:rPr lang="ru-RU" dirty="0"/>
              <a:t>	Обеспечь неподвижность частей тела в местах перелома.</a:t>
            </a:r>
          </a:p>
          <a:p>
            <a:r>
              <a:rPr lang="ru-RU" dirty="0"/>
              <a:t>	Приложи холод к больному месту (ушиба, перелома, ранения).</a:t>
            </a:r>
          </a:p>
          <a:p>
            <a:r>
              <a:rPr lang="ru-RU" dirty="0"/>
              <a:t>	Уложи в сохраняющее положение, защити от переохлаждения, дай теплое подсоленное или сладкое питье (не поить и не кормить при отсутствии сознания и травме живота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09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5517232"/>
            <a:ext cx="6512511" cy="1143000"/>
          </a:xfrm>
        </p:spPr>
        <p:txBody>
          <a:bodyPr/>
          <a:lstStyle/>
          <a:p>
            <a:r>
              <a:rPr lang="ru-RU" dirty="0" smtClean="0"/>
              <a:t>Оказание </a:t>
            </a:r>
            <a:r>
              <a:rPr lang="ru-RU" dirty="0" err="1" smtClean="0"/>
              <a:t>п.п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856984" cy="504056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2. Порядок проведения сердечно-легочной реанимации</a:t>
            </a:r>
          </a:p>
          <a:p>
            <a:r>
              <a:rPr lang="ru-RU" dirty="0"/>
              <a:t>2.1. Правила определения наличия пульса, самостоятельного дыхания и реакции зрачков на свет (признаки "жизни и смерти")</a:t>
            </a:r>
          </a:p>
          <a:p>
            <a:endParaRPr lang="ru-RU" dirty="0"/>
          </a:p>
          <a:p>
            <a:r>
              <a:rPr lang="ru-RU" dirty="0"/>
              <a:t>	Определи наличие пульса на сонной артерии. (Пульс есть - пострадавший жив.)</a:t>
            </a:r>
          </a:p>
          <a:p>
            <a:r>
              <a:rPr lang="ru-RU" dirty="0"/>
              <a:t>	Прислушайся к дыханию, установи наличие или отсутствие движений грудной клетки. (Движение грудной клетки есть - пострадавший жив.)</a:t>
            </a:r>
          </a:p>
          <a:p>
            <a:r>
              <a:rPr lang="ru-RU" dirty="0"/>
              <a:t>	Определи реакцию зрачков на свет, приподнимая верхнее веко обоих глаз. (Зрачки на свету сужаются - пострадавший жив.)</a:t>
            </a:r>
          </a:p>
          <a:p>
            <a:r>
              <a:rPr lang="ru-RU" dirty="0"/>
              <a:t>К реанимации приступай только при отсутствии признаков жизни (пункты 1-2-3).</a:t>
            </a:r>
          </a:p>
          <a:p>
            <a:endParaRPr lang="ru-RU" dirty="0"/>
          </a:p>
          <a:p>
            <a:r>
              <a:rPr lang="ru-RU" dirty="0"/>
              <a:t>2.2. Последовательность проведения искусственной вентиляции легких</a:t>
            </a:r>
          </a:p>
          <a:p>
            <a:endParaRPr lang="ru-RU" dirty="0"/>
          </a:p>
          <a:p>
            <a:r>
              <a:rPr lang="ru-RU" dirty="0"/>
              <a:t>	Обеспечь проходимость верхних дыхательных путей. С помощью марли (платка) удали круговым движением пальцев из полости рта слизь, кровь, иные инородные предметы.</a:t>
            </a:r>
          </a:p>
          <a:p>
            <a:r>
              <a:rPr lang="ru-RU" dirty="0"/>
              <a:t>	Запрокинь голову пострадавшего.(Приподними подбородок, удерживая шейный отдел позвоночника.) Не выполнять при подозрении на перелом шейного отдела позвоночника!</a:t>
            </a:r>
          </a:p>
          <a:p>
            <a:r>
              <a:rPr lang="ru-RU" dirty="0"/>
              <a:t>	Зажми нос пострадавшего большим и указательным пальцами. Используя устройство для искусственной вентиляции легких типа "рот-устройство-рот", герметизируй полость рта, произведи два максимальных, плавных выдоха ему в рот. Дай две-три секунды на каждый пассивный выдох пострадавшего. Контролируй, приподнимается ли грудь пострадавшего при вдохе и опускается ли при выдохе.</a:t>
            </a:r>
          </a:p>
        </p:txBody>
      </p:sp>
    </p:spTree>
    <p:extLst>
      <p:ext uri="{BB962C8B-B14F-4D97-AF65-F5344CB8AC3E}">
        <p14:creationId xmlns:p14="http://schemas.microsoft.com/office/powerpoint/2010/main" val="1919154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522920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Массаж сердца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784976" cy="496855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Правила проведения закрытого (непрямого) массажа сердца</a:t>
            </a:r>
          </a:p>
          <a:p>
            <a:endParaRPr lang="ru-RU" dirty="0"/>
          </a:p>
          <a:p>
            <a:r>
              <a:rPr lang="ru-RU" dirty="0"/>
              <a:t>	Определи место расположения мечевидного отростка, как показано на рисунке.</a:t>
            </a:r>
          </a:p>
          <a:p>
            <a:r>
              <a:rPr lang="ru-RU" dirty="0"/>
              <a:t>	Определи точку компрессии на два поперечных пальца выше мечевидного отростка, строго по центру вертикальной оси.</a:t>
            </a:r>
          </a:p>
          <a:p>
            <a:r>
              <a:rPr lang="ru-RU" dirty="0"/>
              <a:t>	Положи основание ладони на точку компрессии.</a:t>
            </a:r>
          </a:p>
          <a:p>
            <a:r>
              <a:rPr lang="ru-RU" dirty="0"/>
              <a:t>	Компрессии проводи строго вертикально по линии, соединяющей грудину с позвоночником. Компрессии выполняй плавно, без резких движений, тяжестью верхней половины своего тела.</a:t>
            </a:r>
          </a:p>
          <a:p>
            <a:r>
              <a:rPr lang="ru-RU" dirty="0"/>
              <a:t>Глубина продавливания грудной клетки должна быть не менее 3-4 см, 100-110 надавливаний в 1 минуту.</a:t>
            </a:r>
          </a:p>
          <a:p>
            <a:endParaRPr lang="ru-RU" dirty="0"/>
          </a:p>
          <a:p>
            <a:r>
              <a:rPr lang="ru-RU" dirty="0"/>
              <a:t>	- детям грудного возраста массаж производят ладонными поверхностями второго и третьего пальцев;</a:t>
            </a:r>
          </a:p>
          <a:p>
            <a:r>
              <a:rPr lang="ru-RU" dirty="0"/>
              <a:t>- подросткам - ладонью одной руки;</a:t>
            </a:r>
          </a:p>
          <a:p>
            <a:r>
              <a:rPr lang="ru-RU" dirty="0"/>
              <a:t>- у взрослых упор делается на основании ладоней, большой палец направлен на голову (на ноги) пострадавшего. Пальцы приподняты и не касаются грудной клетки.</a:t>
            </a:r>
          </a:p>
          <a:p>
            <a:r>
              <a:rPr lang="ru-RU" dirty="0"/>
              <a:t>	Чередуй два "вдоха" искусственной вентиляции легких (ИВЛ) с 15 надавливаниями, независимо от количества человек, проводящих реанимацию.</a:t>
            </a:r>
          </a:p>
          <a:p>
            <a:r>
              <a:rPr lang="ru-RU" dirty="0"/>
              <a:t>	Контролируй пульс на сонной артерии, реакцию зрачков на свет (определение эффективности реанимационных мероприятий).</a:t>
            </a:r>
          </a:p>
        </p:txBody>
      </p:sp>
    </p:spTree>
    <p:extLst>
      <p:ext uri="{BB962C8B-B14F-4D97-AF65-F5344CB8AC3E}">
        <p14:creationId xmlns:p14="http://schemas.microsoft.com/office/powerpoint/2010/main" val="2191523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помощи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err="1" smtClean="0"/>
              <a:t>П.п</a:t>
            </a:r>
            <a:r>
              <a:rPr lang="ru-RU" dirty="0" smtClean="0"/>
              <a:t>- первая помощь</a:t>
            </a:r>
          </a:p>
          <a:p>
            <a:r>
              <a:rPr lang="ru-RU" dirty="0" err="1" smtClean="0"/>
              <a:t>П.м.п</a:t>
            </a:r>
            <a:r>
              <a:rPr lang="ru-RU" dirty="0" smtClean="0"/>
              <a:t>-первая медицинская помощь </a:t>
            </a:r>
          </a:p>
          <a:p>
            <a:r>
              <a:rPr lang="ru-RU" dirty="0" err="1" smtClean="0"/>
              <a:t>П.д.п</a:t>
            </a:r>
            <a:r>
              <a:rPr lang="ru-RU" dirty="0" smtClean="0"/>
              <a:t>-первая доврачебная помощь</a:t>
            </a:r>
          </a:p>
          <a:p>
            <a:r>
              <a:rPr lang="ru-RU" dirty="0" err="1" smtClean="0"/>
              <a:t>П.в.п</a:t>
            </a:r>
            <a:r>
              <a:rPr lang="ru-RU" dirty="0" smtClean="0"/>
              <a:t>-первая врачебная помощь</a:t>
            </a:r>
          </a:p>
          <a:p>
            <a:r>
              <a:rPr lang="ru-RU" dirty="0" err="1" smtClean="0"/>
              <a:t>П.в.к.п</a:t>
            </a:r>
            <a:r>
              <a:rPr lang="ru-RU" smtClean="0"/>
              <a:t>-первая врачебная квалифицированная </a:t>
            </a:r>
            <a:r>
              <a:rPr lang="ru-RU" dirty="0" smtClean="0"/>
              <a:t>помощь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943016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99</Words>
  <Application>Microsoft Office PowerPoint</Application>
  <PresentationFormat>Экран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Оказание первой помощи</vt:lpstr>
      <vt:lpstr>Оказание п.п</vt:lpstr>
      <vt:lpstr>Оказание п.п</vt:lpstr>
      <vt:lpstr>Массаж сердца</vt:lpstr>
      <vt:lpstr>Виды помощи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Оказание первой помощи</dc:title>
  <dc:creator>Семья</dc:creator>
  <cp:lastModifiedBy>Семья</cp:lastModifiedBy>
  <cp:revision>1</cp:revision>
  <dcterms:created xsi:type="dcterms:W3CDTF">2015-03-14T11:19:11Z</dcterms:created>
  <dcterms:modified xsi:type="dcterms:W3CDTF">2015-03-14T11:57:24Z</dcterms:modified>
</cp:coreProperties>
</file>