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1"/>
  </p:notesMasterIdLst>
  <p:sldIdLst>
    <p:sldId id="286" r:id="rId2"/>
    <p:sldId id="284" r:id="rId3"/>
    <p:sldId id="256" r:id="rId4"/>
    <p:sldId id="257" r:id="rId5"/>
    <p:sldId id="258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59" r:id="rId27"/>
    <p:sldId id="281" r:id="rId28"/>
    <p:sldId id="282" r:id="rId29"/>
    <p:sldId id="285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00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 varScale="1">
        <p:scale>
          <a:sx n="40" d="100"/>
          <a:sy n="40" d="100"/>
        </p:scale>
        <p:origin x="-78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471160-03A4-4C17-A285-C15060F99608}" type="datetimeFigureOut">
              <a:rPr lang="ru-RU" smtClean="0"/>
              <a:t>19.03.2015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BBEFD1-57DB-4679-AC42-DF2B053D708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ACAB66D-A47B-4E69-9F03-3445D80FAB8C}" type="slidenum">
              <a:rPr lang="ru-RU"/>
              <a:pPr/>
              <a:t>1</a:t>
            </a:fld>
            <a:endParaRPr lang="ru-RU"/>
          </a:p>
        </p:txBody>
      </p:sp>
      <p:sp>
        <p:nvSpPr>
          <p:cNvPr id="1229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5.xml"/><Relationship Id="rId13" Type="http://schemas.openxmlformats.org/officeDocument/2006/relationships/slide" Target="slide21.xml"/><Relationship Id="rId18" Type="http://schemas.openxmlformats.org/officeDocument/2006/relationships/slide" Target="slide22.xml"/><Relationship Id="rId26" Type="http://schemas.openxmlformats.org/officeDocument/2006/relationships/slide" Target="slide19.xml"/><Relationship Id="rId3" Type="http://schemas.openxmlformats.org/officeDocument/2006/relationships/slide" Target="slide9.xml"/><Relationship Id="rId21" Type="http://schemas.openxmlformats.org/officeDocument/2006/relationships/slide" Target="slide28.xml"/><Relationship Id="rId7" Type="http://schemas.openxmlformats.org/officeDocument/2006/relationships/slide" Target="slide20.xml"/><Relationship Id="rId12" Type="http://schemas.openxmlformats.org/officeDocument/2006/relationships/slide" Target="slide16.xml"/><Relationship Id="rId17" Type="http://schemas.openxmlformats.org/officeDocument/2006/relationships/slide" Target="slide12.xml"/><Relationship Id="rId25" Type="http://schemas.openxmlformats.org/officeDocument/2006/relationships/slide" Target="slide24.xml"/><Relationship Id="rId2" Type="http://schemas.openxmlformats.org/officeDocument/2006/relationships/slide" Target="slide4.xml"/><Relationship Id="rId16" Type="http://schemas.openxmlformats.org/officeDocument/2006/relationships/slide" Target="slide17.xml"/><Relationship Id="rId20" Type="http://schemas.openxmlformats.org/officeDocument/2006/relationships/slide" Target="slide8.xml"/><Relationship Id="rId1" Type="http://schemas.openxmlformats.org/officeDocument/2006/relationships/slideLayout" Target="../slideLayouts/slideLayout7.xml"/><Relationship Id="rId6" Type="http://schemas.openxmlformats.org/officeDocument/2006/relationships/slide" Target="slide25.xml"/><Relationship Id="rId11" Type="http://schemas.openxmlformats.org/officeDocument/2006/relationships/slide" Target="slide11.xml"/><Relationship Id="rId24" Type="http://schemas.openxmlformats.org/officeDocument/2006/relationships/slide" Target="slide13.xml"/><Relationship Id="rId5" Type="http://schemas.openxmlformats.org/officeDocument/2006/relationships/slide" Target="slide5.xml"/><Relationship Id="rId15" Type="http://schemas.openxmlformats.org/officeDocument/2006/relationships/slide" Target="slide7.xml"/><Relationship Id="rId23" Type="http://schemas.openxmlformats.org/officeDocument/2006/relationships/slide" Target="slide18.xml"/><Relationship Id="rId10" Type="http://schemas.openxmlformats.org/officeDocument/2006/relationships/slide" Target="slide6.xml"/><Relationship Id="rId19" Type="http://schemas.openxmlformats.org/officeDocument/2006/relationships/slide" Target="slide27.xml"/><Relationship Id="rId4" Type="http://schemas.openxmlformats.org/officeDocument/2006/relationships/slide" Target="slide14.xml"/><Relationship Id="rId9" Type="http://schemas.openxmlformats.org/officeDocument/2006/relationships/slide" Target="slide10.xml"/><Relationship Id="rId14" Type="http://schemas.openxmlformats.org/officeDocument/2006/relationships/slide" Target="slide26.xml"/><Relationship Id="rId22" Type="http://schemas.openxmlformats.org/officeDocument/2006/relationships/slide" Target="slide23.xml"/><Relationship Id="rId27" Type="http://schemas.openxmlformats.org/officeDocument/2006/relationships/slide" Target="slide2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 descr="Sky_08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0">
            <a:blip r:embed="rId4" cstate="print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33" name="WordArt 13"/>
          <p:cNvSpPr>
            <a:spLocks noChangeArrowheads="1" noChangeShapeType="1" noTextEdit="1"/>
          </p:cNvSpPr>
          <p:nvPr/>
        </p:nvSpPr>
        <p:spPr bwMode="auto">
          <a:xfrm>
            <a:off x="2514600" y="1219200"/>
            <a:ext cx="4114800" cy="1371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6000" b="1" kern="10" spc="1201" dirty="0">
                <a:ln w="9525">
                  <a:noFill/>
                  <a:round/>
                  <a:headEnd/>
                  <a:tailEnd/>
                </a:ln>
                <a:solidFill>
                  <a:srgbClr val="FFFF99"/>
                </a:solidFill>
                <a:effectLst>
                  <a:outerShdw dist="45791" dir="3378596" algn="ctr" rotWithShape="0">
                    <a:srgbClr val="4D4D4D"/>
                  </a:outerShdw>
                </a:effectLst>
                <a:latin typeface="Bookman Old Style"/>
              </a:rPr>
              <a:t>ПОСЛЕДНИЙ</a:t>
            </a:r>
          </a:p>
        </p:txBody>
      </p:sp>
      <p:sp>
        <p:nvSpPr>
          <p:cNvPr id="5131" name="WordArt 11"/>
          <p:cNvSpPr>
            <a:spLocks noChangeArrowheads="1" noChangeShapeType="1" noTextEdit="1"/>
          </p:cNvSpPr>
          <p:nvPr/>
        </p:nvSpPr>
        <p:spPr bwMode="auto">
          <a:xfrm>
            <a:off x="1447800" y="2133600"/>
            <a:ext cx="6324600" cy="4419600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r>
              <a:rPr lang="ru-RU" sz="8000" kern="10" dirty="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/>
                  </a:outerShdw>
                </a:effectLst>
                <a:latin typeface="Bookman Old Style"/>
              </a:rPr>
              <a:t>ГЕРОЙ</a:t>
            </a:r>
          </a:p>
        </p:txBody>
      </p:sp>
      <p:sp>
        <p:nvSpPr>
          <p:cNvPr id="5134" name="Rectangle 14"/>
          <p:cNvSpPr>
            <a:spLocks noChangeArrowheads="1"/>
          </p:cNvSpPr>
          <p:nvPr/>
        </p:nvSpPr>
        <p:spPr bwMode="auto">
          <a:xfrm>
            <a:off x="7467600" y="6705600"/>
            <a:ext cx="1676400" cy="152400"/>
          </a:xfrm>
          <a:prstGeom prst="rect">
            <a:avLst/>
          </a:prstGeom>
          <a:solidFill>
            <a:schemeClr val="tx2"/>
          </a:solidFill>
          <a:ln w="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Записанный звук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3" grpId="0" animBg="1"/>
      <p:bldP spid="513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1538" y="785794"/>
            <a:ext cx="685804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Comic Sans MS" pitchFamily="66" charset="0"/>
              </a:rPr>
              <a:t>Мультиварка стоила 8450р, в магазине акция 12% скидка, сколько сегодня стоит мультиварка. 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4" name="Выгнутая вниз стрелка 3">
            <a:hlinkClick r:id="rId2" action="ppaction://hlinksldjump"/>
          </p:cNvPr>
          <p:cNvSpPr/>
          <p:nvPr/>
        </p:nvSpPr>
        <p:spPr>
          <a:xfrm>
            <a:off x="7143768" y="5000636"/>
            <a:ext cx="928694" cy="571504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85852" y="785794"/>
            <a:ext cx="692948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Comic Sans MS" pitchFamily="66" charset="0"/>
              </a:rPr>
              <a:t>Микроволновая печь стоит 6580р, в магазине проходит акция 12% скидка, сколько рублей сдачи получит покупатель если у него 6600р?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4" name="Выгнутая вниз стрелка 3">
            <a:hlinkClick r:id="rId2" action="ppaction://hlinksldjump"/>
          </p:cNvPr>
          <p:cNvSpPr/>
          <p:nvPr/>
        </p:nvSpPr>
        <p:spPr>
          <a:xfrm>
            <a:off x="7286644" y="5286388"/>
            <a:ext cx="1071570" cy="71438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976" y="1000108"/>
            <a:ext cx="657229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Comic Sans MS" pitchFamily="66" charset="0"/>
              </a:rPr>
              <a:t>Электропечь стоит 12300р, в магазине скидка 14%, сколько сдачи получит покупатель если у него 12500р ?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5" name="Выгнутая вниз стрелка 4">
            <a:hlinkClick r:id="rId2" action="ppaction://hlinksldjump"/>
          </p:cNvPr>
          <p:cNvSpPr/>
          <p:nvPr/>
        </p:nvSpPr>
        <p:spPr>
          <a:xfrm>
            <a:off x="7358082" y="5357826"/>
            <a:ext cx="1000132" cy="785818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57290" y="928670"/>
            <a:ext cx="685804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Comic Sans MS" pitchFamily="66" charset="0"/>
              </a:rPr>
              <a:t>Чайник стоит 1230р, а кофеварка 2350р, сколько заплатит за покупку покупатель, если сегодня в магазине акция, на все скида 11%?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4" name="Выгнутая вниз стрелка 3">
            <a:hlinkClick r:id="rId2" action="ppaction://hlinksldjump"/>
          </p:cNvPr>
          <p:cNvSpPr/>
          <p:nvPr/>
        </p:nvSpPr>
        <p:spPr>
          <a:xfrm>
            <a:off x="7572396" y="5357826"/>
            <a:ext cx="1000132" cy="71438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2" y="714356"/>
            <a:ext cx="728667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Comic Sans MS" pitchFamily="66" charset="0"/>
              </a:rPr>
              <a:t>В лагере 346 учеников и 12 воспитателей, сколько понадобится автобусов для того чтобы всех отвезти в другой город, если в 1 автобус можно посадить 23 человека?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4" name="Выгнутая вниз стрелка 3">
            <a:hlinkClick r:id="rId2" action="ppaction://hlinksldjump"/>
          </p:cNvPr>
          <p:cNvSpPr/>
          <p:nvPr/>
        </p:nvSpPr>
        <p:spPr>
          <a:xfrm>
            <a:off x="7429520" y="5286388"/>
            <a:ext cx="928694" cy="642942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1538" y="1071546"/>
            <a:ext cx="7143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Comic Sans MS" pitchFamily="66" charset="0"/>
              </a:rPr>
              <a:t>Сырок стоит 11 </a:t>
            </a:r>
            <a:r>
              <a:rPr lang="ru-RU" sz="4000" dirty="0" err="1" smtClean="0">
                <a:latin typeface="Comic Sans MS" pitchFamily="66" charset="0"/>
              </a:rPr>
              <a:t>р</a:t>
            </a:r>
            <a:r>
              <a:rPr lang="ru-RU" sz="4000" dirty="0" smtClean="0">
                <a:latin typeface="Comic Sans MS" pitchFamily="66" charset="0"/>
              </a:rPr>
              <a:t> 50 к, сколько таких сырков можно купить на 132 рубля?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4" name="Выгнутая вниз стрелка 3">
            <a:hlinkClick r:id="rId2" action="ppaction://hlinksldjump"/>
          </p:cNvPr>
          <p:cNvSpPr/>
          <p:nvPr/>
        </p:nvSpPr>
        <p:spPr>
          <a:xfrm>
            <a:off x="7643834" y="5572140"/>
            <a:ext cx="1000132" cy="71438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928670"/>
            <a:ext cx="71438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Comic Sans MS" pitchFamily="66" charset="0"/>
              </a:rPr>
              <a:t>Петя живет в квартире №67, в доме 5 этажей, на лестничной клетке 4 квартиры, в каком подъезде и на каком этаже живет Петя?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4" name="Выгнутая вниз стрелка 3">
            <a:hlinkClick r:id="rId2" action="ppaction://hlinksldjump"/>
          </p:cNvPr>
          <p:cNvSpPr/>
          <p:nvPr/>
        </p:nvSpPr>
        <p:spPr>
          <a:xfrm>
            <a:off x="7358082" y="5357826"/>
            <a:ext cx="928694" cy="71438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857232"/>
            <a:ext cx="728667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Comic Sans MS" pitchFamily="66" charset="0"/>
              </a:rPr>
              <a:t>На теплоходе 567 пассажиров и 13 членов команды, сколько нужно спасательных шлюпок, если в 1 , 31 место?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4" name="Выгнутая вниз стрелка 3">
            <a:hlinkClick r:id="rId2" action="ppaction://hlinksldjump"/>
          </p:cNvPr>
          <p:cNvSpPr/>
          <p:nvPr/>
        </p:nvSpPr>
        <p:spPr>
          <a:xfrm>
            <a:off x="7143768" y="5143512"/>
            <a:ext cx="928694" cy="71438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1357298"/>
            <a:ext cx="657229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Comic Sans MS" pitchFamily="66" charset="0"/>
              </a:rPr>
              <a:t>Тетрадь стоит 13,5 </a:t>
            </a:r>
            <a:r>
              <a:rPr lang="ru-RU" sz="4000" dirty="0" err="1" smtClean="0">
                <a:latin typeface="Comic Sans MS" pitchFamily="66" charset="0"/>
              </a:rPr>
              <a:t>р</a:t>
            </a:r>
            <a:r>
              <a:rPr lang="ru-RU" sz="4000" dirty="0" smtClean="0">
                <a:latin typeface="Comic Sans MS" pitchFamily="66" charset="0"/>
              </a:rPr>
              <a:t>, сколько таких тетрадей можно купить на 145р?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4" name="Выгнутая вниз стрелка 3">
            <a:hlinkClick r:id="rId2" action="ppaction://hlinksldjump"/>
          </p:cNvPr>
          <p:cNvSpPr/>
          <p:nvPr/>
        </p:nvSpPr>
        <p:spPr>
          <a:xfrm>
            <a:off x="7572396" y="5286388"/>
            <a:ext cx="1000132" cy="71438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00" y="785794"/>
            <a:ext cx="77153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Comic Sans MS" pitchFamily="66" charset="0"/>
              </a:rPr>
              <a:t>Х-23,15=65.456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4" name="Выгнутая вниз стрелка 3">
            <a:hlinkClick r:id="rId2" action="ppaction://hlinksldjump"/>
          </p:cNvPr>
          <p:cNvSpPr/>
          <p:nvPr/>
        </p:nvSpPr>
        <p:spPr>
          <a:xfrm>
            <a:off x="7500958" y="5429264"/>
            <a:ext cx="857256" cy="642942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000132"/>
          </a:xfrm>
        </p:spPr>
        <p:txBody>
          <a:bodyPr/>
          <a:lstStyle/>
          <a:p>
            <a:pPr algn="ctr"/>
            <a:r>
              <a:rPr lang="ru-RU" dirty="0" smtClean="0">
                <a:latin typeface="Comic Sans MS" pitchFamily="66" charset="0"/>
              </a:rPr>
              <a:t>Условия игры: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Comic Sans MS" pitchFamily="66" charset="0"/>
              </a:rPr>
              <a:t>Участники сами выбирают темы и вопросы.</a:t>
            </a:r>
          </a:p>
          <a:p>
            <a:pPr>
              <a:buNone/>
            </a:pPr>
            <a:r>
              <a:rPr lang="ru-RU" sz="2800" dirty="0" smtClean="0">
                <a:latin typeface="Comic Sans MS" pitchFamily="66" charset="0"/>
              </a:rPr>
              <a:t>Каждая команда выбирает из команды соперников участника, который будет отвечать на задания.</a:t>
            </a:r>
            <a:endParaRPr lang="ru-RU" sz="2800" dirty="0" smtClean="0">
              <a:latin typeface="Comic Sans MS" pitchFamily="66" charset="0"/>
            </a:endParaRPr>
          </a:p>
          <a:p>
            <a:r>
              <a:rPr lang="ru-RU" sz="2800" dirty="0" smtClean="0">
                <a:latin typeface="Comic Sans MS" pitchFamily="66" charset="0"/>
              </a:rPr>
              <a:t>Если ученик ответил неверно, он выбывает из игры, если ответ верный тогда выбывает участник из команды соперников.</a:t>
            </a:r>
            <a:endParaRPr lang="ru-RU" sz="2800" dirty="0" smtClean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714356"/>
            <a:ext cx="72152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Comic Sans MS" pitchFamily="66" charset="0"/>
              </a:rPr>
              <a:t>Х+65,36=25,86*4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4" name="Выгнутая вниз стрелка 3">
            <a:hlinkClick r:id="rId2" action="ppaction://hlinksldjump"/>
          </p:cNvPr>
          <p:cNvSpPr/>
          <p:nvPr/>
        </p:nvSpPr>
        <p:spPr>
          <a:xfrm>
            <a:off x="7715272" y="5572140"/>
            <a:ext cx="857256" cy="71438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00100" y="714356"/>
            <a:ext cx="67866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Comic Sans MS" pitchFamily="66" charset="0"/>
              </a:rPr>
              <a:t>У-568,24=638,23*4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662" y="3643314"/>
            <a:ext cx="12858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endParaRPr lang="ru-RU" sz="40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5" name="Выгнутая вниз стрелка 4">
            <a:hlinkClick r:id="rId2" action="ppaction://hlinksldjump"/>
          </p:cNvPr>
          <p:cNvSpPr/>
          <p:nvPr/>
        </p:nvSpPr>
        <p:spPr>
          <a:xfrm>
            <a:off x="7500958" y="5643578"/>
            <a:ext cx="928694" cy="785818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857232"/>
            <a:ext cx="76438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Comic Sans MS" pitchFamily="66" charset="0"/>
              </a:rPr>
              <a:t>Х+858,2=6963,2*2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4" name="Выгнутая вниз стрелка 3">
            <a:hlinkClick r:id="rId2" action="ppaction://hlinksldjump"/>
          </p:cNvPr>
          <p:cNvSpPr/>
          <p:nvPr/>
        </p:nvSpPr>
        <p:spPr>
          <a:xfrm>
            <a:off x="7715272" y="5572140"/>
            <a:ext cx="1000132" cy="785818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1214422"/>
            <a:ext cx="7143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Comic Sans MS" pitchFamily="66" charset="0"/>
              </a:rPr>
              <a:t>У-475,5=6589,5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4" name="Выгнутая вниз стрелка 3">
            <a:hlinkClick r:id="rId2" action="ppaction://hlinksldjump"/>
          </p:cNvPr>
          <p:cNvSpPr/>
          <p:nvPr/>
        </p:nvSpPr>
        <p:spPr>
          <a:xfrm>
            <a:off x="7358082" y="4929198"/>
            <a:ext cx="928694" cy="785818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1214422"/>
            <a:ext cx="771530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Comic Sans MS" pitchFamily="66" charset="0"/>
              </a:rPr>
              <a:t>Начерти цилиндр и конус и расскажи , что тебе известно про эти фигуры?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4" name="Выгнутая вниз стрелка 3">
            <a:hlinkClick r:id="rId2" action="ppaction://hlinksldjump"/>
          </p:cNvPr>
          <p:cNvSpPr/>
          <p:nvPr/>
        </p:nvSpPr>
        <p:spPr>
          <a:xfrm>
            <a:off x="7358082" y="5286388"/>
            <a:ext cx="857256" cy="857256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1500174"/>
            <a:ext cx="742955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Comic Sans MS" pitchFamily="66" charset="0"/>
              </a:rPr>
              <a:t>Найди площадь и периметр прямоугольника если его ширина 56.8 см, а длина 34.3 см?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4" name="Выгнутая вниз стрелка 3">
            <a:hlinkClick r:id="rId2" action="ppaction://hlinksldjump"/>
          </p:cNvPr>
          <p:cNvSpPr/>
          <p:nvPr/>
        </p:nvSpPr>
        <p:spPr>
          <a:xfrm>
            <a:off x="7429520" y="5072074"/>
            <a:ext cx="785818" cy="857256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714356"/>
            <a:ext cx="807249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Comic Sans MS" pitchFamily="66" charset="0"/>
              </a:rPr>
              <a:t>Вычисли:</a:t>
            </a:r>
          </a:p>
          <a:p>
            <a:pPr algn="ctr"/>
            <a:r>
              <a:rPr lang="ru-RU" sz="4000" dirty="0" smtClean="0">
                <a:latin typeface="Comic Sans MS" pitchFamily="66" charset="0"/>
              </a:rPr>
              <a:t>253,5*5=</a:t>
            </a:r>
          </a:p>
          <a:p>
            <a:pPr algn="ctr"/>
            <a:r>
              <a:rPr lang="ru-RU" sz="4000" dirty="0" smtClean="0">
                <a:latin typeface="Comic Sans MS" pitchFamily="66" charset="0"/>
              </a:rPr>
              <a:t>58,3*4=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4" name="Выгнутая вниз стрелка 3">
            <a:hlinkClick r:id="rId2" action="ppaction://hlinksldjump"/>
          </p:cNvPr>
          <p:cNvSpPr/>
          <p:nvPr/>
        </p:nvSpPr>
        <p:spPr>
          <a:xfrm>
            <a:off x="7786710" y="5357826"/>
            <a:ext cx="785818" cy="928694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1071546"/>
            <a:ext cx="707236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Comic Sans MS" pitchFamily="66" charset="0"/>
              </a:rPr>
              <a:t>Найти смежный угол, если 1 угол равен 78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4" name="Выгнутая вниз стрелка 3">
            <a:hlinkClick r:id="rId2" action="ppaction://hlinksldjump"/>
          </p:cNvPr>
          <p:cNvSpPr/>
          <p:nvPr/>
        </p:nvSpPr>
        <p:spPr>
          <a:xfrm>
            <a:off x="7715272" y="5572140"/>
            <a:ext cx="928694" cy="857256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1285860"/>
            <a:ext cx="778674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Comic Sans MS" pitchFamily="66" charset="0"/>
              </a:rPr>
              <a:t>Какие виды треугольников вы знаете постройте их и дайте им названия?</a:t>
            </a:r>
            <a:endParaRPr lang="ru-RU" sz="4000" dirty="0" smtClean="0">
              <a:latin typeface="Comic Sans MS" pitchFamily="66" charset="0"/>
            </a:endParaRPr>
          </a:p>
        </p:txBody>
      </p:sp>
      <p:sp>
        <p:nvSpPr>
          <p:cNvPr id="4" name="Выгнутая вниз стрелка 3">
            <a:hlinkClick r:id="rId2" action="ppaction://hlinksldjump"/>
          </p:cNvPr>
          <p:cNvSpPr/>
          <p:nvPr/>
        </p:nvSpPr>
        <p:spPr>
          <a:xfrm>
            <a:off x="7572396" y="5143512"/>
            <a:ext cx="928694" cy="928694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2143116"/>
            <a:ext cx="78581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solidFill>
                  <a:srgbClr val="FF0000"/>
                </a:solidFill>
                <a:latin typeface="Comic Sans MS" pitchFamily="66" charset="0"/>
              </a:rPr>
              <a:t>Спасибо за игру!!!</a:t>
            </a:r>
            <a:endParaRPr lang="ru-RU" sz="6000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785786" y="500042"/>
          <a:ext cx="7643864" cy="55969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18179"/>
                <a:gridCol w="1105137"/>
                <a:gridCol w="1105137"/>
                <a:gridCol w="1105137"/>
                <a:gridCol w="1105137"/>
                <a:gridCol w="1105137"/>
              </a:tblGrid>
              <a:tr h="107157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FF00"/>
                          </a:solidFill>
                          <a:latin typeface="Comic Sans MS" pitchFamily="66" charset="0"/>
                        </a:rPr>
                        <a:t>Положительные</a:t>
                      </a:r>
                      <a:r>
                        <a:rPr lang="ru-RU" sz="2000" b="1" baseline="0" dirty="0" smtClean="0">
                          <a:solidFill>
                            <a:srgbClr val="FFFF00"/>
                          </a:solidFill>
                          <a:latin typeface="Comic Sans MS" pitchFamily="66" charset="0"/>
                        </a:rPr>
                        <a:t> и отрицательные числа</a:t>
                      </a:r>
                      <a:endParaRPr lang="ru-RU" sz="2000" b="1" dirty="0">
                        <a:solidFill>
                          <a:srgbClr val="FFFF00"/>
                        </a:solidFill>
                        <a:latin typeface="Comic Sans MS" pitchFamily="66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CCCCFF"/>
                        </a:gs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solidFill>
                          <a:srgbClr val="FFFF00"/>
                        </a:solidFill>
                        <a:latin typeface="Comic Sans MS" pitchFamily="66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CCCCFF"/>
                        </a:gs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solidFill>
                          <a:srgbClr val="FFFF00"/>
                        </a:solidFill>
                        <a:latin typeface="Comic Sans MS" pitchFamily="66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CCCCFF"/>
                        </a:gs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solidFill>
                          <a:srgbClr val="FFFF00"/>
                        </a:solidFill>
                        <a:latin typeface="Comic Sans MS" pitchFamily="66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CCCCFF"/>
                        </a:gs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solidFill>
                          <a:srgbClr val="FFFF00"/>
                        </a:solidFill>
                        <a:latin typeface="Comic Sans MS" pitchFamily="66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CCCCFF"/>
                        </a:gs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solidFill>
                          <a:srgbClr val="FFFF00"/>
                        </a:solidFill>
                        <a:latin typeface="Comic Sans MS" pitchFamily="66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CCCCFF"/>
                        </a:gs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07157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FF00"/>
                          </a:solidFill>
                          <a:latin typeface="Comic Sans MS" pitchFamily="66" charset="0"/>
                        </a:rPr>
                        <a:t>Задачи</a:t>
                      </a:r>
                      <a:r>
                        <a:rPr lang="ru-RU" sz="2000" b="1" baseline="0" dirty="0" smtClean="0">
                          <a:solidFill>
                            <a:srgbClr val="FFFF00"/>
                          </a:solidFill>
                          <a:latin typeface="Comic Sans MS" pitchFamily="66" charset="0"/>
                        </a:rPr>
                        <a:t> на проценты</a:t>
                      </a:r>
                      <a:endParaRPr lang="ru-RU" sz="2000" b="1" dirty="0">
                        <a:solidFill>
                          <a:srgbClr val="FFFF00"/>
                        </a:solidFill>
                        <a:latin typeface="Comic Sans MS" pitchFamily="66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CCCCFF"/>
                        </a:gs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solidFill>
                          <a:srgbClr val="FFFF00"/>
                        </a:solidFill>
                        <a:latin typeface="Comic Sans MS" pitchFamily="66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CCCCFF"/>
                        </a:gs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solidFill>
                          <a:srgbClr val="FFFF00"/>
                        </a:solidFill>
                        <a:latin typeface="Comic Sans MS" pitchFamily="66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CCCCFF"/>
                        </a:gs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solidFill>
                          <a:srgbClr val="FFFF00"/>
                        </a:solidFill>
                        <a:latin typeface="Comic Sans MS" pitchFamily="66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CCCCFF"/>
                        </a:gs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solidFill>
                          <a:srgbClr val="FFFF00"/>
                        </a:solidFill>
                        <a:latin typeface="Comic Sans MS" pitchFamily="66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CCCCFF"/>
                        </a:gs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solidFill>
                          <a:srgbClr val="FFFF00"/>
                        </a:solidFill>
                        <a:latin typeface="Comic Sans MS" pitchFamily="66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CCCCFF"/>
                        </a:gs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071570">
                <a:tc>
                  <a:txBody>
                    <a:bodyPr/>
                    <a:lstStyle/>
                    <a:p>
                      <a:pPr algn="ctr"/>
                      <a:endParaRPr lang="ru-RU" sz="2000" b="1" dirty="0" smtClean="0">
                        <a:solidFill>
                          <a:srgbClr val="FFFF00"/>
                        </a:solidFill>
                        <a:latin typeface="Comic Sans MS" pitchFamily="66" charset="0"/>
                      </a:endParaRPr>
                    </a:p>
                    <a:p>
                      <a:pPr algn="ctr"/>
                      <a:r>
                        <a:rPr lang="ru-RU" sz="2000" b="1" dirty="0" smtClean="0">
                          <a:solidFill>
                            <a:srgbClr val="FFFF00"/>
                          </a:solidFill>
                          <a:latin typeface="Comic Sans MS" pitchFamily="66" charset="0"/>
                        </a:rPr>
                        <a:t>задачи</a:t>
                      </a:r>
                      <a:endParaRPr lang="ru-RU" sz="2000" b="1" dirty="0">
                        <a:solidFill>
                          <a:srgbClr val="FFFF00"/>
                        </a:solidFill>
                        <a:latin typeface="Comic Sans MS" pitchFamily="66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CCCCFF"/>
                        </a:gs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solidFill>
                          <a:srgbClr val="FFFF00"/>
                        </a:solidFill>
                        <a:latin typeface="Comic Sans MS" pitchFamily="66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CCCCFF"/>
                        </a:gs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solidFill>
                          <a:srgbClr val="FFFF00"/>
                        </a:solidFill>
                        <a:latin typeface="Comic Sans MS" pitchFamily="66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CCCCFF"/>
                        </a:gs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solidFill>
                          <a:srgbClr val="FFFF00"/>
                        </a:solidFill>
                        <a:latin typeface="Comic Sans MS" pitchFamily="66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CCCCFF"/>
                        </a:gs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solidFill>
                          <a:srgbClr val="FFFF00"/>
                        </a:solidFill>
                        <a:latin typeface="Comic Sans MS" pitchFamily="66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CCCCFF"/>
                        </a:gs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solidFill>
                          <a:srgbClr val="FFFF00"/>
                        </a:solidFill>
                        <a:latin typeface="Comic Sans MS" pitchFamily="66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CCCCFF"/>
                        </a:gs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07157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FF00"/>
                          </a:solidFill>
                          <a:latin typeface="Comic Sans MS" pitchFamily="66" charset="0"/>
                        </a:rPr>
                        <a:t>уравнения</a:t>
                      </a:r>
                      <a:endParaRPr lang="ru-RU" sz="2000" b="1" dirty="0">
                        <a:solidFill>
                          <a:srgbClr val="FFFF00"/>
                        </a:solidFill>
                        <a:latin typeface="Comic Sans MS" pitchFamily="66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CCCCFF"/>
                        </a:gs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solidFill>
                          <a:srgbClr val="FFFF00"/>
                        </a:solidFill>
                        <a:latin typeface="Comic Sans MS" pitchFamily="66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CCCCFF"/>
                        </a:gs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solidFill>
                          <a:srgbClr val="FFFF00"/>
                        </a:solidFill>
                        <a:latin typeface="Comic Sans MS" pitchFamily="66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CCCCFF"/>
                        </a:gs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solidFill>
                          <a:srgbClr val="FFFF00"/>
                        </a:solidFill>
                        <a:latin typeface="Comic Sans MS" pitchFamily="66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CCCCFF"/>
                        </a:gs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solidFill>
                          <a:srgbClr val="FFFF00"/>
                        </a:solidFill>
                        <a:latin typeface="Comic Sans MS" pitchFamily="66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CCCCFF"/>
                        </a:gs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solidFill>
                          <a:srgbClr val="FFFF00"/>
                        </a:solidFill>
                        <a:latin typeface="Comic Sans MS" pitchFamily="66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CCCCFF"/>
                        </a:gs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07157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FF00"/>
                          </a:solidFill>
                          <a:latin typeface="Comic Sans MS" pitchFamily="66" charset="0"/>
                        </a:rPr>
                        <a:t>разное</a:t>
                      </a:r>
                      <a:endParaRPr lang="ru-RU" sz="2000" b="1" dirty="0">
                        <a:solidFill>
                          <a:srgbClr val="FFFF00"/>
                        </a:solidFill>
                        <a:latin typeface="Comic Sans MS" pitchFamily="66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CCCCFF"/>
                        </a:gs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solidFill>
                          <a:srgbClr val="FFFF00"/>
                        </a:solidFill>
                        <a:latin typeface="Comic Sans MS" pitchFamily="66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CCCCFF"/>
                        </a:gs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solidFill>
                          <a:srgbClr val="FFFF00"/>
                        </a:solidFill>
                        <a:latin typeface="Comic Sans MS" pitchFamily="66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CCCCFF"/>
                        </a:gs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solidFill>
                          <a:srgbClr val="FFFF00"/>
                        </a:solidFill>
                        <a:latin typeface="Comic Sans MS" pitchFamily="66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CCCCFF"/>
                        </a:gs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solidFill>
                          <a:srgbClr val="FFFF00"/>
                        </a:solidFill>
                        <a:latin typeface="Comic Sans MS" pitchFamily="66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CCCCFF"/>
                        </a:gs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solidFill>
                          <a:srgbClr val="FFFF00"/>
                        </a:solidFill>
                        <a:latin typeface="Comic Sans MS" pitchFamily="66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CCCCFF"/>
                        </a:gs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</a:tbl>
          </a:graphicData>
        </a:graphic>
      </p:graphicFrame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3214678" y="714356"/>
            <a:ext cx="7143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Comic Sans MS" pitchFamily="66" charset="0"/>
              </a:rPr>
              <a:t>10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30" name="Прямоугольник 29">
            <a:hlinkClick r:id="rId3" action="ppaction://hlinksldjump"/>
          </p:cNvPr>
          <p:cNvSpPr/>
          <p:nvPr/>
        </p:nvSpPr>
        <p:spPr>
          <a:xfrm>
            <a:off x="3428992" y="1857364"/>
            <a:ext cx="5715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Comic Sans MS" pitchFamily="66" charset="0"/>
              </a:rPr>
              <a:t>10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31" name="TextBox 30">
            <a:hlinkClick r:id="rId4" action="ppaction://hlinksldjump"/>
          </p:cNvPr>
          <p:cNvSpPr txBox="1"/>
          <p:nvPr/>
        </p:nvSpPr>
        <p:spPr>
          <a:xfrm>
            <a:off x="3286116" y="2786058"/>
            <a:ext cx="6429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Comic Sans MS" pitchFamily="66" charset="0"/>
              </a:rPr>
              <a:t>10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34" name="TextBox 33">
            <a:hlinkClick r:id="rId5" action="ppaction://hlinksldjump"/>
          </p:cNvPr>
          <p:cNvSpPr txBox="1"/>
          <p:nvPr/>
        </p:nvSpPr>
        <p:spPr>
          <a:xfrm>
            <a:off x="4429124" y="714356"/>
            <a:ext cx="7143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Comic Sans MS" pitchFamily="66" charset="0"/>
              </a:rPr>
              <a:t>20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35" name="TextBox 34">
            <a:hlinkClick r:id="rId6" action="ppaction://hlinksldjump"/>
          </p:cNvPr>
          <p:cNvSpPr txBox="1"/>
          <p:nvPr/>
        </p:nvSpPr>
        <p:spPr>
          <a:xfrm>
            <a:off x="4429124" y="4929198"/>
            <a:ext cx="7143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Comic Sans MS" pitchFamily="66" charset="0"/>
              </a:rPr>
              <a:t>20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36" name="TextBox 35">
            <a:hlinkClick r:id="rId7" action="ppaction://hlinksldjump"/>
          </p:cNvPr>
          <p:cNvSpPr txBox="1"/>
          <p:nvPr/>
        </p:nvSpPr>
        <p:spPr>
          <a:xfrm>
            <a:off x="4429124" y="3857628"/>
            <a:ext cx="7143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Comic Sans MS" pitchFamily="66" charset="0"/>
              </a:rPr>
              <a:t>20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37" name="TextBox 36">
            <a:hlinkClick r:id="rId8" action="ppaction://hlinksldjump"/>
          </p:cNvPr>
          <p:cNvSpPr txBox="1"/>
          <p:nvPr/>
        </p:nvSpPr>
        <p:spPr>
          <a:xfrm>
            <a:off x="4429124" y="2857496"/>
            <a:ext cx="7143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Comic Sans MS" pitchFamily="66" charset="0"/>
              </a:rPr>
              <a:t>20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38" name="TextBox 37">
            <a:hlinkClick r:id="rId9" action="ppaction://hlinksldjump"/>
          </p:cNvPr>
          <p:cNvSpPr txBox="1"/>
          <p:nvPr/>
        </p:nvSpPr>
        <p:spPr>
          <a:xfrm>
            <a:off x="4500562" y="1785926"/>
            <a:ext cx="7143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Comic Sans MS" pitchFamily="66" charset="0"/>
              </a:rPr>
              <a:t>20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39" name="TextBox 38">
            <a:hlinkClick r:id="rId10" action="ppaction://hlinksldjump"/>
          </p:cNvPr>
          <p:cNvSpPr txBox="1"/>
          <p:nvPr/>
        </p:nvSpPr>
        <p:spPr>
          <a:xfrm>
            <a:off x="5500694" y="714356"/>
            <a:ext cx="6429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Comic Sans MS" pitchFamily="66" charset="0"/>
              </a:rPr>
              <a:t>30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41" name="TextBox 40">
            <a:hlinkClick r:id="rId11" action="ppaction://hlinksldjump"/>
          </p:cNvPr>
          <p:cNvSpPr txBox="1"/>
          <p:nvPr/>
        </p:nvSpPr>
        <p:spPr>
          <a:xfrm>
            <a:off x="5572132" y="1785926"/>
            <a:ext cx="6429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Comic Sans MS" pitchFamily="66" charset="0"/>
              </a:rPr>
              <a:t>30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42" name="TextBox 41">
            <a:hlinkClick r:id="rId12" action="ppaction://hlinksldjump"/>
          </p:cNvPr>
          <p:cNvSpPr txBox="1"/>
          <p:nvPr/>
        </p:nvSpPr>
        <p:spPr>
          <a:xfrm>
            <a:off x="5500694" y="2857496"/>
            <a:ext cx="6429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Comic Sans MS" pitchFamily="66" charset="0"/>
              </a:rPr>
              <a:t>30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43" name="TextBox 42">
            <a:hlinkClick r:id="rId13" action="ppaction://hlinksldjump"/>
          </p:cNvPr>
          <p:cNvSpPr txBox="1"/>
          <p:nvPr/>
        </p:nvSpPr>
        <p:spPr>
          <a:xfrm>
            <a:off x="5572132" y="3929066"/>
            <a:ext cx="6429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Comic Sans MS" pitchFamily="66" charset="0"/>
              </a:rPr>
              <a:t>30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44" name="TextBox 43">
            <a:hlinkClick r:id="rId14" action="ppaction://hlinksldjump"/>
          </p:cNvPr>
          <p:cNvSpPr txBox="1"/>
          <p:nvPr/>
        </p:nvSpPr>
        <p:spPr>
          <a:xfrm>
            <a:off x="5572132" y="5000636"/>
            <a:ext cx="6429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Comic Sans MS" pitchFamily="66" charset="0"/>
              </a:rPr>
              <a:t>30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45" name="TextBox 44">
            <a:hlinkClick r:id="rId15" action="ppaction://hlinksldjump"/>
          </p:cNvPr>
          <p:cNvSpPr txBox="1"/>
          <p:nvPr/>
        </p:nvSpPr>
        <p:spPr>
          <a:xfrm>
            <a:off x="6572264" y="714356"/>
            <a:ext cx="7143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Comic Sans MS" pitchFamily="66" charset="0"/>
              </a:rPr>
              <a:t>40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46" name="TextBox 45">
            <a:hlinkClick r:id="rId16" action="ppaction://hlinksldjump"/>
          </p:cNvPr>
          <p:cNvSpPr txBox="1"/>
          <p:nvPr/>
        </p:nvSpPr>
        <p:spPr>
          <a:xfrm>
            <a:off x="6572264" y="2857496"/>
            <a:ext cx="7143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Comic Sans MS" pitchFamily="66" charset="0"/>
              </a:rPr>
              <a:t>40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47" name="TextBox 46">
            <a:hlinkClick r:id="rId17" action="ppaction://hlinksldjump"/>
          </p:cNvPr>
          <p:cNvSpPr txBox="1"/>
          <p:nvPr/>
        </p:nvSpPr>
        <p:spPr>
          <a:xfrm>
            <a:off x="6572264" y="1714488"/>
            <a:ext cx="7143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Comic Sans MS" pitchFamily="66" charset="0"/>
              </a:rPr>
              <a:t>40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48" name="TextBox 47">
            <a:hlinkClick r:id="rId18" action="ppaction://hlinksldjump"/>
          </p:cNvPr>
          <p:cNvSpPr txBox="1"/>
          <p:nvPr/>
        </p:nvSpPr>
        <p:spPr>
          <a:xfrm>
            <a:off x="6572264" y="3929066"/>
            <a:ext cx="7143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Comic Sans MS" pitchFamily="66" charset="0"/>
              </a:rPr>
              <a:t>40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49" name="TextBox 48">
            <a:hlinkClick r:id="rId19" action="ppaction://hlinksldjump"/>
          </p:cNvPr>
          <p:cNvSpPr txBox="1"/>
          <p:nvPr/>
        </p:nvSpPr>
        <p:spPr>
          <a:xfrm>
            <a:off x="6572264" y="5000636"/>
            <a:ext cx="7143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Comic Sans MS" pitchFamily="66" charset="0"/>
              </a:rPr>
              <a:t>40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50" name="TextBox 49">
            <a:hlinkClick r:id="rId20" action="ppaction://hlinksldjump"/>
          </p:cNvPr>
          <p:cNvSpPr txBox="1"/>
          <p:nvPr/>
        </p:nvSpPr>
        <p:spPr>
          <a:xfrm>
            <a:off x="7643834" y="714356"/>
            <a:ext cx="6429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Comic Sans MS" pitchFamily="66" charset="0"/>
              </a:rPr>
              <a:t>50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51" name="TextBox 50">
            <a:hlinkClick r:id="rId21" action="ppaction://hlinksldjump"/>
          </p:cNvPr>
          <p:cNvSpPr txBox="1"/>
          <p:nvPr/>
        </p:nvSpPr>
        <p:spPr>
          <a:xfrm>
            <a:off x="7643834" y="5000636"/>
            <a:ext cx="6429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Comic Sans MS" pitchFamily="66" charset="0"/>
              </a:rPr>
              <a:t>50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52" name="TextBox 51">
            <a:hlinkClick r:id="rId22" action="ppaction://hlinksldjump"/>
          </p:cNvPr>
          <p:cNvSpPr txBox="1"/>
          <p:nvPr/>
        </p:nvSpPr>
        <p:spPr>
          <a:xfrm>
            <a:off x="7643834" y="3857628"/>
            <a:ext cx="6429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Comic Sans MS" pitchFamily="66" charset="0"/>
              </a:rPr>
              <a:t>50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53" name="TextBox 52">
            <a:hlinkClick r:id="rId23" action="ppaction://hlinksldjump"/>
          </p:cNvPr>
          <p:cNvSpPr txBox="1"/>
          <p:nvPr/>
        </p:nvSpPr>
        <p:spPr>
          <a:xfrm>
            <a:off x="7643834" y="2857496"/>
            <a:ext cx="6429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Comic Sans MS" pitchFamily="66" charset="0"/>
              </a:rPr>
              <a:t>50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54" name="TextBox 53">
            <a:hlinkClick r:id="rId24" action="ppaction://hlinksldjump"/>
          </p:cNvPr>
          <p:cNvSpPr txBox="1"/>
          <p:nvPr/>
        </p:nvSpPr>
        <p:spPr>
          <a:xfrm>
            <a:off x="7643834" y="1785926"/>
            <a:ext cx="6429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Comic Sans MS" pitchFamily="66" charset="0"/>
              </a:rPr>
              <a:t>50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55" name="TextBox 54">
            <a:hlinkClick r:id="rId25" action="ppaction://hlinksldjump"/>
          </p:cNvPr>
          <p:cNvSpPr txBox="1"/>
          <p:nvPr/>
        </p:nvSpPr>
        <p:spPr>
          <a:xfrm>
            <a:off x="3357554" y="4929198"/>
            <a:ext cx="6429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Comic Sans MS" pitchFamily="66" charset="0"/>
              </a:rPr>
              <a:t>10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56" name="TextBox 55">
            <a:hlinkClick r:id="rId26" action="ppaction://hlinksldjump"/>
          </p:cNvPr>
          <p:cNvSpPr txBox="1"/>
          <p:nvPr/>
        </p:nvSpPr>
        <p:spPr>
          <a:xfrm>
            <a:off x="3357554" y="3857628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Comic Sans MS" pitchFamily="66" charset="0"/>
              </a:rPr>
              <a:t>10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858016" y="6072206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9" name="Выгнутая вверх стрелка 58">
            <a:hlinkClick r:id="rId27" action="ppaction://hlinksldjump"/>
          </p:cNvPr>
          <p:cNvSpPr/>
          <p:nvPr/>
        </p:nvSpPr>
        <p:spPr>
          <a:xfrm>
            <a:off x="7715272" y="6143644"/>
            <a:ext cx="857256" cy="428628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73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4" fill="hold">
                      <p:stCondLst>
                        <p:cond delay="0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78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9" fill="hold">
                      <p:stCondLst>
                        <p:cond delay="0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88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9" fill="hold">
                      <p:stCondLst>
                        <p:cond delay="0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103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4" fill="hold">
                      <p:stCondLst>
                        <p:cond delay="0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108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9" fill="hold">
                      <p:stCondLst>
                        <p:cond delay="0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13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4" fill="hold">
                      <p:stCondLst>
                        <p:cond delay="0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18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9" fill="hold">
                      <p:stCondLst>
                        <p:cond delay="0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123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4" fill="hold">
                      <p:stCondLst>
                        <p:cond delay="0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31" grpId="0"/>
      <p:bldP spid="34" grpId="0"/>
      <p:bldP spid="35" grpId="0"/>
      <p:bldP spid="36" grpId="0"/>
      <p:bldP spid="37" grpId="0"/>
      <p:bldP spid="38" grpId="0"/>
      <p:bldP spid="39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1538" y="1000108"/>
            <a:ext cx="692948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Comic Sans MS" pitchFamily="66" charset="0"/>
              </a:rPr>
              <a:t>-322+210-56+45=</a:t>
            </a:r>
          </a:p>
          <a:p>
            <a:r>
              <a:rPr lang="ru-RU" sz="4000" dirty="0" smtClean="0">
                <a:latin typeface="Comic Sans MS" pitchFamily="66" charset="0"/>
              </a:rPr>
              <a:t>2354-5485+214=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4" name="Выгнутая вниз стрелка 3">
            <a:hlinkClick r:id="rId2" action="ppaction://hlinksldjump"/>
          </p:cNvPr>
          <p:cNvSpPr/>
          <p:nvPr/>
        </p:nvSpPr>
        <p:spPr>
          <a:xfrm>
            <a:off x="7643834" y="5572140"/>
            <a:ext cx="928694" cy="714380"/>
          </a:xfrm>
          <a:prstGeom prst="curvedUpArrow">
            <a:avLst>
              <a:gd name="adj1" fmla="val 25000"/>
              <a:gd name="adj2" fmla="val 64512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1538" y="1500174"/>
            <a:ext cx="65008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Comic Sans MS" pitchFamily="66" charset="0"/>
              </a:rPr>
              <a:t>623*(-2)+235/5=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4" name="Выгнутая вниз стрелка 3">
            <a:hlinkClick r:id="rId2" action="ppaction://hlinksldjump"/>
          </p:cNvPr>
          <p:cNvSpPr/>
          <p:nvPr/>
        </p:nvSpPr>
        <p:spPr>
          <a:xfrm>
            <a:off x="7572396" y="5286388"/>
            <a:ext cx="857256" cy="785818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1000108"/>
            <a:ext cx="63579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Comic Sans MS" pitchFamily="66" charset="0"/>
              </a:rPr>
              <a:t>-6956+2543+125-856=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57224" y="3429000"/>
            <a:ext cx="31432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4000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endParaRPr lang="ru-RU" sz="4000" dirty="0">
              <a:latin typeface="Comic Sans MS" pitchFamily="66" charset="0"/>
            </a:endParaRPr>
          </a:p>
        </p:txBody>
      </p:sp>
      <p:sp>
        <p:nvSpPr>
          <p:cNvPr id="4" name="Выгнутая вниз стрелка 3">
            <a:hlinkClick r:id="rId2" action="ppaction://hlinksldjump"/>
          </p:cNvPr>
          <p:cNvSpPr/>
          <p:nvPr/>
        </p:nvSpPr>
        <p:spPr>
          <a:xfrm>
            <a:off x="7143768" y="5214950"/>
            <a:ext cx="1071570" cy="71438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00" y="1285860"/>
            <a:ext cx="6858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Comic Sans MS" pitchFamily="66" charset="0"/>
              </a:rPr>
              <a:t>-200*3+600*(-5)=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4" name="Выгнутая вниз стрелка 3">
            <a:hlinkClick r:id="rId2" action="ppaction://hlinksldjump"/>
          </p:cNvPr>
          <p:cNvSpPr/>
          <p:nvPr/>
        </p:nvSpPr>
        <p:spPr>
          <a:xfrm>
            <a:off x="6858016" y="5357826"/>
            <a:ext cx="1000132" cy="785818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976" y="1500174"/>
            <a:ext cx="65008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Comic Sans MS" pitchFamily="66" charset="0"/>
              </a:rPr>
              <a:t>-950+6548-5689+45=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4" name="Выгнутая вниз стрелка 3">
            <a:hlinkClick r:id="rId2" action="ppaction://hlinksldjump"/>
          </p:cNvPr>
          <p:cNvSpPr/>
          <p:nvPr/>
        </p:nvSpPr>
        <p:spPr>
          <a:xfrm>
            <a:off x="7429520" y="5143512"/>
            <a:ext cx="1000132" cy="71438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976" y="1428736"/>
            <a:ext cx="685804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Comic Sans MS" pitchFamily="66" charset="0"/>
              </a:rPr>
              <a:t>Холодильник стоит 25670, скидка 15%, сколько теперь стоит холодильник 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4" name="Выгнутая вниз стрелка 3">
            <a:hlinkClick r:id="rId2" action="ppaction://hlinksldjump"/>
          </p:cNvPr>
          <p:cNvSpPr/>
          <p:nvPr/>
        </p:nvSpPr>
        <p:spPr>
          <a:xfrm>
            <a:off x="7429520" y="5143512"/>
            <a:ext cx="857256" cy="71438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169</TotalTime>
  <Words>371</Words>
  <Application>Microsoft Office PowerPoint</Application>
  <PresentationFormat>Экран (4:3)</PresentationFormat>
  <Paragraphs>68</Paragraphs>
  <Slides>29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Поток</vt:lpstr>
      <vt:lpstr>Слайд 1</vt:lpstr>
      <vt:lpstr>Условия игры: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</dc:creator>
  <cp:lastModifiedBy>МОУ СОШ №76</cp:lastModifiedBy>
  <cp:revision>29</cp:revision>
  <dcterms:created xsi:type="dcterms:W3CDTF">2012-03-05T14:43:22Z</dcterms:created>
  <dcterms:modified xsi:type="dcterms:W3CDTF">2015-03-19T17:01:02Z</dcterms:modified>
</cp:coreProperties>
</file>