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62" r:id="rId6"/>
    <p:sldId id="266" r:id="rId7"/>
    <p:sldId id="267" r:id="rId8"/>
    <p:sldId id="268" r:id="rId9"/>
    <p:sldId id="269" r:id="rId10"/>
    <p:sldId id="270" r:id="rId11"/>
    <p:sldId id="263" r:id="rId12"/>
    <p:sldId id="271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53269-E414-4C7F-A170-0A3D4D939B86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EA970-3B09-4B16-883A-4037AF891ED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97E47-292C-4BEC-A3EC-D8846767DA0F}" type="slidenum">
              <a:rPr lang="ru-RU" smtClean="0"/>
              <a:pPr/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7F0431-BF5F-495D-8C40-CEDEBDEE13FC}" type="datetimeFigureOut">
              <a:rPr lang="de-DE" smtClean="0"/>
              <a:pPr/>
              <a:t>22.04.2013</a:t>
            </a:fld>
            <a:endParaRPr lang="de-DE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4CE681A-0B18-42FB-9598-4B544A9BD12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776" y="3212976"/>
            <a:ext cx="6019800" cy="1752600"/>
          </a:xfrm>
        </p:spPr>
        <p:txBody>
          <a:bodyPr>
            <a:normAutofit lnSpcReduction="10000"/>
          </a:bodyPr>
          <a:lstStyle/>
          <a:p>
            <a:pPr marR="0" algn="ctr" eaLnBrk="1" hangingPunct="1">
              <a:lnSpc>
                <a:spcPct val="80000"/>
              </a:lnSpc>
            </a:pPr>
            <a:r>
              <a:rPr lang="ru-RU" sz="3200" b="1" dirty="0" smtClean="0">
                <a:solidFill>
                  <a:srgbClr val="003399"/>
                </a:solidFill>
                <a:latin typeface="Monotype Corsiva" pitchFamily="66" charset="0"/>
              </a:rPr>
              <a:t>Студентка 32 группы, специальность 050303 «Иностранный язык»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3200" b="1" dirty="0" smtClean="0">
                <a:solidFill>
                  <a:srgbClr val="003399"/>
                </a:solidFill>
                <a:latin typeface="Monotype Corsiva" pitchFamily="66" charset="0"/>
              </a:rPr>
              <a:t>Ульяновский педагогический 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3200" b="1" dirty="0" smtClean="0">
                <a:solidFill>
                  <a:srgbClr val="003399"/>
                </a:solidFill>
                <a:latin typeface="Monotype Corsiva" pitchFamily="66" charset="0"/>
              </a:rPr>
              <a:t>колледж № 4</a:t>
            </a:r>
          </a:p>
        </p:txBody>
      </p:sp>
      <p:pic>
        <p:nvPicPr>
          <p:cNvPr id="4" name="Рисунок 3" descr="x_291054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555776" cy="345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32656"/>
            <a:ext cx="7772400" cy="1829761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6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Тощёва Ирина        Ильинична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1031" name="Picture 7" descr="http://img-fotki.yandex.ru/get/5606/cadi-1986.66c/0_86109_c610354c_X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620688"/>
            <a:ext cx="5616000" cy="486482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5373216"/>
            <a:ext cx="296267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a rabbit</a:t>
            </a:r>
            <a:endParaRPr lang="de-DE" sz="6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980728"/>
            <a:ext cx="744466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cat           ----     [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4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æ</a:t>
            </a:r>
            <a:r>
              <a:rPr lang="en-US" sz="4800" dirty="0" err="1" smtClean="0">
                <a:latin typeface="Times New Roman"/>
                <a:cs typeface="Times New Roman"/>
              </a:rPr>
              <a:t>t</a:t>
            </a:r>
            <a:r>
              <a:rPr lang="en-US" sz="4800" dirty="0" smtClean="0">
                <a:latin typeface="Times New Roman"/>
                <a:cs typeface="Times New Roman"/>
              </a:rPr>
              <a:t>]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dog          ----     [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4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ɔ</a:t>
            </a:r>
            <a:r>
              <a:rPr lang="en-US" sz="4800" dirty="0" err="1" smtClean="0">
                <a:latin typeface="Times New Roman"/>
                <a:cs typeface="Times New Roman"/>
              </a:rPr>
              <a:t>ɡ</a:t>
            </a:r>
            <a:r>
              <a:rPr lang="en-US" sz="4800" dirty="0" smtClean="0">
                <a:latin typeface="Times New Roman"/>
                <a:cs typeface="Times New Roman"/>
              </a:rPr>
              <a:t>]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mouse     ----     [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4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4800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duck        ----     [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4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ʌ</a:t>
            </a:r>
            <a:r>
              <a:rPr lang="en-US" sz="4800" dirty="0" err="1" smtClean="0">
                <a:latin typeface="Times New Roman"/>
                <a:cs typeface="Times New Roman"/>
              </a:rPr>
              <a:t>k</a:t>
            </a:r>
            <a:r>
              <a:rPr lang="en-US" sz="4800" dirty="0" smtClean="0">
                <a:latin typeface="Times New Roman"/>
                <a:cs typeface="Times New Roman"/>
              </a:rPr>
              <a:t>]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hamster   ----     [/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4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æ</a:t>
            </a:r>
            <a:r>
              <a:rPr lang="en-US" sz="4800" dirty="0" err="1" smtClean="0">
                <a:latin typeface="Times New Roman"/>
                <a:cs typeface="Times New Roman"/>
              </a:rPr>
              <a:t>mster</a:t>
            </a:r>
            <a:r>
              <a:rPr lang="en-US" sz="4800" dirty="0" smtClean="0">
                <a:latin typeface="Times New Roman"/>
                <a:cs typeface="Times New Roman"/>
              </a:rPr>
              <a:t>]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 rabbit       ----     [/</a:t>
            </a:r>
            <a:r>
              <a:rPr lang="en-US" sz="48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4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æ</a:t>
            </a:r>
            <a:r>
              <a:rPr lang="en-US" sz="4800" dirty="0" err="1" smtClean="0">
                <a:latin typeface="Times New Roman"/>
                <a:cs typeface="Times New Roman"/>
              </a:rPr>
              <a:t>bit</a:t>
            </a:r>
            <a:r>
              <a:rPr lang="en-US" sz="4800" dirty="0" smtClean="0">
                <a:latin typeface="Times New Roman"/>
                <a:cs typeface="Times New Roman"/>
              </a:rPr>
              <a:t>]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60648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91680" cy="18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33265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7" name="Прямоугольник 6"/>
          <p:cNvSpPr/>
          <p:nvPr/>
        </p:nvSpPr>
        <p:spPr>
          <a:xfrm rot="-1800000">
            <a:off x="309006" y="2269357"/>
            <a:ext cx="3427541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</a:t>
            </a:r>
            <a:r>
              <a:rPr lang="en-US" sz="8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iaow</a:t>
            </a:r>
            <a:endParaRPr lang="en-US" sz="8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800000">
            <a:off x="5806209" y="1479782"/>
            <a:ext cx="26388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woof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200000">
            <a:off x="4181729" y="3163226"/>
            <a:ext cx="37321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squeak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-900000">
            <a:off x="2241133" y="4535653"/>
            <a:ext cx="31614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quack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7784" y="1268760"/>
            <a:ext cx="478124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What’s this?</a:t>
            </a:r>
          </a:p>
          <a:p>
            <a:r>
              <a:rPr lang="en-US" sz="6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de-DE" sz="6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wɒt</a:t>
            </a: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’s </a:t>
            </a:r>
            <a:r>
              <a:rPr lang="en-US" sz="6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ðis</a:t>
            </a: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]</a:t>
            </a:r>
          </a:p>
          <a:p>
            <a:endParaRPr lang="en-US" sz="6600" dirty="0" smtClean="0">
              <a:latin typeface="Times New Roman"/>
              <a:cs typeface="Times New Roman"/>
            </a:endParaRPr>
          </a:p>
          <a:p>
            <a:r>
              <a:rPr lang="en-US" sz="6600" dirty="0" smtClean="0">
                <a:latin typeface="Times New Roman"/>
                <a:cs typeface="Times New Roman"/>
              </a:rPr>
              <a:t>  [</a:t>
            </a:r>
            <a:r>
              <a:rPr lang="de-DE" sz="6600" dirty="0" err="1" smtClean="0">
                <a:solidFill>
                  <a:srgbClr val="FF0000"/>
                </a:solidFill>
              </a:rPr>
              <a:t>wɒ</a:t>
            </a:r>
            <a:r>
              <a:rPr lang="en-US" sz="6600" dirty="0" smtClean="0">
                <a:latin typeface="Times New Roman"/>
                <a:cs typeface="Times New Roman"/>
              </a:rPr>
              <a:t>]   [</a:t>
            </a:r>
            <a:r>
              <a:rPr lang="en-US" sz="6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ð</a:t>
            </a:r>
            <a:r>
              <a:rPr lang="en-US" sz="6600" dirty="0" smtClean="0">
                <a:latin typeface="Times New Roman"/>
                <a:cs typeface="Times New Roman"/>
              </a:rPr>
              <a:t>]</a:t>
            </a:r>
            <a:endParaRPr lang="de-DE" sz="6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851920" y="3212976"/>
            <a:ext cx="0" cy="12961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868144" y="3140968"/>
            <a:ext cx="0" cy="12961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979712" y="188640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</a:t>
            </a:r>
            <a:endParaRPr lang="de-DE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395536" y="1196752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8194" name="Picture 2" descr="http://900igr.net/datas/ekonomika/TSennosti/0018-018-Blagodarim-za-vnima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25290" y="1190402"/>
            <a:ext cx="7812360" cy="3632994"/>
          </a:xfrm>
        </p:spPr>
        <p:txBody>
          <a:bodyPr lIns="45720" rIns="4572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rgbClr val="5014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Проведение фонетической зарядки на уроке английского языка</a:t>
            </a:r>
            <a:br>
              <a:rPr lang="ru-RU" sz="3200" i="1" dirty="0" smtClean="0">
                <a:solidFill>
                  <a:srgbClr val="5014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3200" i="1" dirty="0">
                <a:solidFill>
                  <a:srgbClr val="5014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3200" i="1" dirty="0">
                <a:solidFill>
                  <a:srgbClr val="5014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3200" i="1" dirty="0">
              <a:solidFill>
                <a:srgbClr val="50141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419475" y="4797425"/>
            <a:ext cx="7812088" cy="1217613"/>
          </a:xfrm>
        </p:spPr>
        <p:txBody>
          <a:bodyPr lIns="182880" tIns="0"/>
          <a:lstStyle/>
          <a:p>
            <a:pPr marL="36513" indent="0"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2000" b="1" dirty="0" smtClean="0">
              <a:latin typeface="Verdana" pitchFamily="34" charset="0"/>
            </a:endParaRPr>
          </a:p>
          <a:p>
            <a:pPr marL="36513" indent="0"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2000" b="1" dirty="0" smtClean="0">
              <a:latin typeface="Verdana" pitchFamily="34" charset="0"/>
            </a:endParaRP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95288" y="384175"/>
            <a:ext cx="9036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            ОГБОУ </a:t>
            </a:r>
            <a:r>
              <a:rPr lang="ru-RU" sz="2000" b="1" dirty="0"/>
              <a:t>СПО Ульяновский педагогический колледж №4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3132138" y="6000750"/>
            <a:ext cx="3087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       Ульяновск 2013 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dirty="0">
              <a:latin typeface="Arial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835696" y="1052736"/>
            <a:ext cx="6769100" cy="5842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5014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</a:t>
            </a:r>
            <a:r>
              <a:rPr lang="ru-RU" sz="3200" b="1" i="1" dirty="0" smtClean="0">
                <a:solidFill>
                  <a:srgbClr val="50141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фонетической зарядки</a:t>
            </a:r>
            <a:endParaRPr lang="ru-RU" sz="3200" b="1" dirty="0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1" y="1857375"/>
            <a:ext cx="896448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sz="2000" b="1" dirty="0" smtClean="0"/>
              <a:t>   1</a:t>
            </a:r>
            <a:r>
              <a:rPr lang="ru-RU" sz="3200" b="1" dirty="0" smtClean="0"/>
              <a:t>.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Совершенствовать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слухо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-   произносительные и    ритмико-интонационные навыки по теме «Животные»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sz="3200" b="1" dirty="0" smtClean="0"/>
          </a:p>
          <a:p>
            <a:pPr marL="342900" indent="-342900"/>
            <a:r>
              <a:rPr lang="ru-RU" sz="3200" b="1" dirty="0" smtClean="0"/>
              <a:t> 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Фонетически отработать лексику по теме и грамматический оборот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i="1" dirty="0" smtClean="0">
                <a:latin typeface="Arial" pitchFamily="34" charset="0"/>
                <a:cs typeface="Arial" pitchFamily="34" charset="0"/>
              </a:rPr>
              <a:t>What’ s this?</a:t>
            </a: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-"/>
            </a:pPr>
            <a:endParaRPr lang="ru-RU" sz="2400" dirty="0"/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35696" y="260648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6453336"/>
            <a:ext cx="3260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7" name="Рисунок 6" descr="20042013289.jpg"/>
          <p:cNvPicPr>
            <a:picLocks noChangeAspect="1"/>
          </p:cNvPicPr>
          <p:nvPr/>
        </p:nvPicPr>
        <p:blipFill>
          <a:blip r:embed="rId3" cstate="print"/>
          <a:srcRect l="20885" t="-682" r="5804"/>
          <a:stretch>
            <a:fillRect/>
          </a:stretch>
        </p:blipFill>
        <p:spPr>
          <a:xfrm>
            <a:off x="2339752" y="548680"/>
            <a:ext cx="5400600" cy="57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07704" y="188640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http://qrok.net/uploads/posts/2010-08/1281458875_1-6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980728"/>
            <a:ext cx="6671999" cy="5004000"/>
          </a:xfrm>
          <a:prstGeom prst="rect">
            <a:avLst/>
          </a:prstGeom>
          <a:noFill/>
        </p:spPr>
      </p:pic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4581128"/>
            <a:ext cx="219002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 cat</a:t>
            </a:r>
            <a:endParaRPr lang="de-DE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1037" name="Picture 13" descr="http://img62.imageshack.us/img62/748/e3880c4452b7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980728"/>
            <a:ext cx="4968552" cy="521024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4797152"/>
            <a:ext cx="22349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dog</a:t>
            </a:r>
            <a:endParaRPr lang="de-DE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dirty="0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1027" name="Picture 3" descr="http://cdn.orkin.com/images/rodents/deer-mouse-illustration_360x24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4185" y="1412776"/>
            <a:ext cx="6425470" cy="466111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5373216"/>
            <a:ext cx="3305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 mouse</a:t>
            </a:r>
            <a:endParaRPr lang="de-DE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1033" name="Picture 9" descr="http://900igr.net/datai/nasekomye-i-ptitsy/Ptitsy-5.files/0004-003-Utk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692696"/>
            <a:ext cx="5616000" cy="527517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5301208"/>
            <a:ext cx="28520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 duck</a:t>
            </a:r>
            <a:endParaRPr lang="de-DE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5"/>
          <p:cNvSpPr txBox="1">
            <a:spLocks/>
          </p:cNvSpPr>
          <p:nvPr/>
        </p:nvSpPr>
        <p:spPr bwMode="auto">
          <a:xfrm>
            <a:off x="468313" y="1125538"/>
            <a:ext cx="8183562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>
              <a:latin typeface="Arial" charset="0"/>
            </a:endParaRPr>
          </a:p>
        </p:txBody>
      </p:sp>
      <p:pic>
        <p:nvPicPr>
          <p:cNvPr id="5" name="Рисунок 4" descr="eb71429ce1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"/>
            <a:ext cx="1665000" cy="1800000"/>
          </a:xfrm>
          <a:prstGeom prst="rect">
            <a:avLst/>
          </a:prstGeom>
        </p:spPr>
      </p:pic>
      <p:pic>
        <p:nvPicPr>
          <p:cNvPr id="1029" name="Picture 5" descr="http://www.xrest.ru/images/collection/00292/069/preview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836711"/>
            <a:ext cx="5669999" cy="4536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63688" y="260648"/>
            <a:ext cx="7380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ОГБОУ СПО Ульяновский педагогический колледж №4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79965" y="6488668"/>
            <a:ext cx="3264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Тощёва Ирина Ильинична </a:t>
            </a:r>
            <a:endParaRPr lang="de-DE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5445224"/>
            <a:ext cx="38202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hamster</a:t>
            </a:r>
            <a:endParaRPr lang="de-DE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205</TotalTime>
  <Words>249</Words>
  <Application>Microsoft Office PowerPoint</Application>
  <PresentationFormat>Экран (4:3)</PresentationFormat>
  <Paragraphs>54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     Тощёва Ирина        Ильинична</vt:lpstr>
      <vt:lpstr>Проведение фонетической зарядки на уроке английского языка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ОГБОУ СПО УЛЬЯНОВСКИЙ ПЕДАГОГИЧЕСКИЙ КОЛЛЕДЖ №4</dc:title>
  <dc:creator>Home</dc:creator>
  <cp:lastModifiedBy>Home</cp:lastModifiedBy>
  <cp:revision>23</cp:revision>
  <dcterms:created xsi:type="dcterms:W3CDTF">2013-04-21T04:27:27Z</dcterms:created>
  <dcterms:modified xsi:type="dcterms:W3CDTF">2013-04-22T12:14:36Z</dcterms:modified>
</cp:coreProperties>
</file>