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7" r:id="rId2"/>
    <p:sldId id="256" r:id="rId3"/>
    <p:sldId id="257" r:id="rId4"/>
    <p:sldId id="274" r:id="rId5"/>
    <p:sldId id="262" r:id="rId6"/>
    <p:sldId id="276" r:id="rId7"/>
    <p:sldId id="264" r:id="rId8"/>
    <p:sldId id="265" r:id="rId9"/>
    <p:sldId id="266" r:id="rId10"/>
    <p:sldId id="269" r:id="rId11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714" autoAdjust="0"/>
  </p:normalViewPr>
  <p:slideViewPr>
    <p:cSldViewPr snapToGrid="0"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56528-C6D3-4D65-85A1-22FF643DD7B8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71F4D-7574-4A85-ACA1-09728D317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8831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157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011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523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8030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294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022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176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644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224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7CB31-5EEA-4F4F-8BF8-06CC707A02DA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467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86742" y="812060"/>
            <a:ext cx="63572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Разновозрастная группа №1 «Ласточка»</a:t>
            </a:r>
            <a:endParaRPr lang="ru-RU" sz="32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4027" y="2064807"/>
            <a:ext cx="738051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Формы и методы организации детей при реализации образовательной области «Художественное творчество»</a:t>
            </a:r>
          </a:p>
          <a:p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6941" y="5323115"/>
            <a:ext cx="48768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cs typeface="Times New Roman" pitchFamily="18" charset="0"/>
              </a:rPr>
              <a:t>Воспитатель:        Никитина М.О.</a:t>
            </a:r>
          </a:p>
          <a:p>
            <a:r>
              <a:rPr lang="ru-RU" sz="2000" b="1" dirty="0" smtClean="0">
                <a:cs typeface="Times New Roman" pitchFamily="18" charset="0"/>
              </a:rPr>
              <a:t>                                 </a:t>
            </a:r>
            <a:endParaRPr lang="ru-RU" sz="2000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475170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7" name="Picture 7" descr="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5495925"/>
            <a:ext cx="1835150" cy="13620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599" y="457201"/>
            <a:ext cx="89154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Самостоятельная творческая 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деятельность детей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 descr="P1280328.JPG"/>
          <p:cNvPicPr>
            <a:picLocks noChangeAspect="1"/>
          </p:cNvPicPr>
          <p:nvPr/>
        </p:nvPicPr>
        <p:blipFill>
          <a:blip r:embed="rId4" cstate="print"/>
          <a:srcRect l="5070" t="25758" r="33182"/>
          <a:stretch>
            <a:fillRect/>
          </a:stretch>
        </p:blipFill>
        <p:spPr>
          <a:xfrm>
            <a:off x="457200" y="1850571"/>
            <a:ext cx="3712027" cy="3347358"/>
          </a:xfrm>
          <a:prstGeom prst="rect">
            <a:avLst/>
          </a:prstGeom>
        </p:spPr>
      </p:pic>
      <p:pic>
        <p:nvPicPr>
          <p:cNvPr id="9" name="Рисунок 8" descr="20140116_161216.jpg"/>
          <p:cNvPicPr>
            <a:picLocks noChangeAspect="1"/>
          </p:cNvPicPr>
          <p:nvPr/>
        </p:nvPicPr>
        <p:blipFill>
          <a:blip r:embed="rId5" cstate="print"/>
          <a:srcRect t="16176" r="8235"/>
          <a:stretch>
            <a:fillRect/>
          </a:stretch>
        </p:blipFill>
        <p:spPr>
          <a:xfrm>
            <a:off x="4583152" y="2062974"/>
            <a:ext cx="4411032" cy="3021981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72142" y="184496"/>
            <a:ext cx="8871858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Содержание образовательной области "Художественное творчество"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направлено на достижение целей формирования интереса к эстетической стороне окружающей действительности, удовлетворение потребности детей в самовыражении через решение следующих задач: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развитие продуктивной деятельности детей (рисование, лепка, аппликация, художественный труд)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   развитие детского творчества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   приобщение к изобразительному искусству</a:t>
            </a:r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Образовательный процесс должен строиться на адекватных возрасту формах работы с детьми, при этом основной формой работы с детьми дошкольного возраста и ведущим видом деятельности для них является игра.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587703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3914" y="0"/>
            <a:ext cx="8501743" cy="6777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Формы организации образовательной области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«Художественное творчество»</a:t>
            </a:r>
          </a:p>
          <a:p>
            <a:endParaRPr lang="ru-RU" sz="2400" b="1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 b="1" dirty="0" smtClean="0"/>
              <a:t> художественное творчество (по подгруппам, фронтально, индивидуально)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 b="1" dirty="0" smtClean="0"/>
              <a:t> индивидуальная работа с ребенком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 b="1" dirty="0" smtClean="0"/>
              <a:t> коллективные работы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 b="1" dirty="0" smtClean="0"/>
              <a:t> совместные работы 2 – 3 детей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 b="1" dirty="0" smtClean="0"/>
              <a:t> тематические занятия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 b="1" dirty="0" smtClean="0"/>
              <a:t> пальчиковая гимнастика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 b="1" dirty="0" smtClean="0"/>
              <a:t> дидактические игры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 b="1" dirty="0" smtClean="0"/>
              <a:t> </a:t>
            </a:r>
            <a:r>
              <a:rPr lang="ru-RU" sz="2800" b="1" dirty="0" err="1" smtClean="0"/>
              <a:t>физминутки</a:t>
            </a:r>
            <a:endParaRPr lang="ru-RU" sz="2800" b="1" dirty="0" smtClean="0"/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 b="1" dirty="0" smtClean="0"/>
              <a:t> интегрированная деятельность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 b="1" dirty="0" smtClean="0"/>
              <a:t> сюрпризные моменты 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475170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 приемы художественного творчества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257300" y="1749425"/>
            <a:ext cx="7886700" cy="4351338"/>
          </a:xfrm>
        </p:spPr>
        <p:txBody>
          <a:bodyPr>
            <a:noAutofit/>
          </a:bodyPr>
          <a:lstStyle/>
          <a:p>
            <a:pPr eaLnBrk="1" hangingPunct="1"/>
            <a:r>
              <a:rPr lang="ru-RU" sz="2800" b="1" dirty="0" smtClean="0"/>
              <a:t> беседа</a:t>
            </a:r>
          </a:p>
          <a:p>
            <a:pPr eaLnBrk="1" hangingPunct="1"/>
            <a:r>
              <a:rPr lang="ru-RU" sz="2800" b="1" dirty="0" smtClean="0"/>
              <a:t> художественное слово</a:t>
            </a:r>
          </a:p>
          <a:p>
            <a:pPr eaLnBrk="1" hangingPunct="1"/>
            <a:r>
              <a:rPr lang="ru-RU" sz="2800" b="1" dirty="0" smtClean="0"/>
              <a:t> показ</a:t>
            </a:r>
          </a:p>
          <a:p>
            <a:pPr eaLnBrk="1" hangingPunct="1"/>
            <a:r>
              <a:rPr lang="ru-RU" sz="2800" b="1" dirty="0" smtClean="0"/>
              <a:t> рассматривание</a:t>
            </a:r>
          </a:p>
          <a:p>
            <a:pPr eaLnBrk="1" hangingPunct="1"/>
            <a:r>
              <a:rPr lang="ru-RU" sz="2800" b="1" dirty="0" smtClean="0"/>
              <a:t> объяснение</a:t>
            </a:r>
          </a:p>
          <a:p>
            <a:pPr eaLnBrk="1" hangingPunct="1"/>
            <a:r>
              <a:rPr lang="ru-RU" sz="2800" b="1" dirty="0" smtClean="0"/>
              <a:t> вопросы</a:t>
            </a:r>
          </a:p>
          <a:p>
            <a:pPr eaLnBrk="1" hangingPunct="1"/>
            <a:r>
              <a:rPr lang="ru-RU" sz="2800" b="1" dirty="0" smtClean="0"/>
              <a:t> похвала</a:t>
            </a:r>
          </a:p>
          <a:p>
            <a:pPr eaLnBrk="1" hangingPunct="1"/>
            <a:r>
              <a:rPr lang="ru-RU" sz="2800" b="1" dirty="0" smtClean="0"/>
              <a:t> указания</a:t>
            </a:r>
          </a:p>
          <a:p>
            <a:pPr eaLnBrk="1" hangingPunct="1"/>
            <a:r>
              <a:rPr lang="ru-RU" sz="2800" b="1" dirty="0" smtClean="0"/>
              <a:t> рассказ о своем рисунке</a:t>
            </a:r>
          </a:p>
          <a:p>
            <a:pPr eaLnBrk="1" hangingPunct="1"/>
            <a:r>
              <a:rPr lang="ru-RU" sz="2800" b="1" dirty="0" smtClean="0"/>
              <a:t> анализ работ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6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3914" y="293915"/>
            <a:ext cx="862148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Особое место уделяется организации условий для самостоятельной деятельности детей по их выбору и интересам. С этой целью в группах организуются уголки творчества, где собраны </a:t>
            </a: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мольберты, принадлежности для рисования, лепки и аппликации в расширенном ассортименте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В этом уголке можно экспериментировать с различными материалами: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цветными мелками, смываемыми маркерами, глиной, пластилином, материалом для коллажей, ножницами, клеем, плотной бумагой и материалом для освоения различных техник живописи: пальчиковой, печатания губкой, обливной печатью, </a:t>
            </a:r>
            <a:r>
              <a:rPr lang="ru-RU" sz="2400" b="1" dirty="0" err="1" smtClean="0">
                <a:solidFill>
                  <a:srgbClr val="002060"/>
                </a:solidFill>
                <a:cs typeface="Times New Roman" pitchFamily="18" charset="0"/>
              </a:rPr>
              <a:t>кляксографией</a:t>
            </a: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, печатания веревкой. Эти техники могут быть традиционными и нетрадиционными.</a:t>
            </a:r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475170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alphaModFix amt="8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4471" y="-152400"/>
            <a:ext cx="7773987" cy="12604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художественного творчества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20738"/>
            <a:ext cx="9143999" cy="5318805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200" b="1" dirty="0" smtClean="0">
                <a:solidFill>
                  <a:srgbClr val="000000"/>
                </a:solidFill>
              </a:rPr>
              <a:t>Принцип развивающего обучения</a:t>
            </a:r>
            <a:r>
              <a:rPr lang="ru-RU" sz="2200" dirty="0" smtClean="0">
                <a:solidFill>
                  <a:srgbClr val="000000"/>
                </a:solidFill>
              </a:rPr>
              <a:t>, целью которого является развитие ребенка</a:t>
            </a:r>
            <a:endParaRPr lang="ru-RU" sz="2200" i="1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>
                <a:solidFill>
                  <a:srgbClr val="000000"/>
                </a:solidFill>
              </a:rPr>
              <a:t>Принцип полноты,</a:t>
            </a:r>
            <a:r>
              <a:rPr lang="ru-RU" sz="2200" dirty="0" smtClean="0">
                <a:solidFill>
                  <a:srgbClr val="000000"/>
                </a:solidFill>
              </a:rPr>
              <a:t> необходимости и достаточности (позволяет решать поставленные цели и задачи)</a:t>
            </a:r>
            <a:endParaRPr lang="ru-RU" sz="2200" i="1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>
                <a:solidFill>
                  <a:srgbClr val="000000"/>
                </a:solidFill>
              </a:rPr>
              <a:t>Принцип единство воспитательных, развивающих и обучающих целей</a:t>
            </a:r>
            <a:r>
              <a:rPr lang="ru-RU" sz="2200" dirty="0" smtClean="0">
                <a:solidFill>
                  <a:srgbClr val="000000"/>
                </a:solidFill>
              </a:rPr>
              <a:t> и задач процесса образования детей дошкольного возраста, в ходе реализации которых формируются такие знания умения и навыки, которые имеют непосредственное отношение к развитию дошкольника</a:t>
            </a:r>
            <a:endParaRPr lang="ru-RU" sz="2200" i="1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>
                <a:solidFill>
                  <a:srgbClr val="000000"/>
                </a:solidFill>
              </a:rPr>
              <a:t>Принцип интеграции образовательных областей</a:t>
            </a:r>
            <a:r>
              <a:rPr lang="ru-RU" sz="2200" dirty="0" smtClean="0">
                <a:solidFill>
                  <a:srgbClr val="000000"/>
                </a:solidFill>
              </a:rPr>
              <a:t> в соответствии с возрастными возможностями образовательных областей</a:t>
            </a:r>
            <a:endParaRPr lang="ru-RU" sz="2200" i="1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>
                <a:solidFill>
                  <a:srgbClr val="000000"/>
                </a:solidFill>
              </a:rPr>
              <a:t>Принцип комплексно – тематического построения</a:t>
            </a:r>
            <a:r>
              <a:rPr lang="ru-RU" sz="2200" dirty="0" smtClean="0">
                <a:solidFill>
                  <a:srgbClr val="000000"/>
                </a:solidFill>
              </a:rPr>
              <a:t> образовательного процесса</a:t>
            </a:r>
            <a:endParaRPr lang="ru-RU" sz="2200" i="1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>
                <a:solidFill>
                  <a:srgbClr val="000000"/>
                </a:solidFill>
              </a:rPr>
              <a:t>Принцип решения программных образовательных задач</a:t>
            </a:r>
            <a:r>
              <a:rPr lang="ru-RU" sz="2200" dirty="0" smtClean="0">
                <a:solidFill>
                  <a:srgbClr val="000000"/>
                </a:solidFill>
              </a:rPr>
              <a:t> в совместной деятельности взрослого и детей и самостоятельной деятельности дошкольников не только в рамках непосредственно образовательной деятельности, но и при проведении режимных моментов</a:t>
            </a:r>
            <a:endParaRPr lang="ru-RU" sz="2200" i="1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>
                <a:solidFill>
                  <a:srgbClr val="000000"/>
                </a:solidFill>
              </a:rPr>
              <a:t>Построение образовательного процесса на адекватных возрасту формах работы с детьми</a:t>
            </a:r>
          </a:p>
        </p:txBody>
      </p:sp>
    </p:spTree>
    <p:custDataLst>
      <p:tags r:id="rId1"/>
    </p:custDataLst>
  </p:cSld>
  <p:clrMapOvr>
    <a:masterClrMapping/>
  </p:clrMapOvr>
  <p:transition spd="slow" advClick="0" advTm="72443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6830" y="204439"/>
            <a:ext cx="8752114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Одним из основных условий для успешной реализации задач образовательной области «Художественное творчество» является тесное взаимодействие с родителями. Методы его организации :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 Беседы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 Конкурсы работ родителей и воспитанников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 Выставки детских работ для родителей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 Выставки с участием родителей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 Художественный досуг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 Дизайн помещений, участков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 Оформление групповых помещений, музыкального и физкультурного зала к праздникам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 Консультативные встречи</a:t>
            </a:r>
          </a:p>
          <a:p>
            <a:pPr algn="just">
              <a:buFont typeface="Arial" pitchFamily="34" charset="0"/>
              <a:buChar char="•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Совместная деятельность с семьей – это закрепление приобретенных знаний и опыта детей в художественной творческой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475170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5171" y="391885"/>
            <a:ext cx="78703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Совместная образовательная деятельность воспитателей с детьми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7" name="Рисунок 6" descr="20131111_094407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054" y="2122713"/>
            <a:ext cx="4532089" cy="3399067"/>
          </a:xfrm>
          <a:prstGeom prst="rect">
            <a:avLst/>
          </a:prstGeom>
        </p:spPr>
      </p:pic>
      <p:pic>
        <p:nvPicPr>
          <p:cNvPr id="8" name="Рисунок 7" descr="20131111_095916.jpg"/>
          <p:cNvPicPr>
            <a:picLocks noChangeAspect="1"/>
          </p:cNvPicPr>
          <p:nvPr/>
        </p:nvPicPr>
        <p:blipFill>
          <a:blip r:embed="rId4" cstate="print"/>
          <a:srcRect l="10417"/>
          <a:stretch>
            <a:fillRect/>
          </a:stretch>
        </p:blipFill>
        <p:spPr>
          <a:xfrm>
            <a:off x="4956627" y="2133600"/>
            <a:ext cx="4056744" cy="339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1475170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140116_160515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3030" y="1687289"/>
            <a:ext cx="3526970" cy="47026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5686" y="141514"/>
            <a:ext cx="821871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Совместная творческая деятельность воспитателей с детьми и родителями</a:t>
            </a:r>
          </a:p>
          <a:p>
            <a:endParaRPr lang="ru-RU" dirty="0"/>
          </a:p>
        </p:txBody>
      </p:sp>
      <p:pic>
        <p:nvPicPr>
          <p:cNvPr id="10" name="Рисунок 9" descr="20130930_174259.jpg"/>
          <p:cNvPicPr>
            <a:picLocks noChangeAspect="1"/>
          </p:cNvPicPr>
          <p:nvPr/>
        </p:nvPicPr>
        <p:blipFill>
          <a:blip r:embed="rId4" cstate="print"/>
          <a:srcRect t="13600" r="17200" b="1067"/>
          <a:stretch>
            <a:fillRect/>
          </a:stretch>
        </p:blipFill>
        <p:spPr>
          <a:xfrm>
            <a:off x="4129016" y="2068286"/>
            <a:ext cx="4703853" cy="363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1475170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38ce4a5e74830e67d95ef488916384177ca3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6.5|11.3|7.5|10.8|8.9|6.4|9.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458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Методы и приемы художественного творчества</vt:lpstr>
      <vt:lpstr>Слайд 5</vt:lpstr>
      <vt:lpstr>Принципы художественного творчества</vt:lpstr>
      <vt:lpstr>Слайд 7</vt:lpstr>
      <vt:lpstr>Слайд 8</vt:lpstr>
      <vt:lpstr>Слайд 9</vt:lpstr>
      <vt:lpstr>Слайд 10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Никитина М.О</dc:creator>
  <cp:lastModifiedBy>СашаМаша</cp:lastModifiedBy>
  <cp:revision>61</cp:revision>
  <dcterms:created xsi:type="dcterms:W3CDTF">2013-03-12T14:14:01Z</dcterms:created>
  <dcterms:modified xsi:type="dcterms:W3CDTF">2015-03-20T15:43:33Z</dcterms:modified>
</cp:coreProperties>
</file>