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7" r:id="rId3"/>
    <p:sldId id="257" r:id="rId4"/>
    <p:sldId id="268" r:id="rId5"/>
    <p:sldId id="258" r:id="rId6"/>
    <p:sldId id="259" r:id="rId7"/>
    <p:sldId id="260" r:id="rId8"/>
    <p:sldId id="261" r:id="rId9"/>
    <p:sldId id="266" r:id="rId10"/>
    <p:sldId id="263" r:id="rId11"/>
    <p:sldId id="264" r:id="rId12"/>
    <p:sldId id="262" r:id="rId13"/>
    <p:sldId id="265"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D3DBE0C9-F6A4-46ED-8D5A-0A46C80C68A4}" type="datetimeFigureOut">
              <a:rPr lang="ru-RU" smtClean="0"/>
              <a:pPr/>
              <a:t>20.03.2015</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2D1D42C6-2EC5-4B3C-828B-7931E5A7270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3DBE0C9-F6A4-46ED-8D5A-0A46C80C68A4}"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1D42C6-2EC5-4B3C-828B-7931E5A7270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3DBE0C9-F6A4-46ED-8D5A-0A46C80C68A4}"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1D42C6-2EC5-4B3C-828B-7931E5A7270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D3DBE0C9-F6A4-46ED-8D5A-0A46C80C68A4}" type="datetimeFigureOut">
              <a:rPr lang="ru-RU" smtClean="0"/>
              <a:pPr/>
              <a:t>20.03.2015</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2D1D42C6-2EC5-4B3C-828B-7931E5A7270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D3DBE0C9-F6A4-46ED-8D5A-0A46C80C68A4}" type="datetimeFigureOut">
              <a:rPr lang="ru-RU" smtClean="0"/>
              <a:pPr/>
              <a:t>20.03.2015</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2D1D42C6-2EC5-4B3C-828B-7931E5A7270F}"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D3DBE0C9-F6A4-46ED-8D5A-0A46C80C68A4}" type="datetimeFigureOut">
              <a:rPr lang="ru-RU" smtClean="0"/>
              <a:pPr/>
              <a:t>20.03.2015</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2D1D42C6-2EC5-4B3C-828B-7931E5A7270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D3DBE0C9-F6A4-46ED-8D5A-0A46C80C68A4}" type="datetimeFigureOut">
              <a:rPr lang="ru-RU" smtClean="0"/>
              <a:pPr/>
              <a:t>20.03.2015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2D1D42C6-2EC5-4B3C-828B-7931E5A7270F}"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D3DBE0C9-F6A4-46ED-8D5A-0A46C80C68A4}" type="datetimeFigureOut">
              <a:rPr lang="ru-RU" smtClean="0"/>
              <a:pPr/>
              <a:t>20.03.2015</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1D42C6-2EC5-4B3C-828B-7931E5A7270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D3DBE0C9-F6A4-46ED-8D5A-0A46C80C68A4}" type="datetimeFigureOut">
              <a:rPr lang="ru-RU" smtClean="0"/>
              <a:pPr/>
              <a:t>20.03.2015</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1D42C6-2EC5-4B3C-828B-7931E5A7270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D3DBE0C9-F6A4-46ED-8D5A-0A46C80C68A4}" type="datetimeFigureOut">
              <a:rPr lang="ru-RU" smtClean="0"/>
              <a:pPr/>
              <a:t>20.03.2015</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1D42C6-2EC5-4B3C-828B-7931E5A7270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D3DBE0C9-F6A4-46ED-8D5A-0A46C80C68A4}"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2D1D42C6-2EC5-4B3C-828B-7931E5A7270F}"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3DBE0C9-F6A4-46ED-8D5A-0A46C80C68A4}" type="datetimeFigureOut">
              <a:rPr lang="ru-RU" smtClean="0"/>
              <a:pPr/>
              <a:t>20.03.2015</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D1D42C6-2EC5-4B3C-828B-7931E5A7270F}"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1412776"/>
            <a:ext cx="8458200" cy="1222375"/>
          </a:xfrm>
        </p:spPr>
        <p:txBody>
          <a:bodyPr>
            <a:noAutofit/>
          </a:bodyPr>
          <a:lstStyle/>
          <a:p>
            <a:pPr algn="ctr"/>
            <a:r>
              <a:rPr lang="en-US" sz="4800" b="1" dirty="0" smtClean="0">
                <a:latin typeface="Times New Roman" pitchFamily="18" charset="0"/>
                <a:cs typeface="Times New Roman" pitchFamily="18" charset="0"/>
              </a:rPr>
              <a:t>orthodox</a:t>
            </a:r>
            <a:r>
              <a:rPr lang="en-US" sz="8800" b="1" dirty="0" smtClean="0">
                <a:latin typeface="Times New Roman" pitchFamily="18" charset="0"/>
                <a:cs typeface="Times New Roman" pitchFamily="18" charset="0"/>
              </a:rPr>
              <a:t> </a:t>
            </a:r>
            <a:r>
              <a:rPr lang="en-US" sz="4800" b="1" dirty="0" smtClean="0">
                <a:latin typeface="Times New Roman" pitchFamily="18" charset="0"/>
                <a:cs typeface="Times New Roman" pitchFamily="18" charset="0"/>
              </a:rPr>
              <a:t>CHURCHES IN ST. PETERSBURG </a:t>
            </a:r>
            <a:endParaRPr lang="ru-RU" sz="4800" b="1" dirty="0">
              <a:latin typeface="Times New Roman" pitchFamily="18" charset="0"/>
              <a:cs typeface="Times New Roman" pitchFamily="18" charset="0"/>
            </a:endParaRPr>
          </a:p>
        </p:txBody>
      </p:sp>
      <p:sp>
        <p:nvSpPr>
          <p:cNvPr id="4" name="Подзаголовок 3"/>
          <p:cNvSpPr>
            <a:spLocks noGrp="1"/>
          </p:cNvSpPr>
          <p:nvPr>
            <p:ph type="subTitle" idx="1"/>
          </p:nvPr>
        </p:nvSpPr>
        <p:spPr>
          <a:xfrm>
            <a:off x="5580112" y="6237312"/>
            <a:ext cx="3259088" cy="504056"/>
          </a:xfrm>
        </p:spPr>
        <p:txBody>
          <a:bodyPr/>
          <a:lstStyle/>
          <a:p>
            <a:endParaRPr lang="en-US" dirty="0" smtClean="0"/>
          </a:p>
          <a:p>
            <a:endParaRPr lang="en-US" dirty="0"/>
          </a:p>
        </p:txBody>
      </p:sp>
      <p:sp>
        <p:nvSpPr>
          <p:cNvPr id="5" name="TextBox 4"/>
          <p:cNvSpPr txBox="1"/>
          <p:nvPr/>
        </p:nvSpPr>
        <p:spPr>
          <a:xfrm>
            <a:off x="6372200" y="5373216"/>
            <a:ext cx="2520280" cy="1200329"/>
          </a:xfrm>
          <a:prstGeom prst="rect">
            <a:avLst/>
          </a:prstGeom>
          <a:noFill/>
        </p:spPr>
        <p:txBody>
          <a:bodyPr wrap="square" rtlCol="0">
            <a:spAutoFit/>
          </a:bodyPr>
          <a:lstStyle/>
          <a:p>
            <a:r>
              <a:rPr lang="en-US" dirty="0" smtClean="0"/>
              <a:t> </a:t>
            </a:r>
            <a:r>
              <a:rPr lang="en-US" dirty="0" err="1" smtClean="0"/>
              <a:t>Sveta</a:t>
            </a:r>
            <a:r>
              <a:rPr lang="en-US" dirty="0" smtClean="0"/>
              <a:t> </a:t>
            </a:r>
            <a:r>
              <a:rPr lang="en-US" dirty="0" err="1" smtClean="0"/>
              <a:t>Kalabekova</a:t>
            </a:r>
            <a:endParaRPr lang="en-US" dirty="0" smtClean="0"/>
          </a:p>
          <a:p>
            <a:r>
              <a:rPr lang="en-US" dirty="0" smtClean="0"/>
              <a:t>Kate </a:t>
            </a:r>
            <a:r>
              <a:rPr lang="en-US" dirty="0" err="1" smtClean="0"/>
              <a:t>Morozova</a:t>
            </a:r>
            <a:endParaRPr lang="en-US" dirty="0" smtClean="0"/>
          </a:p>
          <a:p>
            <a:r>
              <a:rPr lang="en-US" dirty="0" smtClean="0"/>
              <a:t>11B form school 180</a:t>
            </a:r>
          </a:p>
          <a:p>
            <a:r>
              <a:rPr lang="en-US" dirty="0" smtClean="0"/>
              <a:t>Saint-Petersburg</a:t>
            </a:r>
            <a:endParaRPr lang="ru-RU" dirty="0"/>
          </a:p>
        </p:txBody>
      </p:sp>
      <p:sp>
        <p:nvSpPr>
          <p:cNvPr id="6" name="TextBox 5"/>
          <p:cNvSpPr txBox="1"/>
          <p:nvPr/>
        </p:nvSpPr>
        <p:spPr>
          <a:xfrm>
            <a:off x="3995936" y="6381328"/>
            <a:ext cx="1512168" cy="369332"/>
          </a:xfrm>
          <a:prstGeom prst="rect">
            <a:avLst/>
          </a:prstGeom>
          <a:noFill/>
        </p:spPr>
        <p:txBody>
          <a:bodyPr wrap="square" rtlCol="0">
            <a:spAutoFit/>
          </a:bodyPr>
          <a:lstStyle/>
          <a:p>
            <a:pPr algn="ctr"/>
            <a:r>
              <a:rPr lang="en-US" smtClean="0"/>
              <a:t>2015</a:t>
            </a:r>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57200"/>
            <a:ext cx="8964488" cy="838200"/>
          </a:xfrm>
        </p:spPr>
        <p:txBody>
          <a:bodyPr>
            <a:normAutofit fontScale="90000"/>
          </a:bodyPr>
          <a:lstStyle/>
          <a:p>
            <a:r>
              <a:rPr lang="en-US" b="1" dirty="0" smtClean="0">
                <a:latin typeface="Times New Roman" pitchFamily="18" charset="0"/>
                <a:cs typeface="Times New Roman" pitchFamily="18" charset="0"/>
              </a:rPr>
              <a:t>Peter and Paul Cathedral (</a:t>
            </a:r>
            <a:r>
              <a:rPr lang="en-US" b="1" dirty="0" err="1" smtClean="0">
                <a:latin typeface="Times New Roman" pitchFamily="18" charset="0"/>
                <a:cs typeface="Times New Roman" pitchFamily="18" charset="0"/>
              </a:rPr>
              <a:t>Peterhof</a:t>
            </a:r>
            <a:r>
              <a:rPr lang="en-US" b="1" dirty="0" smtClean="0">
                <a:latin typeface="Times New Roman" pitchFamily="18" charset="0"/>
                <a:cs typeface="Times New Roman" pitchFamily="18" charset="0"/>
              </a:rPr>
              <a:t>)</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67544" y="4399342"/>
            <a:ext cx="8352928" cy="2458658"/>
          </a:xfrm>
        </p:spPr>
        <p:txBody>
          <a:bodyPr>
            <a:noAutofit/>
          </a:bodyPr>
          <a:lstStyle/>
          <a:p>
            <a:pPr>
              <a:buNone/>
            </a:pPr>
            <a:r>
              <a:rPr lang="en-US" sz="2000" dirty="0" smtClean="0">
                <a:latin typeface="Times New Roman" pitchFamily="18" charset="0"/>
                <a:cs typeface="Times New Roman" pitchFamily="18" charset="0"/>
              </a:rPr>
              <a:t>The cathedral was built in the style  of Russian architecture of the XVI-XVII centuries. </a:t>
            </a:r>
          </a:p>
          <a:p>
            <a:pPr>
              <a:buNone/>
            </a:pPr>
            <a:r>
              <a:rPr lang="en-US" sz="2000" dirty="0" smtClean="0">
                <a:latin typeface="Times New Roman" pitchFamily="18" charset="0"/>
                <a:cs typeface="Times New Roman" pitchFamily="18" charset="0"/>
              </a:rPr>
              <a:t>Externally, the temple has a pyramidal shape and crowned with five tented chapters. Its height is about 70 meters.</a:t>
            </a:r>
          </a:p>
          <a:p>
            <a:pPr>
              <a:buNone/>
            </a:pPr>
            <a:r>
              <a:rPr lang="en-US" sz="2000" dirty="0" smtClean="0">
                <a:latin typeface="Times New Roman" pitchFamily="18" charset="0"/>
                <a:cs typeface="Times New Roman" pitchFamily="18" charset="0"/>
              </a:rPr>
              <a:t>The walls are lined with dark red and light yellow bricks and glazed tiles, decorated with columns of sandstone and tiles.</a:t>
            </a:r>
          </a:p>
          <a:p>
            <a:pPr>
              <a:buNone/>
            </a:pPr>
            <a:r>
              <a:rPr lang="en-US" sz="2000" dirty="0" smtClean="0">
                <a:latin typeface="Times New Roman" pitchFamily="18" charset="0"/>
                <a:cs typeface="Times New Roman" pitchFamily="18" charset="0"/>
              </a:rPr>
              <a:t>On the facades the icons of</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the saints</a:t>
            </a:r>
            <a:r>
              <a:rPr lang="en-US" sz="2000" dirty="0">
                <a:latin typeface="Times New Roman" pitchFamily="18" charset="0"/>
                <a:cs typeface="Times New Roman" pitchFamily="18" charset="0"/>
              </a:rPr>
              <a:t>-</a:t>
            </a:r>
            <a:r>
              <a:rPr lang="en-US" sz="2000" dirty="0" smtClean="0">
                <a:latin typeface="Times New Roman" pitchFamily="18" charset="0"/>
                <a:cs typeface="Times New Roman" pitchFamily="18" charset="0"/>
              </a:rPr>
              <a:t> patrons of the royal family</a:t>
            </a:r>
            <a:r>
              <a:rPr lang="en-US" sz="2000" dirty="0">
                <a:latin typeface="Times New Roman" pitchFamily="18" charset="0"/>
                <a:cs typeface="Times New Roman" pitchFamily="18" charset="0"/>
              </a:rPr>
              <a:t>. were </a:t>
            </a:r>
            <a:r>
              <a:rPr lang="en-US" sz="2000" dirty="0" smtClean="0">
                <a:latin typeface="Times New Roman" pitchFamily="18" charset="0"/>
                <a:cs typeface="Times New Roman" pitchFamily="18" charset="0"/>
              </a:rPr>
              <a:t>placed. </a:t>
            </a:r>
            <a:endParaRPr lang="ru-RU" sz="2000" dirty="0">
              <a:latin typeface="Times New Roman" pitchFamily="18" charset="0"/>
              <a:cs typeface="Times New Roman" pitchFamily="18" charset="0"/>
            </a:endParaRPr>
          </a:p>
        </p:txBody>
      </p:sp>
      <p:pic>
        <p:nvPicPr>
          <p:cNvPr id="5" name="Рисунок 4" descr="420px-Saints_Peter_and_Paul_Cathedral_in_Peterhof_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47664" y="1340768"/>
            <a:ext cx="2448272" cy="3058574"/>
          </a:xfrm>
          <a:prstGeom prst="rect">
            <a:avLst/>
          </a:prstGeom>
        </p:spPr>
      </p:pic>
      <p:pic>
        <p:nvPicPr>
          <p:cNvPr id="6" name="Рисунок 5" descr="petergof_ikonostas_petropavlovskoy_zerkvi2.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8024" y="1340768"/>
            <a:ext cx="2438400" cy="309634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b="1" dirty="0" smtClean="0">
                <a:latin typeface="Times New Roman" pitchFamily="18" charset="0"/>
                <a:cs typeface="Times New Roman" pitchFamily="18" charset="0"/>
              </a:rPr>
              <a:t>Cathedral of the Holy Trinity (</a:t>
            </a:r>
            <a:r>
              <a:rPr lang="en-US" b="1" dirty="0" err="1" smtClean="0">
                <a:latin typeface="Times New Roman" pitchFamily="18" charset="0"/>
                <a:cs typeface="Times New Roman" pitchFamily="18" charset="0"/>
              </a:rPr>
              <a:t>Kolpino</a:t>
            </a:r>
            <a:r>
              <a:rPr lang="en-US" b="1" dirty="0" smtClean="0">
                <a:latin typeface="Times New Roman" pitchFamily="18" charset="0"/>
                <a:cs typeface="Times New Roman" pitchFamily="18" charset="0"/>
              </a:rPr>
              <a:t>)</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179512" y="4509120"/>
            <a:ext cx="8686800" cy="2147069"/>
          </a:xfrm>
        </p:spPr>
        <p:txBody>
          <a:bodyPr>
            <a:normAutofit fontScale="70000" lnSpcReduction="20000"/>
          </a:bodyPr>
          <a:lstStyle/>
          <a:p>
            <a:pPr>
              <a:buNone/>
            </a:pPr>
            <a:r>
              <a:rPr lang="en-US" dirty="0" smtClean="0">
                <a:latin typeface="Times New Roman" pitchFamily="18" charset="0"/>
                <a:cs typeface="Times New Roman" pitchFamily="18" charset="0"/>
              </a:rPr>
              <a:t>      Orthodox church in </a:t>
            </a:r>
            <a:r>
              <a:rPr lang="en-US" dirty="0" err="1" smtClean="0">
                <a:latin typeface="Times New Roman" pitchFamily="18" charset="0"/>
                <a:cs typeface="Times New Roman" pitchFamily="18" charset="0"/>
              </a:rPr>
              <a:t>Kolpino</a:t>
            </a:r>
            <a:r>
              <a:rPr lang="en-US" dirty="0" smtClean="0">
                <a:latin typeface="Times New Roman" pitchFamily="18" charset="0"/>
                <a:cs typeface="Times New Roman" pitchFamily="18" charset="0"/>
              </a:rPr>
              <a:t> on the river </a:t>
            </a:r>
            <a:r>
              <a:rPr lang="en-US" dirty="0" err="1" smtClean="0">
                <a:latin typeface="Times New Roman" pitchFamily="18" charset="0"/>
                <a:cs typeface="Times New Roman" pitchFamily="18" charset="0"/>
              </a:rPr>
              <a:t>Izhora</a:t>
            </a:r>
            <a:r>
              <a:rPr lang="en-US" dirty="0" smtClean="0">
                <a:latin typeface="Times New Roman" pitchFamily="18" charset="0"/>
                <a:cs typeface="Times New Roman" pitchFamily="18" charset="0"/>
              </a:rPr>
              <a:t>.(2003-2009)</a:t>
            </a:r>
          </a:p>
          <a:p>
            <a:pPr>
              <a:buNone/>
            </a:pPr>
            <a:r>
              <a:rPr lang="en-US" dirty="0" smtClean="0">
                <a:latin typeface="Times New Roman" pitchFamily="18" charset="0"/>
                <a:cs typeface="Times New Roman" pitchFamily="18" charset="0"/>
              </a:rPr>
              <a:t>     The first building of the cathedral was a five-domed church with a dominant central dome and four small. It was in the  shape of a cross.  The </a:t>
            </a:r>
            <a:r>
              <a:rPr lang="en-US" dirty="0">
                <a:latin typeface="Times New Roman" pitchFamily="18" charset="0"/>
                <a:cs typeface="Times New Roman" pitchFamily="18" charset="0"/>
              </a:rPr>
              <a:t>c</a:t>
            </a:r>
            <a:r>
              <a:rPr lang="en-US" dirty="0" smtClean="0">
                <a:latin typeface="Times New Roman" pitchFamily="18" charset="0"/>
                <a:cs typeface="Times New Roman" pitchFamily="18" charset="0"/>
              </a:rPr>
              <a:t>entral three-tiered iconostasis was pale blue with sixteen gilded columns and gilded figures of ten angels. </a:t>
            </a:r>
          </a:p>
          <a:p>
            <a:pPr>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In 1958 the cathedral was dismantled. Now we can see only  a new cathedral built in 2003-2009.</a:t>
            </a:r>
            <a:endParaRPr lang="ru-RU" dirty="0"/>
          </a:p>
        </p:txBody>
      </p:sp>
      <p:pic>
        <p:nvPicPr>
          <p:cNvPr id="4" name="Рисунок 3" descr="1280px-Kolpino_Troitsky_sobor02.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5576" y="1628800"/>
            <a:ext cx="3731253" cy="2798440"/>
          </a:xfrm>
          <a:prstGeom prst="rect">
            <a:avLst/>
          </a:prstGeom>
        </p:spPr>
      </p:pic>
      <p:pic>
        <p:nvPicPr>
          <p:cNvPr id="5" name="Рисунок 4" descr="Glavny-j-ikonostas.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4048" y="1628800"/>
            <a:ext cx="3634346" cy="275457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b="1" dirty="0" smtClean="0">
                <a:latin typeface="Times New Roman" pitchFamily="18" charset="0"/>
                <a:cs typeface="Times New Roman" pitchFamily="18" charset="0"/>
              </a:rPr>
              <a:t>Archangel Michael Church in Spain</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323528" y="4725144"/>
            <a:ext cx="8686800" cy="1931045"/>
          </a:xfrm>
        </p:spPr>
        <p:txBody>
          <a:bodyPr>
            <a:normAutofit fontScale="85000" lnSpcReduction="20000"/>
          </a:bodyPr>
          <a:lstStyle/>
          <a:p>
            <a:r>
              <a:rPr lang="en-US" dirty="0" smtClean="0">
                <a:latin typeface="Times New Roman" pitchFamily="18" charset="0"/>
                <a:cs typeface="Times New Roman" pitchFamily="18" charset="0"/>
              </a:rPr>
              <a:t>The first Russian Orthodox church in Spain. The View of the church is surprisingly harmonious, it  has a shape of a cross, with five domes. Architecture and building material embody the true symbol of Russia and the Russian Orthodox Church. </a:t>
            </a:r>
            <a:endParaRPr lang="ru-RU" dirty="0">
              <a:latin typeface="Times New Roman" pitchFamily="18" charset="0"/>
              <a:cs typeface="Times New Roman" pitchFamily="18" charset="0"/>
            </a:endParaRPr>
          </a:p>
        </p:txBody>
      </p:sp>
      <p:pic>
        <p:nvPicPr>
          <p:cNvPr id="4" name="Рисунок 3" descr="2961447_rsrrrres.jpg"/>
          <p:cNvPicPr>
            <a:picLocks noChangeAspect="1"/>
          </p:cNvPicPr>
          <p:nvPr/>
        </p:nvPicPr>
        <p:blipFill>
          <a:blip r:embed="rId2" cstate="print"/>
          <a:stretch>
            <a:fillRect/>
          </a:stretch>
        </p:blipFill>
        <p:spPr>
          <a:xfrm>
            <a:off x="899592" y="1268760"/>
            <a:ext cx="3747120" cy="3240360"/>
          </a:xfrm>
          <a:prstGeom prst="rect">
            <a:avLst/>
          </a:prstGeom>
        </p:spPr>
      </p:pic>
      <p:pic>
        <p:nvPicPr>
          <p:cNvPr id="5" name="Рисунок 4" descr="gal-2333371.jpg"/>
          <p:cNvPicPr>
            <a:picLocks noChangeAspect="1"/>
          </p:cNvPicPr>
          <p:nvPr/>
        </p:nvPicPr>
        <p:blipFill>
          <a:blip r:embed="rId3" cstate="print"/>
          <a:stretch>
            <a:fillRect/>
          </a:stretch>
        </p:blipFill>
        <p:spPr>
          <a:xfrm>
            <a:off x="4932040" y="1268760"/>
            <a:ext cx="3679957" cy="324036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ctr"/>
            <a:endParaRPr lang="en-US" sz="4800" dirty="0" smtClean="0"/>
          </a:p>
          <a:p>
            <a:pPr algn="ctr">
              <a:buNone/>
            </a:pPr>
            <a:r>
              <a:rPr lang="en-US" sz="4800" b="1" dirty="0" smtClean="0">
                <a:latin typeface="Times New Roman" pitchFamily="18" charset="0"/>
                <a:cs typeface="Times New Roman" pitchFamily="18" charset="0"/>
              </a:rPr>
              <a:t>Thank you for your attention!</a:t>
            </a:r>
            <a:endParaRPr lang="ru-RU" sz="4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b="1" dirty="0" smtClean="0">
                <a:latin typeface="Times New Roman" pitchFamily="18" charset="0"/>
                <a:cs typeface="Times New Roman" pitchFamily="18" charset="0"/>
              </a:rPr>
              <a:t>NEW WORDS </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Autofit/>
          </a:bodyPr>
          <a:lstStyle/>
          <a:p>
            <a:pPr>
              <a:buNone/>
            </a:pPr>
            <a:r>
              <a:rPr lang="en-US" sz="2800" dirty="0" smtClean="0">
                <a:latin typeface="Times New Roman" pitchFamily="18" charset="0"/>
                <a:cs typeface="Times New Roman" pitchFamily="18" charset="0"/>
              </a:rPr>
              <a:t>Worldwide - </a:t>
            </a:r>
            <a:r>
              <a:rPr lang="ru-RU" sz="2800" dirty="0" smtClean="0">
                <a:latin typeface="Times New Roman" pitchFamily="18" charset="0"/>
                <a:cs typeface="Times New Roman" pitchFamily="18" charset="0"/>
              </a:rPr>
              <a:t>мировой</a:t>
            </a: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Canonical -</a:t>
            </a:r>
            <a:r>
              <a:rPr lang="ru-RU" sz="2800" dirty="0" smtClean="0">
                <a:latin typeface="Times New Roman" pitchFamily="18" charset="0"/>
                <a:cs typeface="Times New Roman" pitchFamily="18" charset="0"/>
              </a:rPr>
              <a:t> канонический</a:t>
            </a: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Stucco -</a:t>
            </a:r>
            <a:r>
              <a:rPr lang="ru-RU" sz="2800" dirty="0" smtClean="0">
                <a:latin typeface="Times New Roman" pitchFamily="18" charset="0"/>
                <a:cs typeface="Times New Roman" pitchFamily="18" charset="0"/>
              </a:rPr>
              <a:t> штукатурка</a:t>
            </a: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Tented –</a:t>
            </a:r>
            <a:r>
              <a:rPr lang="ru-RU" sz="2800" dirty="0" smtClean="0">
                <a:latin typeface="Times New Roman" pitchFamily="18" charset="0"/>
                <a:cs typeface="Times New Roman" pitchFamily="18" charset="0"/>
              </a:rPr>
              <a:t> палаточный (под навесом)</a:t>
            </a: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Sandstone -</a:t>
            </a:r>
            <a:r>
              <a:rPr lang="ru-RU" sz="2800" dirty="0" smtClean="0">
                <a:latin typeface="Times New Roman" pitchFamily="18" charset="0"/>
                <a:cs typeface="Times New Roman" pitchFamily="18" charset="0"/>
              </a:rPr>
              <a:t> песчаник</a:t>
            </a: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Annunciation -</a:t>
            </a:r>
            <a:r>
              <a:rPr lang="ru-RU" sz="2800" dirty="0" smtClean="0">
                <a:latin typeface="Times New Roman" pitchFamily="18" charset="0"/>
                <a:cs typeface="Times New Roman" pitchFamily="18" charset="0"/>
              </a:rPr>
              <a:t> благовещение</a:t>
            </a: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Embody –</a:t>
            </a:r>
            <a:r>
              <a:rPr lang="ru-RU" sz="2800" dirty="0" smtClean="0">
                <a:latin typeface="Times New Roman" pitchFamily="18" charset="0"/>
                <a:cs typeface="Times New Roman" pitchFamily="18" charset="0"/>
              </a:rPr>
              <a:t> воплощать</a:t>
            </a: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Lent- </a:t>
            </a:r>
            <a:r>
              <a:rPr lang="ru-RU" sz="2800" dirty="0" smtClean="0">
                <a:latin typeface="Times New Roman" pitchFamily="18" charset="0"/>
                <a:cs typeface="Times New Roman" pitchFamily="18" charset="0"/>
              </a:rPr>
              <a:t>Великий пост</a:t>
            </a: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The New Testament - </a:t>
            </a:r>
            <a:r>
              <a:rPr lang="ru-RU" sz="2800" dirty="0" smtClean="0">
                <a:latin typeface="Times New Roman" pitchFamily="18" charset="0"/>
                <a:cs typeface="Times New Roman" pitchFamily="18" charset="0"/>
              </a:rPr>
              <a:t>Новый Завет</a:t>
            </a:r>
            <a:endParaRPr lang="en-US" sz="2800" dirty="0" smtClean="0">
              <a:latin typeface="Times New Roman" pitchFamily="18" charset="0"/>
              <a:cs typeface="Times New Roman" pitchFamily="18" charset="0"/>
            </a:endParaRPr>
          </a:p>
          <a:p>
            <a:pPr>
              <a:buNone/>
            </a:pPr>
            <a:endParaRPr lang="en-US" sz="2800" dirty="0" smtClean="0">
              <a:latin typeface="Times New Roman" pitchFamily="18" charset="0"/>
              <a:cs typeface="Times New Roman" pitchFamily="18" charset="0"/>
            </a:endParaRPr>
          </a:p>
          <a:p>
            <a:endParaRPr lang="ru-RU"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	</a:t>
            </a:r>
            <a:r>
              <a:rPr lang="en-US" b="1" dirty="0" smtClean="0">
                <a:latin typeface="Times New Roman" pitchFamily="18" charset="0"/>
                <a:cs typeface="Times New Roman" pitchFamily="18" charset="0"/>
              </a:rPr>
              <a:t>History of </a:t>
            </a:r>
            <a:r>
              <a:rPr lang="en-US" b="1" dirty="0" err="1" smtClean="0">
                <a:latin typeface="Times New Roman" pitchFamily="18" charset="0"/>
                <a:cs typeface="Times New Roman" pitchFamily="18" charset="0"/>
              </a:rPr>
              <a:t>christianity</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427984" y="1700808"/>
            <a:ext cx="4582344" cy="4896544"/>
          </a:xfrm>
        </p:spPr>
        <p:txBody>
          <a:bodyPr>
            <a:normAutofit/>
          </a:bodyPr>
          <a:lstStyle/>
          <a:p>
            <a:pPr>
              <a:buNone/>
            </a:pPr>
            <a:r>
              <a:rPr lang="en-US" sz="2800" dirty="0" smtClean="0"/>
              <a:t>     </a:t>
            </a:r>
            <a:r>
              <a:rPr lang="en-US" sz="2800" dirty="0" smtClean="0">
                <a:latin typeface="Times New Roman" pitchFamily="18" charset="0"/>
                <a:cs typeface="Times New Roman" pitchFamily="18" charset="0"/>
              </a:rPr>
              <a:t>Christianity is the world’s biggest religion, with about 2,2 billion followers worldwide. It is based on the teaching of Jesus Christ who lived in the Holy Land 2000 years ago. Jesus was a Jew who was born in Bethlehem. </a:t>
            </a:r>
            <a:endParaRPr lang="ru-RU" sz="2800" dirty="0">
              <a:latin typeface="Times New Roman" pitchFamily="18" charset="0"/>
              <a:cs typeface="Times New Roman" pitchFamily="18" charset="0"/>
            </a:endParaRPr>
          </a:p>
        </p:txBody>
      </p:sp>
      <p:pic>
        <p:nvPicPr>
          <p:cNvPr id="4" name="Рисунок 3" descr="1a0299b2fcff070879a201da19991d90.jpg"/>
          <p:cNvPicPr>
            <a:picLocks noChangeAspect="1"/>
          </p:cNvPicPr>
          <p:nvPr/>
        </p:nvPicPr>
        <p:blipFill>
          <a:blip r:embed="rId2" cstate="print"/>
          <a:stretch>
            <a:fillRect/>
          </a:stretch>
        </p:blipFill>
        <p:spPr>
          <a:xfrm>
            <a:off x="467544" y="1484784"/>
            <a:ext cx="3670978" cy="448461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43808" y="404664"/>
            <a:ext cx="3123456" cy="838200"/>
          </a:xfrm>
        </p:spPr>
        <p:txBody>
          <a:bodyPr/>
          <a:lstStyle/>
          <a:p>
            <a:pPr algn="r"/>
            <a:r>
              <a:rPr lang="en-US" b="1" dirty="0" smtClean="0">
                <a:latin typeface="Times New Roman" pitchFamily="18" charset="0"/>
                <a:cs typeface="Times New Roman" pitchFamily="18" charset="0"/>
              </a:rPr>
              <a:t>The Bible</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5508104" y="1554162"/>
            <a:ext cx="3483496" cy="4755158"/>
          </a:xfrm>
        </p:spPr>
        <p:txBody>
          <a:bodyPr>
            <a:normAutofit/>
          </a:bodyPr>
          <a:lstStyle/>
          <a:p>
            <a:pPr>
              <a:buNone/>
            </a:pPr>
            <a:r>
              <a:rPr lang="en-US" dirty="0" smtClean="0">
                <a:latin typeface="Times New Roman" pitchFamily="18" charset="0"/>
                <a:cs typeface="Times New Roman" pitchFamily="18" charset="0"/>
              </a:rPr>
              <a:t>    It is a canonical collection of  </a:t>
            </a:r>
            <a:r>
              <a:rPr lang="en-US" dirty="0">
                <a:latin typeface="Times New Roman" pitchFamily="18" charset="0"/>
                <a:cs typeface="Times New Roman" pitchFamily="18" charset="0"/>
              </a:rPr>
              <a:t>sacred texts </a:t>
            </a:r>
            <a:r>
              <a:rPr lang="en-US" dirty="0" smtClean="0">
                <a:latin typeface="Times New Roman" pitchFamily="18" charset="0"/>
                <a:cs typeface="Times New Roman" pitchFamily="18" charset="0"/>
              </a:rPr>
              <a:t> in     Judaism and </a:t>
            </a:r>
          </a:p>
          <a:p>
            <a:pPr>
              <a:buNone/>
            </a:pPr>
            <a:r>
              <a:rPr lang="en-US" dirty="0" smtClean="0">
                <a:latin typeface="Times New Roman" pitchFamily="18" charset="0"/>
                <a:cs typeface="Times New Roman" pitchFamily="18" charset="0"/>
              </a:rPr>
              <a:t>    Christianity. </a:t>
            </a:r>
            <a:endParaRPr lang="ru-RU" dirty="0">
              <a:latin typeface="Times New Roman" pitchFamily="18" charset="0"/>
              <a:cs typeface="Times New Roman" pitchFamily="18" charset="0"/>
            </a:endParaRPr>
          </a:p>
        </p:txBody>
      </p:sp>
      <p:pic>
        <p:nvPicPr>
          <p:cNvPr id="4" name="Рисунок 3" descr="edit1_02.jpg"/>
          <p:cNvPicPr>
            <a:picLocks noChangeAspect="1"/>
          </p:cNvPicPr>
          <p:nvPr/>
        </p:nvPicPr>
        <p:blipFill>
          <a:blip r:embed="rId2" cstate="print"/>
          <a:stretch>
            <a:fillRect/>
          </a:stretch>
        </p:blipFill>
        <p:spPr>
          <a:xfrm>
            <a:off x="179512" y="1700808"/>
            <a:ext cx="5579180" cy="374441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8686800" cy="838200"/>
          </a:xfrm>
        </p:spPr>
        <p:txBody>
          <a:bodyPr/>
          <a:lstStyle/>
          <a:p>
            <a:r>
              <a:rPr lang="en-US" dirty="0" smtClean="0"/>
              <a:t>	        </a:t>
            </a:r>
            <a:r>
              <a:rPr lang="en-US" b="1" dirty="0" smtClean="0">
                <a:latin typeface="Times New Roman" pitchFamily="18" charset="0"/>
                <a:cs typeface="Times New Roman" pitchFamily="18" charset="0"/>
              </a:rPr>
              <a:t>Christian festivals</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2132856"/>
            <a:ext cx="8686800" cy="5678091"/>
          </a:xfrm>
        </p:spPr>
        <p:txBody>
          <a:bodyPr>
            <a:normAutofit/>
          </a:bodyPr>
          <a:lstStyle/>
          <a:p>
            <a:pPr>
              <a:buNone/>
            </a:pPr>
            <a:r>
              <a:rPr lang="en-US" dirty="0" smtClean="0"/>
              <a:t>      </a:t>
            </a:r>
            <a:r>
              <a:rPr lang="en-US" dirty="0" smtClean="0">
                <a:latin typeface="Times New Roman" pitchFamily="18" charset="0"/>
                <a:cs typeface="Times New Roman" pitchFamily="18" charset="0"/>
              </a:rPr>
              <a:t>Lent                    Easter              Christmas</a:t>
            </a:r>
          </a:p>
        </p:txBody>
      </p:sp>
      <p:cxnSp>
        <p:nvCxnSpPr>
          <p:cNvPr id="5" name="Прямая со стрелкой 4"/>
          <p:cNvCxnSpPr/>
          <p:nvPr/>
        </p:nvCxnSpPr>
        <p:spPr>
          <a:xfrm>
            <a:off x="6300192" y="1340768"/>
            <a:ext cx="576064" cy="792088"/>
          </a:xfrm>
          <a:prstGeom prst="straightConnector1">
            <a:avLst/>
          </a:prstGeom>
          <a:ln>
            <a:solidFill>
              <a:schemeClr val="tx1"/>
            </a:solidFill>
            <a:headEnd w="lg" len="lg"/>
            <a:tailEnd type="arrow" w="lg" len="lg"/>
          </a:ln>
          <a:effectLst>
            <a:outerShdw blurRad="50800" dist="50800" dir="54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flipH="1">
            <a:off x="1835696" y="1268760"/>
            <a:ext cx="504056" cy="792088"/>
          </a:xfrm>
          <a:prstGeom prst="straightConnector1">
            <a:avLst/>
          </a:prstGeom>
          <a:ln>
            <a:solidFill>
              <a:schemeClr val="tx1"/>
            </a:solidFill>
            <a:tailEnd type="arrow"/>
          </a:ln>
          <a:effectLst>
            <a:outerShdw blurRad="50800" dist="50800" dir="5400000" algn="ctr" rotWithShape="0">
              <a:schemeClr val="tx1">
                <a:lumMod val="95000"/>
                <a:lumOff val="5000"/>
              </a:schemeClr>
            </a:outerShdw>
          </a:effectLst>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a:off x="4355976" y="1268760"/>
            <a:ext cx="0" cy="792088"/>
          </a:xfrm>
          <a:prstGeom prst="straightConnector1">
            <a:avLst/>
          </a:prstGeom>
          <a:ln>
            <a:solidFill>
              <a:schemeClr val="tx1"/>
            </a:solidFill>
            <a:tailEnd type="arrow"/>
          </a:ln>
          <a:effectLst>
            <a:outerShdw blurRad="50800" dist="50800" dir="5400000" algn="ctr" rotWithShape="0">
              <a:schemeClr val="tx1"/>
            </a:outerShdw>
          </a:effectLst>
        </p:spPr>
        <p:style>
          <a:lnRef idx="1">
            <a:schemeClr val="accent1"/>
          </a:lnRef>
          <a:fillRef idx="0">
            <a:schemeClr val="accent1"/>
          </a:fillRef>
          <a:effectRef idx="0">
            <a:schemeClr val="accent1"/>
          </a:effectRef>
          <a:fontRef idx="minor">
            <a:schemeClr val="tx1"/>
          </a:fontRef>
        </p:style>
      </p:cxnSp>
      <p:pic>
        <p:nvPicPr>
          <p:cNvPr id="20" name="Рисунок 19" descr="Pieter_Bruegel_d._Ä._066b.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504" y="3429000"/>
            <a:ext cx="2880320" cy="2376264"/>
          </a:xfrm>
          <a:prstGeom prst="rect">
            <a:avLst/>
          </a:prstGeom>
        </p:spPr>
      </p:pic>
      <p:pic>
        <p:nvPicPr>
          <p:cNvPr id="21" name="Рисунок 20" descr="52091277.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59832" y="2996952"/>
            <a:ext cx="2891163" cy="2019684"/>
          </a:xfrm>
          <a:prstGeom prst="rect">
            <a:avLst/>
          </a:prstGeom>
        </p:spPr>
      </p:pic>
      <p:pic>
        <p:nvPicPr>
          <p:cNvPr id="22" name="Рисунок 21" descr="post-1082696-1356452102.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8680" y="3356992"/>
            <a:ext cx="3019309" cy="226448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en-US" sz="2400" b="1" dirty="0" smtClean="0">
                <a:latin typeface="Times New Roman" pitchFamily="18" charset="0"/>
                <a:cs typeface="Times New Roman" pitchFamily="18" charset="0"/>
              </a:rPr>
              <a:t>Great Lent</a:t>
            </a:r>
            <a:r>
              <a:rPr lang="ru-RU"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prepares Christians for the greatest feast of the church </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Easter.</a:t>
            </a:r>
            <a:endParaRPr lang="ru-RU" sz="2400"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Easter</a:t>
            </a:r>
            <a:r>
              <a:rPr lang="en-US" sz="2400" dirty="0" smtClean="0">
                <a:latin typeface="Times New Roman" pitchFamily="18" charset="0"/>
                <a:cs typeface="Times New Roman" pitchFamily="18" charset="0"/>
              </a:rPr>
              <a:t> is  also called </a:t>
            </a:r>
            <a:r>
              <a:rPr lang="en-US" sz="2400" b="1" dirty="0" smtClean="0">
                <a:latin typeface="Times New Roman" pitchFamily="18" charset="0"/>
                <a:cs typeface="Times New Roman" pitchFamily="18" charset="0"/>
              </a:rPr>
              <a:t>Pasch</a:t>
            </a:r>
            <a:r>
              <a:rPr lang="en-US" sz="2400" dirty="0" smtClean="0">
                <a:latin typeface="Times New Roman" pitchFamily="18" charset="0"/>
                <a:cs typeface="Times New Roman" pitchFamily="18" charset="0"/>
              </a:rPr>
              <a:t> or </a:t>
            </a:r>
            <a:r>
              <a:rPr lang="en-US" sz="2400" b="1" dirty="0" smtClean="0">
                <a:latin typeface="Times New Roman" pitchFamily="18" charset="0"/>
                <a:cs typeface="Times New Roman" pitchFamily="18" charset="0"/>
              </a:rPr>
              <a:t>Resurrection Sunday</a:t>
            </a:r>
            <a:r>
              <a:rPr lang="en-US" sz="2400" dirty="0" smtClean="0">
                <a:latin typeface="Times New Roman" pitchFamily="18" charset="0"/>
                <a:cs typeface="Times New Roman" pitchFamily="18" charset="0"/>
              </a:rPr>
              <a:t>, is a festival and holiday celebrating the Resurrection of Jesus Christ from the dead, described in the New Testament. </a:t>
            </a:r>
          </a:p>
          <a:p>
            <a:r>
              <a:rPr lang="en-US" sz="2400" b="1" dirty="0" smtClean="0">
                <a:latin typeface="Times New Roman" pitchFamily="18" charset="0"/>
                <a:cs typeface="Times New Roman" pitchFamily="18" charset="0"/>
              </a:rPr>
              <a:t>Christmas</a:t>
            </a:r>
            <a:r>
              <a:rPr lang="en-US" sz="2400" dirty="0" smtClean="0">
                <a:latin typeface="Times New Roman" pitchFamily="18" charset="0"/>
                <a:cs typeface="Times New Roman" pitchFamily="18" charset="0"/>
              </a:rPr>
              <a:t> is an annual festival commemorating the birth of Jesus Christ,</a:t>
            </a:r>
            <a:r>
              <a:rPr lang="en-US" sz="2400" baseline="30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in  December</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25 as a religious and cultural celebration among billions of people around the world. Christmas Day is a public holiday in many of the world's nations, is</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also celebrated  by a large number of non-Christians.</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smtClean="0">
                <a:latin typeface="Times New Roman" pitchFamily="18" charset="0"/>
                <a:cs typeface="Times New Roman" pitchFamily="18" charset="0"/>
              </a:rPr>
              <a:t>Saint Isaac's Cathedral</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323528" y="4514190"/>
            <a:ext cx="8686800" cy="2214007"/>
          </a:xfrm>
        </p:spPr>
        <p:txBody>
          <a:bodyPr>
            <a:noAutofit/>
          </a:bodyPr>
          <a:lstStyle/>
          <a:p>
            <a:r>
              <a:rPr lang="en-US" sz="2000" b="1" dirty="0" smtClean="0">
                <a:latin typeface="Times New Roman" pitchFamily="18" charset="0"/>
                <a:cs typeface="Times New Roman" pitchFamily="18" charset="0"/>
              </a:rPr>
              <a:t>Saint Isaac's Cathedral</a:t>
            </a:r>
            <a:r>
              <a:rPr lang="en-US" sz="2000" dirty="0" smtClean="0">
                <a:latin typeface="Times New Roman" pitchFamily="18" charset="0"/>
                <a:cs typeface="Times New Roman" pitchFamily="18" charset="0"/>
              </a:rPr>
              <a:t>  in Saint Petersburg, is the largest Russian Orthodox cathedral in the city. </a:t>
            </a:r>
          </a:p>
          <a:p>
            <a:r>
              <a:rPr lang="en-US" sz="2000" dirty="0" smtClean="0">
                <a:latin typeface="Times New Roman" pitchFamily="18" charset="0"/>
                <a:cs typeface="Times New Roman" pitchFamily="18" charset="0"/>
              </a:rPr>
              <a:t>The main iconostasis was made of white marble and it is supported by columns of malachite and lapis-lazuli. We can see a lot of paintings and mosaic works of the best artists. The temple is decorated with more than 300 statues and sculptural groups. There are more than 60 mosaic works of Russian artists.</a:t>
            </a:r>
            <a:endParaRPr lang="ru-RU" sz="2000" dirty="0">
              <a:latin typeface="Times New Roman" pitchFamily="18" charset="0"/>
              <a:cs typeface="Times New Roman" pitchFamily="18" charset="0"/>
            </a:endParaRPr>
          </a:p>
        </p:txBody>
      </p:sp>
      <p:pic>
        <p:nvPicPr>
          <p:cNvPr id="4" name="Рисунок 3" descr="16aa39f6ff45.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5616" y="1268759"/>
            <a:ext cx="2160240" cy="3245431"/>
          </a:xfrm>
          <a:prstGeom prst="rect">
            <a:avLst/>
          </a:prstGeom>
        </p:spPr>
      </p:pic>
      <p:pic>
        <p:nvPicPr>
          <p:cNvPr id="7" name="Рисунок 6" descr="isaak02.jpg"/>
          <p:cNvPicPr>
            <a:picLocks noChangeAspect="1"/>
          </p:cNvPicPr>
          <p:nvPr/>
        </p:nvPicPr>
        <p:blipFill>
          <a:blip r:embed="rId3" cstate="print"/>
          <a:stretch>
            <a:fillRect/>
          </a:stretch>
        </p:blipFill>
        <p:spPr>
          <a:xfrm>
            <a:off x="3995936" y="1340768"/>
            <a:ext cx="4608512" cy="316670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smtClean="0">
                <a:latin typeface="Times New Roman" pitchFamily="18" charset="0"/>
                <a:cs typeface="Times New Roman" pitchFamily="18" charset="0"/>
              </a:rPr>
              <a:t>St. Andrew's Cathedral</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323528" y="4581128"/>
            <a:ext cx="8686800" cy="1787029"/>
          </a:xfrm>
        </p:spPr>
        <p:txBody>
          <a:bodyPr>
            <a:normAutofit fontScale="77500" lnSpcReduction="20000"/>
          </a:bodyPr>
          <a:lstStyle/>
          <a:p>
            <a:r>
              <a:rPr lang="en-US" dirty="0" smtClean="0">
                <a:latin typeface="Times New Roman" pitchFamily="18" charset="0"/>
                <a:cs typeface="Times New Roman" pitchFamily="18" charset="0"/>
              </a:rPr>
              <a:t>Dedicated to Saint Andrew</a:t>
            </a:r>
          </a:p>
          <a:p>
            <a:r>
              <a:rPr lang="en-US" dirty="0" smtClean="0">
                <a:latin typeface="Times New Roman" pitchFamily="18" charset="0"/>
                <a:cs typeface="Times New Roman" pitchFamily="18" charset="0"/>
              </a:rPr>
              <a:t>There are five domes - one large and four small. It was constructed in classical and baroque styles.</a:t>
            </a:r>
          </a:p>
          <a:p>
            <a:r>
              <a:rPr lang="en-US" dirty="0" smtClean="0">
                <a:latin typeface="Times New Roman" pitchFamily="18" charset="0"/>
                <a:cs typeface="Times New Roman" pitchFamily="18" charset="0"/>
              </a:rPr>
              <a:t>Inside, the walls are decorated with stucco decorations and it has a rich elegant three-tiered iconostasis</a:t>
            </a:r>
            <a:r>
              <a:rPr lang="en-US" dirty="0" smtClean="0"/>
              <a:t>.</a:t>
            </a:r>
            <a:endParaRPr lang="ru-RU" dirty="0"/>
          </a:p>
        </p:txBody>
      </p:sp>
      <p:pic>
        <p:nvPicPr>
          <p:cNvPr id="5" name="Рисунок 4" descr="158752-3608.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7544" y="1340768"/>
            <a:ext cx="4484927" cy="2880320"/>
          </a:xfrm>
          <a:prstGeom prst="rect">
            <a:avLst/>
          </a:prstGeom>
        </p:spPr>
      </p:pic>
      <p:pic>
        <p:nvPicPr>
          <p:cNvPr id="6" name="Рисунок 5" descr="foto-andreevskysoborbig3.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48064" y="1340768"/>
            <a:ext cx="3829608" cy="288032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b="1" dirty="0" smtClean="0">
                <a:latin typeface="Times New Roman" pitchFamily="18" charset="0"/>
                <a:cs typeface="Times New Roman" pitchFamily="18" charset="0"/>
              </a:rPr>
              <a:t>Kazan Cathedral</a:t>
            </a:r>
            <a:r>
              <a:rPr lang="en-US" dirty="0" smtClean="0"/>
              <a:t/>
            </a:r>
            <a:br>
              <a:rPr lang="en-US" dirty="0" smtClean="0"/>
            </a:br>
            <a:endParaRPr lang="ru-RU" dirty="0"/>
          </a:p>
        </p:txBody>
      </p:sp>
      <p:pic>
        <p:nvPicPr>
          <p:cNvPr id="5" name="Содержимое 4" descr="f9cff7fec34d.jpg"/>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395536" y="1196752"/>
            <a:ext cx="4032448" cy="2740965"/>
          </a:xfrm>
        </p:spPr>
      </p:pic>
      <p:pic>
        <p:nvPicPr>
          <p:cNvPr id="7" name="Рисунок 6" descr="11535.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2040" y="1196752"/>
            <a:ext cx="3744416" cy="2808312"/>
          </a:xfrm>
          <a:prstGeom prst="rect">
            <a:avLst/>
          </a:prstGeom>
        </p:spPr>
      </p:pic>
      <p:sp>
        <p:nvSpPr>
          <p:cNvPr id="9" name="Прямоугольник 8"/>
          <p:cNvSpPr/>
          <p:nvPr/>
        </p:nvSpPr>
        <p:spPr>
          <a:xfrm>
            <a:off x="323528" y="4221088"/>
            <a:ext cx="8496944" cy="2215991"/>
          </a:xfrm>
          <a:prstGeom prst="rect">
            <a:avLst/>
          </a:prstGeom>
        </p:spPr>
        <p:txBody>
          <a:bodyPr wrap="square">
            <a:spAutoFit/>
          </a:bodyPr>
          <a:lstStyle/>
          <a:p>
            <a:r>
              <a:rPr lang="en-US" sz="2400" dirty="0" smtClean="0">
                <a:latin typeface="Times New Roman" pitchFamily="18" charset="0"/>
                <a:cs typeface="Times New Roman" pitchFamily="18" charset="0"/>
              </a:rPr>
              <a:t>It is a </a:t>
            </a:r>
            <a:r>
              <a:rPr lang="en-US" sz="2400" u="sng" dirty="0" smtClean="0">
                <a:latin typeface="Times New Roman" pitchFamily="18" charset="0"/>
                <a:cs typeface="Times New Roman" pitchFamily="18" charset="0"/>
              </a:rPr>
              <a:t>cathedral </a:t>
            </a:r>
            <a:r>
              <a:rPr lang="en-US" sz="2400" dirty="0" smtClean="0">
                <a:latin typeface="Times New Roman" pitchFamily="18" charset="0"/>
                <a:cs typeface="Times New Roman" pitchFamily="18" charset="0"/>
              </a:rPr>
              <a:t>of the Russian Orthodox Church on  </a:t>
            </a:r>
            <a:r>
              <a:rPr lang="en-US" sz="2400" dirty="0" err="1" smtClean="0">
                <a:latin typeface="Times New Roman" pitchFamily="18" charset="0"/>
                <a:cs typeface="Times New Roman" pitchFamily="18" charset="0"/>
              </a:rPr>
              <a:t>Nevsky</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Prospekt</a:t>
            </a:r>
            <a:r>
              <a:rPr lang="en-US" sz="2400" dirty="0" smtClean="0">
                <a:latin typeface="Times New Roman" pitchFamily="18" charset="0"/>
                <a:cs typeface="Times New Roman" pitchFamily="18" charset="0"/>
              </a:rPr>
              <a:t> in St. Petersburg. The cathedral</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is 69 </a:t>
            </a:r>
            <a:r>
              <a:rPr lang="en-US" sz="2400" dirty="0" err="1" smtClean="0">
                <a:latin typeface="Times New Roman" pitchFamily="18" charset="0"/>
                <a:cs typeface="Times New Roman" pitchFamily="18" charset="0"/>
              </a:rPr>
              <a:t>metres</a:t>
            </a:r>
            <a:r>
              <a:rPr lang="en-US" sz="2400" dirty="0" smtClean="0">
                <a:latin typeface="Times New Roman" pitchFamily="18" charset="0"/>
                <a:cs typeface="Times New Roman" pitchFamily="18" charset="0"/>
              </a:rPr>
              <a:t> in length and 62 </a:t>
            </a:r>
            <a:r>
              <a:rPr lang="en-US" sz="2400" dirty="0" err="1" smtClean="0">
                <a:latin typeface="Times New Roman" pitchFamily="18" charset="0"/>
                <a:cs typeface="Times New Roman" pitchFamily="18" charset="0"/>
              </a:rPr>
              <a:t>metres</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height.</a:t>
            </a:r>
          </a:p>
          <a:p>
            <a:r>
              <a:rPr lang="en-US" sz="2400" dirty="0" smtClean="0">
                <a:latin typeface="Times New Roman" pitchFamily="18" charset="0"/>
                <a:cs typeface="Times New Roman" pitchFamily="18" charset="0"/>
              </a:rPr>
              <a:t>The cathedral's huge bronze doors are one of three copies of the original doors of the </a:t>
            </a:r>
            <a:r>
              <a:rPr lang="en-US" sz="2400" dirty="0" err="1" smtClean="0">
                <a:latin typeface="Times New Roman" pitchFamily="18" charset="0"/>
                <a:cs typeface="Times New Roman" pitchFamily="18" charset="0"/>
              </a:rPr>
              <a:t>Baptistry</a:t>
            </a:r>
            <a:r>
              <a:rPr lang="en-US" sz="2400" dirty="0" smtClean="0">
                <a:latin typeface="Times New Roman" pitchFamily="18" charset="0"/>
                <a:cs typeface="Times New Roman" pitchFamily="18" charset="0"/>
              </a:rPr>
              <a:t> in Florence, Italy.</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301</TotalTime>
  <Words>398</Words>
  <Application>Microsoft Office PowerPoint</Application>
  <PresentationFormat>Экран (4:3)</PresentationFormat>
  <Paragraphs>49</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Трек</vt:lpstr>
      <vt:lpstr>orthodox CHURCHES IN ST. PETERSBURG </vt:lpstr>
      <vt:lpstr>NEW WORDS </vt:lpstr>
      <vt:lpstr> History of christianity</vt:lpstr>
      <vt:lpstr>The Bible</vt:lpstr>
      <vt:lpstr>         Christian festivals</vt:lpstr>
      <vt:lpstr>Презентация PowerPoint</vt:lpstr>
      <vt:lpstr>Saint Isaac's Cathedral</vt:lpstr>
      <vt:lpstr>St. Andrew's Cathedral</vt:lpstr>
      <vt:lpstr>Kazan Cathedral </vt:lpstr>
      <vt:lpstr>Peter and Paul Cathedral (Peterhof)</vt:lpstr>
      <vt:lpstr>Cathedral of the Holy Trinity (Kolpino)</vt:lpstr>
      <vt:lpstr>Archangel Michael Church in Spain</vt:lpstr>
      <vt:lpstr>Презентация PowerPoint</vt:lpstr>
    </vt:vector>
  </TitlesOfParts>
  <Company>Белый Ветер</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Christianity</dc:title>
  <dc:creator>Guy</dc:creator>
  <cp:lastModifiedBy>Елена</cp:lastModifiedBy>
  <cp:revision>46</cp:revision>
  <dcterms:created xsi:type="dcterms:W3CDTF">2015-03-04T12:48:11Z</dcterms:created>
  <dcterms:modified xsi:type="dcterms:W3CDTF">2015-03-20T14:48:21Z</dcterms:modified>
</cp:coreProperties>
</file>