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2" r:id="rId3"/>
    <p:sldId id="256" r:id="rId4"/>
    <p:sldId id="257" r:id="rId5"/>
    <p:sldId id="258" r:id="rId6"/>
    <p:sldId id="259" r:id="rId7"/>
    <p:sldId id="260" r:id="rId8"/>
    <p:sldId id="261" r:id="rId9"/>
    <p:sldId id="262" r:id="rId10"/>
    <p:sldId id="263" r:id="rId11"/>
    <p:sldId id="265" r:id="rId12"/>
    <p:sldId id="266"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6C784F8C-CFA5-48D4-822E-9AE348418CBB}" type="datetimeFigureOut">
              <a:rPr lang="ru-RU" smtClean="0"/>
              <a:t>20.03.2015</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74E5B62B-EC21-4CAF-8DCB-9FE8F27ACFCA}" type="slidenum">
              <a:rPr lang="ru-RU" smtClean="0"/>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C784F8C-CFA5-48D4-822E-9AE348418CBB}" type="datetimeFigureOut">
              <a:rPr lang="ru-RU" smtClean="0"/>
              <a:t>20.03.2015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4E5B62B-EC21-4CAF-8DCB-9FE8F27ACFC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C784F8C-CFA5-48D4-822E-9AE348418CBB}" type="datetimeFigureOut">
              <a:rPr lang="ru-RU" smtClean="0"/>
              <a:t>20.03.2015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4E5B62B-EC21-4CAF-8DCB-9FE8F27ACFC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C784F8C-CFA5-48D4-822E-9AE348418CBB}" type="datetimeFigureOut">
              <a:rPr lang="ru-RU" smtClean="0"/>
              <a:t>20.03.2015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4E5B62B-EC21-4CAF-8DCB-9FE8F27ACFC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C784F8C-CFA5-48D4-822E-9AE348418CBB}" type="datetimeFigureOut">
              <a:rPr lang="ru-RU" smtClean="0"/>
              <a:t>20.03.2015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4E5B62B-EC21-4CAF-8DCB-9FE8F27ACFCA}" type="slidenum">
              <a:rPr lang="ru-RU" smtClean="0"/>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C784F8C-CFA5-48D4-822E-9AE348418CBB}" type="datetimeFigureOut">
              <a:rPr lang="ru-RU" smtClean="0"/>
              <a:t>20.03.2015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4E5B62B-EC21-4CAF-8DCB-9FE8F27ACFC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C784F8C-CFA5-48D4-822E-9AE348418CBB}" type="datetimeFigureOut">
              <a:rPr lang="ru-RU" smtClean="0"/>
              <a:t>20.03.2015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4E5B62B-EC21-4CAF-8DCB-9FE8F27ACFCA}" type="slidenum">
              <a:rPr lang="ru-RU" smtClean="0"/>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6C784F8C-CFA5-48D4-822E-9AE348418CBB}" type="datetimeFigureOut">
              <a:rPr lang="ru-RU" smtClean="0"/>
              <a:t>20.03.2015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4E5B62B-EC21-4CAF-8DCB-9FE8F27ACFC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6C784F8C-CFA5-48D4-822E-9AE348418CBB}" type="datetimeFigureOut">
              <a:rPr lang="ru-RU" smtClean="0"/>
              <a:t>20.03.2015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4E5B62B-EC21-4CAF-8DCB-9FE8F27ACFC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C784F8C-CFA5-48D4-822E-9AE348418CBB}" type="datetimeFigureOut">
              <a:rPr lang="ru-RU" smtClean="0"/>
              <a:t>20.03.2015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4E5B62B-EC21-4CAF-8DCB-9FE8F27ACFC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6C784F8C-CFA5-48D4-822E-9AE348418CBB}" type="datetimeFigureOut">
              <a:rPr lang="ru-RU" smtClean="0"/>
              <a:t>20.03.2015</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74E5B62B-EC21-4CAF-8DCB-9FE8F27ACFC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6C784F8C-CFA5-48D4-822E-9AE348418CBB}" type="datetimeFigureOut">
              <a:rPr lang="ru-RU" smtClean="0"/>
              <a:t>20.03.2015</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4E5B62B-EC21-4CAF-8DCB-9FE8F27ACFCA}"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1772816"/>
            <a:ext cx="6912768" cy="2520280"/>
          </a:xfrm>
        </p:spPr>
        <p:txBody>
          <a:bodyPr>
            <a:normAutofit/>
          </a:bodyPr>
          <a:lstStyle/>
          <a:p>
            <a:pPr algn="ctr"/>
            <a:r>
              <a:rPr lang="en-US" sz="8000" i="1" dirty="0" smtClean="0"/>
              <a:t>Mosques</a:t>
            </a:r>
            <a:r>
              <a:rPr lang="en-US" sz="8000" i="1" dirty="0"/>
              <a:t> </a:t>
            </a:r>
            <a:endParaRPr lang="ru-RU" sz="8000" i="1" dirty="0"/>
          </a:p>
        </p:txBody>
      </p:sp>
      <p:sp>
        <p:nvSpPr>
          <p:cNvPr id="3" name="Подзаголовок 2"/>
          <p:cNvSpPr>
            <a:spLocks noGrp="1"/>
          </p:cNvSpPr>
          <p:nvPr>
            <p:ph type="subTitle" idx="1"/>
          </p:nvPr>
        </p:nvSpPr>
        <p:spPr>
          <a:xfrm>
            <a:off x="5292080" y="4941168"/>
            <a:ext cx="3672408" cy="2169258"/>
          </a:xfrm>
        </p:spPr>
        <p:txBody>
          <a:bodyPr>
            <a:normAutofit fontScale="92500"/>
          </a:bodyPr>
          <a:lstStyle/>
          <a:p>
            <a:r>
              <a:rPr lang="ru-RU" sz="2600" dirty="0" smtClean="0"/>
              <a:t>                     </a:t>
            </a:r>
            <a:r>
              <a:rPr lang="en-US" sz="2600" dirty="0" smtClean="0"/>
              <a:t>Made by  </a:t>
            </a:r>
          </a:p>
          <a:p>
            <a:r>
              <a:rPr lang="en-US" sz="2600" dirty="0" smtClean="0"/>
              <a:t>                     Milan</a:t>
            </a:r>
            <a:r>
              <a:rPr lang="ru-RU" sz="2600" dirty="0" smtClean="0"/>
              <a:t> </a:t>
            </a:r>
            <a:r>
              <a:rPr lang="en-US" sz="2600" dirty="0" err="1" smtClean="0"/>
              <a:t>Ibragimova</a:t>
            </a:r>
            <a:endParaRPr lang="en-US" sz="2600" dirty="0" smtClean="0"/>
          </a:p>
          <a:p>
            <a:r>
              <a:rPr lang="ru-RU" sz="2600" dirty="0" smtClean="0"/>
              <a:t>               </a:t>
            </a:r>
            <a:r>
              <a:rPr lang="en-US" sz="2600" dirty="0" smtClean="0"/>
              <a:t>11a form  school 180</a:t>
            </a:r>
          </a:p>
          <a:p>
            <a:r>
              <a:rPr lang="ru-RU" sz="2600" dirty="0" smtClean="0"/>
              <a:t>                    </a:t>
            </a:r>
            <a:r>
              <a:rPr lang="en-US" sz="2600" dirty="0" smtClean="0"/>
              <a:t>St-Petersburg</a:t>
            </a:r>
          </a:p>
          <a:p>
            <a:endParaRPr lang="en-US" dirty="0" smtClean="0"/>
          </a:p>
          <a:p>
            <a:r>
              <a:rPr lang="en-US" dirty="0" smtClean="0"/>
              <a:t> </a:t>
            </a:r>
            <a:endParaRPr lang="ru-RU" dirty="0"/>
          </a:p>
        </p:txBody>
      </p:sp>
    </p:spTree>
    <p:extLst>
      <p:ext uri="{BB962C8B-B14F-4D97-AF65-F5344CB8AC3E}">
        <p14:creationId xmlns:p14="http://schemas.microsoft.com/office/powerpoint/2010/main" val="5247784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3071802" cy="2862322"/>
          </a:xfrm>
          <a:prstGeom prst="rect">
            <a:avLst/>
          </a:prstGeom>
        </p:spPr>
        <p:txBody>
          <a:bodyPr wrap="square">
            <a:spAutoFit/>
          </a:bodyPr>
          <a:lstStyle/>
          <a:p>
            <a:r>
              <a:rPr lang="en-US" dirty="0"/>
              <a:t> The interior of the Mosque was created according to the traditions of Moslem architecture. The columns are faced with green artificial marble. The citations from the Koran are also engraved on the huge magnificent chan­delier in the centre of the praying hall.</a:t>
            </a:r>
            <a:endParaRPr lang="ru-RU" dirty="0"/>
          </a:p>
        </p:txBody>
      </p:sp>
      <p:pic>
        <p:nvPicPr>
          <p:cNvPr id="3" name="Рисунок 2" descr="Мечеть_Санкт-Петербурга._Майолика_портала.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4670"/>
            <a:ext cx="2438400" cy="3783330"/>
          </a:xfrm>
          <a:prstGeom prst="rect">
            <a:avLst/>
          </a:prstGeom>
        </p:spPr>
      </p:pic>
      <p:pic>
        <p:nvPicPr>
          <p:cNvPr id="4" name="Рисунок 3" descr="647652w.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28926" y="0"/>
            <a:ext cx="3571868" cy="2378341"/>
          </a:xfrm>
          <a:prstGeom prst="rect">
            <a:avLst/>
          </a:prstGeom>
        </p:spPr>
      </p:pic>
      <p:pic>
        <p:nvPicPr>
          <p:cNvPr id="5" name="Рисунок 4" descr="DSC031805765667.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00298" y="2500306"/>
            <a:ext cx="3786214" cy="3099962"/>
          </a:xfrm>
          <a:prstGeom prst="rect">
            <a:avLst/>
          </a:prstGeom>
        </p:spPr>
      </p:pic>
      <p:pic>
        <p:nvPicPr>
          <p:cNvPr id="6" name="Рисунок 5" descr="great-mosque-saint-petersburg-russia-6.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34132" y="4572008"/>
            <a:ext cx="2809868" cy="2167111"/>
          </a:xfrm>
          <a:prstGeom prst="rect">
            <a:avLst/>
          </a:prstGeom>
        </p:spPr>
      </p:pic>
      <p:pic>
        <p:nvPicPr>
          <p:cNvPr id="7" name="Рисунок 6" descr="mozaika_mecheti-2.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72264" y="1142984"/>
            <a:ext cx="2303858" cy="307181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3214678" cy="6740307"/>
          </a:xfrm>
          <a:prstGeom prst="rect">
            <a:avLst/>
          </a:prstGeom>
        </p:spPr>
        <p:txBody>
          <a:bodyPr wrap="square">
            <a:spAutoFit/>
          </a:bodyPr>
          <a:lstStyle/>
          <a:p>
            <a:r>
              <a:rPr lang="en-US" dirty="0"/>
              <a:t>The Heart of </a:t>
            </a:r>
            <a:r>
              <a:rPr lang="en-US" dirty="0">
                <a:solidFill>
                  <a:srgbClr val="FFFF00"/>
                </a:solidFill>
              </a:rPr>
              <a:t>Chechnya Mosque</a:t>
            </a:r>
            <a:r>
              <a:rPr lang="en-US" dirty="0"/>
              <a:t>, named after </a:t>
            </a:r>
            <a:r>
              <a:rPr lang="en-US" dirty="0" err="1"/>
              <a:t>Akhmad</a:t>
            </a:r>
            <a:r>
              <a:rPr lang="en-US" dirty="0"/>
              <a:t> </a:t>
            </a:r>
            <a:r>
              <a:rPr lang="en-US" dirty="0" err="1"/>
              <a:t>Kadyrov</a:t>
            </a:r>
            <a:r>
              <a:rPr lang="en-US" dirty="0"/>
              <a:t>, the first President of the Chechen Republic, is one of the largest mosques in Europe. It is able to accommodate more than 10,000 people. The total area of the Islamic complex is 14 acres. An additional 10,000 believers can also pray in the adjoining summer galleries and square. The height of the four (the highest in Russia) minarets, surrounding the Heart of Chechnya, is 63 meters.</a:t>
            </a:r>
          </a:p>
          <a:p>
            <a:r>
              <a:rPr lang="en-US" dirty="0"/>
              <a:t>The exterior and interior walls of the mosque are decorated with marble. The Turkish masters, who painted patterns from the Quran on the walls of the mosque, used gold of the highest quality. In the mosque, there are eight chandeliers made of Swarovski crystals.</a:t>
            </a:r>
          </a:p>
        </p:txBody>
      </p:sp>
      <p:pic>
        <p:nvPicPr>
          <p:cNvPr id="3" name="Рисунок 2" descr="Akhmad_Kadyrov_Mosque_Grozny_2008.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71868" y="0"/>
            <a:ext cx="4893672" cy="3260409"/>
          </a:xfrm>
          <a:prstGeom prst="rect">
            <a:avLst/>
          </a:prstGeom>
        </p:spPr>
      </p:pic>
      <p:pic>
        <p:nvPicPr>
          <p:cNvPr id="4" name="Рисунок 3" descr="image4.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43306" y="3555421"/>
            <a:ext cx="4786346" cy="330257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3286132" cy="5078313"/>
          </a:xfrm>
          <a:prstGeom prst="rect">
            <a:avLst/>
          </a:prstGeom>
        </p:spPr>
        <p:txBody>
          <a:bodyPr wrap="square">
            <a:spAutoFit/>
          </a:bodyPr>
          <a:lstStyle/>
          <a:p>
            <a:r>
              <a:rPr lang="en-US" dirty="0" err="1" smtClean="0">
                <a:solidFill>
                  <a:srgbClr val="FFFF00"/>
                </a:solidFill>
              </a:rPr>
              <a:t>Derben</a:t>
            </a:r>
            <a:r>
              <a:rPr lang="en-US" dirty="0" err="1" smtClean="0"/>
              <a:t>t</a:t>
            </a:r>
            <a:endParaRPr lang="en-US" dirty="0" smtClean="0"/>
          </a:p>
          <a:p>
            <a:r>
              <a:rPr lang="en-US" dirty="0" smtClean="0"/>
              <a:t>Here </a:t>
            </a:r>
            <a:r>
              <a:rPr lang="en-US" dirty="0"/>
              <a:t>the oldest mosque in Russia, built in 773, </a:t>
            </a:r>
            <a:r>
              <a:rPr lang="en-US" dirty="0" smtClean="0"/>
              <a:t>It </a:t>
            </a:r>
            <a:r>
              <a:rPr lang="en-US" dirty="0"/>
              <a:t>was designed for the performance of general Friday prayers. After its construction, this mosque was considered one of the largest buildings in the city, having been restored after a late 14th century earthquake. In the 1930s, the mosque was closed during an atheistic campaign </a:t>
            </a:r>
            <a:r>
              <a:rPr lang="en-US" dirty="0" smtClean="0"/>
              <a:t>and </a:t>
            </a:r>
            <a:r>
              <a:rPr lang="en-US" dirty="0"/>
              <a:t>then was used as the city jail. In the middle of the 20th century, the mosque was returned to the clergy of the city, and now the </a:t>
            </a:r>
            <a:r>
              <a:rPr lang="en-US" dirty="0" err="1"/>
              <a:t>Juma</a:t>
            </a:r>
            <a:r>
              <a:rPr lang="en-US" dirty="0"/>
              <a:t> Mosque is </a:t>
            </a:r>
            <a:r>
              <a:rPr lang="en-US" dirty="0"/>
              <a:t> </a:t>
            </a:r>
            <a:r>
              <a:rPr lang="en-US" dirty="0" smtClean="0"/>
              <a:t> </a:t>
            </a:r>
            <a:r>
              <a:rPr lang="en-US" dirty="0"/>
              <a:t>in the UNESCO Cultural Heritage Register.</a:t>
            </a:r>
            <a:endParaRPr lang="ru-RU" dirty="0"/>
          </a:p>
        </p:txBody>
      </p:sp>
      <p:pic>
        <p:nvPicPr>
          <p:cNvPr id="3" name="Рисунок 2" descr="41e890b41b9d.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84799" y="0"/>
            <a:ext cx="3359201" cy="4476092"/>
          </a:xfrm>
          <a:prstGeom prst="rect">
            <a:avLst/>
          </a:prstGeom>
        </p:spPr>
      </p:pic>
      <p:pic>
        <p:nvPicPr>
          <p:cNvPr id="4" name="Рисунок 3" descr="dagestan_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14712" y="4482686"/>
            <a:ext cx="5429288" cy="2375314"/>
          </a:xfrm>
          <a:prstGeom prst="rect">
            <a:avLst/>
          </a:prstGeom>
        </p:spPr>
      </p:pic>
      <p:pic>
        <p:nvPicPr>
          <p:cNvPr id="5" name="Рисунок 4" descr="otrestavrirovannyy_svod_mecheti.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14678" y="785794"/>
            <a:ext cx="2547929" cy="292893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New words</a:t>
            </a:r>
            <a:endParaRPr lang="ru-RU" dirty="0"/>
          </a:p>
        </p:txBody>
      </p:sp>
      <p:sp>
        <p:nvSpPr>
          <p:cNvPr id="3" name="Объект 2"/>
          <p:cNvSpPr>
            <a:spLocks noGrp="1"/>
          </p:cNvSpPr>
          <p:nvPr>
            <p:ph idx="1"/>
          </p:nvPr>
        </p:nvSpPr>
        <p:spPr/>
        <p:txBody>
          <a:bodyPr/>
          <a:lstStyle/>
          <a:p>
            <a:r>
              <a:rPr lang="en-US" dirty="0" smtClean="0"/>
              <a:t>Prophet-</a:t>
            </a:r>
            <a:r>
              <a:rPr lang="ru-RU" dirty="0" smtClean="0"/>
              <a:t> пророк</a:t>
            </a:r>
          </a:p>
          <a:p>
            <a:r>
              <a:rPr lang="en-US" dirty="0" smtClean="0"/>
              <a:t>Clergy-</a:t>
            </a:r>
            <a:r>
              <a:rPr lang="ru-RU" dirty="0" smtClean="0"/>
              <a:t> духовенство</a:t>
            </a:r>
            <a:endParaRPr lang="ru-RU" dirty="0"/>
          </a:p>
        </p:txBody>
      </p:sp>
    </p:spTree>
    <p:extLst>
      <p:ext uri="{BB962C8B-B14F-4D97-AF65-F5344CB8AC3E}">
        <p14:creationId xmlns:p14="http://schemas.microsoft.com/office/powerpoint/2010/main" val="1528142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571480"/>
            <a:ext cx="7992888" cy="3649608"/>
          </a:xfrm>
        </p:spPr>
        <p:txBody>
          <a:bodyPr>
            <a:normAutofit/>
          </a:bodyPr>
          <a:lstStyle/>
          <a:p>
            <a:r>
              <a:rPr lang="en-US" dirty="0"/>
              <a:t>You know that Islam is the second most popular religion in the world with over a thousand million followers. </a:t>
            </a:r>
            <a:endParaRPr lang="ru-RU" dirty="0"/>
          </a:p>
        </p:txBody>
      </p:sp>
      <p:sp>
        <p:nvSpPr>
          <p:cNvPr id="3" name="Подзаголовок 2"/>
          <p:cNvSpPr>
            <a:spLocks noGrp="1"/>
          </p:cNvSpPr>
          <p:nvPr>
            <p:ph type="subTitle" idx="1"/>
          </p:nvPr>
        </p:nvSpPr>
        <p:spPr>
          <a:xfrm flipV="1">
            <a:off x="-500098" y="6138842"/>
            <a:ext cx="1414450" cy="719158"/>
          </a:xfrm>
        </p:spPr>
        <p:txBody>
          <a:bodyPr>
            <a:normAutofit/>
          </a:bodyPr>
          <a:lstStyle/>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5572132" cy="2031325"/>
          </a:xfrm>
          <a:prstGeom prst="rect">
            <a:avLst/>
          </a:prstGeom>
        </p:spPr>
        <p:txBody>
          <a:bodyPr wrap="square">
            <a:spAutoFit/>
          </a:bodyPr>
          <a:lstStyle/>
          <a:p>
            <a:endParaRPr lang="en-US" dirty="0" smtClean="0"/>
          </a:p>
          <a:p>
            <a:endParaRPr lang="en-US" dirty="0"/>
          </a:p>
          <a:p>
            <a:r>
              <a:rPr lang="en-US" dirty="0" smtClean="0"/>
              <a:t>Islam </a:t>
            </a:r>
            <a:r>
              <a:rPr lang="en-US" dirty="0"/>
              <a:t>began in Saudi Arabia and was revealed to humanity by the Prophet Muhammad, a holy man who was born in A.D. 570 at Mecca, to whom God (Allah) told many things which are recorded in the Koran, the Holy Book of Islam, translated as “the word of God”.</a:t>
            </a:r>
            <a:endParaRPr lang="ru-RU" dirty="0"/>
          </a:p>
        </p:txBody>
      </p:sp>
      <p:pic>
        <p:nvPicPr>
          <p:cNvPr id="3" name="Рисунок 2" descr="FirstSurahKoran-EnlargedQuality.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59362" y="0"/>
            <a:ext cx="3484638" cy="5929330"/>
          </a:xfrm>
          <a:prstGeom prst="rect">
            <a:avLst/>
          </a:prstGeom>
        </p:spPr>
      </p:pic>
      <p:pic>
        <p:nvPicPr>
          <p:cNvPr id="4" name="Рисунок 3" descr="e0d06fd2e63e.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571744"/>
            <a:ext cx="5500694" cy="366712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572000" cy="3416320"/>
          </a:xfrm>
          <a:prstGeom prst="rect">
            <a:avLst/>
          </a:prstGeom>
        </p:spPr>
        <p:txBody>
          <a:bodyPr>
            <a:spAutoFit/>
          </a:bodyPr>
          <a:lstStyle/>
          <a:p>
            <a:r>
              <a:rPr lang="en-US" dirty="0"/>
              <a:t>The Muslim building for worship is called a mosque. Very often Mosques have a doomed roof and a tall tower called a minaret. Muslims are called to prayer from the minaret. There are no pictures or statues in a mosque. They are decorated with patterns and words from the Koran. There is also little furniture there as Muslims use prayer mats for praying. They pray five times a day and face the direction of Mecca while praying. Muslims take off their shoes before entering the mosque and wash themselves to be clean to meet the God.</a:t>
            </a:r>
            <a:endParaRPr lang="ru-RU" dirty="0"/>
          </a:p>
        </p:txBody>
      </p:sp>
      <p:pic>
        <p:nvPicPr>
          <p:cNvPr id="3" name="Рисунок 2" descr="eb3fb275c341e887f429d86c727d9c49.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214818"/>
            <a:ext cx="3571868" cy="2643182"/>
          </a:xfrm>
          <a:prstGeom prst="rect">
            <a:avLst/>
          </a:prstGeom>
        </p:spPr>
      </p:pic>
      <p:pic>
        <p:nvPicPr>
          <p:cNvPr id="4" name="Рисунок 3" descr="b5c2ba40950090d047f20c5920b886f4.jpg"/>
          <p:cNvPicPr>
            <a:picLocks noChangeAspect="1"/>
          </p:cNvPicPr>
          <p:nvPr/>
        </p:nvPicPr>
        <p:blipFill>
          <a:blip r:embed="rId3"/>
          <a:stretch>
            <a:fillRect/>
          </a:stretch>
        </p:blipFill>
        <p:spPr>
          <a:xfrm>
            <a:off x="3571868" y="3500438"/>
            <a:ext cx="5429288" cy="2928958"/>
          </a:xfrm>
          <a:prstGeom prst="rect">
            <a:avLst/>
          </a:prstGeom>
        </p:spPr>
      </p:pic>
      <p:pic>
        <p:nvPicPr>
          <p:cNvPr id="5" name="Рисунок 4" descr="2diena.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00562" y="142852"/>
            <a:ext cx="4553543" cy="321471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523220"/>
          </a:xfrm>
          <a:prstGeom prst="rect">
            <a:avLst/>
          </a:prstGeom>
        </p:spPr>
        <p:txBody>
          <a:bodyPr wrap="square">
            <a:spAutoFit/>
          </a:bodyPr>
          <a:lstStyle/>
          <a:p>
            <a:r>
              <a:rPr lang="en-US" dirty="0" smtClean="0"/>
              <a:t>     </a:t>
            </a:r>
            <a:r>
              <a:rPr lang="en-US" sz="2800" dirty="0" smtClean="0"/>
              <a:t>The  </a:t>
            </a:r>
            <a:r>
              <a:rPr lang="en-US" sz="2800" dirty="0"/>
              <a:t>holy </a:t>
            </a:r>
            <a:r>
              <a:rPr lang="en-US" sz="2800" dirty="0" smtClean="0"/>
              <a:t> places</a:t>
            </a:r>
            <a:r>
              <a:rPr lang="ru-RU" sz="2800" dirty="0" smtClean="0"/>
              <a:t> </a:t>
            </a:r>
            <a:r>
              <a:rPr lang="en-US" sz="2800" dirty="0" smtClean="0"/>
              <a:t> </a:t>
            </a:r>
            <a:r>
              <a:rPr lang="en-US" sz="2800" dirty="0"/>
              <a:t>for </a:t>
            </a:r>
            <a:r>
              <a:rPr lang="en-US" sz="2800" dirty="0" smtClean="0"/>
              <a:t> </a:t>
            </a:r>
            <a:r>
              <a:rPr lang="en-US" sz="2800" dirty="0" smtClean="0"/>
              <a:t>Muslims    are    </a:t>
            </a:r>
            <a:r>
              <a:rPr lang="en-US" sz="2800" dirty="0" smtClean="0"/>
              <a:t>Mecca</a:t>
            </a:r>
            <a:r>
              <a:rPr lang="en-US" sz="2800" dirty="0"/>
              <a:t>, </a:t>
            </a:r>
            <a:r>
              <a:rPr lang="en-US" sz="2800" dirty="0" smtClean="0"/>
              <a:t> </a:t>
            </a:r>
            <a:r>
              <a:rPr lang="en-US" sz="2800" dirty="0" smtClean="0"/>
              <a:t> </a:t>
            </a:r>
            <a:r>
              <a:rPr lang="en-US" sz="2800" dirty="0" smtClean="0"/>
              <a:t>Medina</a:t>
            </a:r>
            <a:endParaRPr lang="ru-RU" sz="2800" dirty="0"/>
          </a:p>
        </p:txBody>
      </p:sp>
      <p:sp>
        <p:nvSpPr>
          <p:cNvPr id="3" name="Прямоугольник 2"/>
          <p:cNvSpPr/>
          <p:nvPr/>
        </p:nvSpPr>
        <p:spPr>
          <a:xfrm>
            <a:off x="0" y="1142984"/>
            <a:ext cx="4572000" cy="1600438"/>
          </a:xfrm>
          <a:prstGeom prst="rect">
            <a:avLst/>
          </a:prstGeom>
        </p:spPr>
        <p:txBody>
          <a:bodyPr>
            <a:spAutoFit/>
          </a:bodyPr>
          <a:lstStyle/>
          <a:p>
            <a:endParaRPr lang="en-US" dirty="0" smtClean="0"/>
          </a:p>
          <a:p>
            <a:r>
              <a:rPr lang="en-US" sz="2000" dirty="0" smtClean="0"/>
              <a:t>If </a:t>
            </a:r>
            <a:r>
              <a:rPr lang="en-US" sz="2000" dirty="0"/>
              <a:t>it is financially possible, Muslims are </a:t>
            </a:r>
            <a:r>
              <a:rPr lang="en-US" sz="2000" dirty="0" smtClean="0"/>
              <a:t> </a:t>
            </a:r>
            <a:endParaRPr lang="en-US" sz="2000" dirty="0"/>
          </a:p>
          <a:p>
            <a:r>
              <a:rPr lang="en-US" sz="2000" dirty="0" smtClean="0"/>
              <a:t>required </a:t>
            </a:r>
            <a:r>
              <a:rPr lang="en-US" sz="2000" dirty="0"/>
              <a:t>to travel to Mecca at least once in their lifetime. Mecca is the birthplace of prophet Muhammad</a:t>
            </a:r>
            <a:endParaRPr lang="ru-RU" sz="2000" dirty="0"/>
          </a:p>
        </p:txBody>
      </p:sp>
      <p:pic>
        <p:nvPicPr>
          <p:cNvPr id="4" name="Рисунок 3" descr="mekka__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14876" y="785794"/>
            <a:ext cx="4286257" cy="5500726"/>
          </a:xfrm>
          <a:prstGeom prst="rect">
            <a:avLst/>
          </a:prstGeom>
        </p:spPr>
      </p:pic>
      <p:pic>
        <p:nvPicPr>
          <p:cNvPr id="5" name="Рисунок 4" descr="1222181472_podborka_3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314696"/>
            <a:ext cx="5357818" cy="354330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0" y="0"/>
            <a:ext cx="4572000" cy="1754326"/>
          </a:xfrm>
          <a:prstGeom prst="rect">
            <a:avLst/>
          </a:prstGeom>
        </p:spPr>
        <p:txBody>
          <a:bodyPr>
            <a:spAutoFit/>
          </a:bodyPr>
          <a:lstStyle/>
          <a:p>
            <a:r>
              <a:rPr lang="en-US" dirty="0"/>
              <a:t>here, in the centre of the mosque there is a cube-shaped building called </a:t>
            </a:r>
            <a:r>
              <a:rPr lang="en-US" dirty="0" err="1"/>
              <a:t>Kaaba</a:t>
            </a:r>
            <a:r>
              <a:rPr lang="en-US" dirty="0"/>
              <a:t>. </a:t>
            </a:r>
            <a:r>
              <a:rPr lang="en-US" dirty="0" err="1"/>
              <a:t>Kaaba</a:t>
            </a:r>
            <a:r>
              <a:rPr lang="en-US" dirty="0"/>
              <a:t> is the </a:t>
            </a:r>
            <a:r>
              <a:rPr lang="en-US" dirty="0" err="1"/>
              <a:t>holliest</a:t>
            </a:r>
            <a:r>
              <a:rPr lang="en-US" dirty="0"/>
              <a:t> place for all Muslims. During the Hajj ceremony a Muslim walks seven times around the </a:t>
            </a:r>
            <a:r>
              <a:rPr lang="en-US" dirty="0" err="1"/>
              <a:t>Kaaba</a:t>
            </a:r>
            <a:r>
              <a:rPr lang="en-US" dirty="0"/>
              <a:t> and then he or she kisses and touches the Black Stone.</a:t>
            </a:r>
            <a:endParaRPr lang="ru-RU" dirty="0"/>
          </a:p>
        </p:txBody>
      </p:sp>
      <p:pic>
        <p:nvPicPr>
          <p:cNvPr id="3" name="Рисунок 2" descr="205011x0.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4500562" cy="3286124"/>
          </a:xfrm>
          <a:prstGeom prst="rect">
            <a:avLst/>
          </a:prstGeom>
        </p:spPr>
      </p:pic>
      <p:pic>
        <p:nvPicPr>
          <p:cNvPr id="4" name="Рисунок 3" descr="ca8b5f98eec7.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465654"/>
            <a:ext cx="5214942" cy="3392346"/>
          </a:xfrm>
          <a:prstGeom prst="rect">
            <a:avLst/>
          </a:prstGeom>
        </p:spPr>
      </p:pic>
      <p:pic>
        <p:nvPicPr>
          <p:cNvPr id="5" name="Рисунок 4" descr="dc8b13bc26f6.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72000" y="2071678"/>
            <a:ext cx="4572000" cy="344516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735540" cy="369332"/>
          </a:xfrm>
          <a:prstGeom prst="rect">
            <a:avLst/>
          </a:prstGeom>
        </p:spPr>
        <p:txBody>
          <a:bodyPr wrap="none">
            <a:spAutoFit/>
          </a:bodyPr>
          <a:lstStyle/>
          <a:p>
            <a:r>
              <a:rPr lang="en-US" dirty="0"/>
              <a:t>the Black Stone.</a:t>
            </a:r>
            <a:endParaRPr lang="ru-RU" dirty="0"/>
          </a:p>
        </p:txBody>
      </p:sp>
      <p:pic>
        <p:nvPicPr>
          <p:cNvPr id="3" name="Рисунок 2" descr="0d1edf4b34c5aeeaa89129d2a086c12b.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14744" y="142852"/>
            <a:ext cx="5429256" cy="3591662"/>
          </a:xfrm>
          <a:prstGeom prst="rect">
            <a:avLst/>
          </a:prstGeom>
        </p:spPr>
      </p:pic>
      <p:pic>
        <p:nvPicPr>
          <p:cNvPr id="4" name="Рисунок 3" descr="i.jpg"/>
          <p:cNvPicPr>
            <a:picLocks noChangeAspect="1"/>
          </p:cNvPicPr>
          <p:nvPr/>
        </p:nvPicPr>
        <p:blipFill>
          <a:blip r:embed="rId3"/>
          <a:stretch>
            <a:fillRect/>
          </a:stretch>
        </p:blipFill>
        <p:spPr>
          <a:xfrm>
            <a:off x="0" y="357166"/>
            <a:ext cx="3643306" cy="3743123"/>
          </a:xfrm>
          <a:prstGeom prst="rect">
            <a:avLst/>
          </a:prstGeom>
        </p:spPr>
      </p:pic>
      <p:pic>
        <p:nvPicPr>
          <p:cNvPr id="5" name="Рисунок 4" descr="stone3.jpg"/>
          <p:cNvPicPr>
            <a:picLocks noChangeAspect="1"/>
          </p:cNvPicPr>
          <p:nvPr/>
        </p:nvPicPr>
        <p:blipFill>
          <a:blip r:embed="rId4"/>
          <a:stretch>
            <a:fillRect/>
          </a:stretch>
        </p:blipFill>
        <p:spPr>
          <a:xfrm>
            <a:off x="0" y="3786190"/>
            <a:ext cx="9144000" cy="307181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0"/>
            <a:ext cx="1440160" cy="369332"/>
          </a:xfrm>
          <a:prstGeom prst="rect">
            <a:avLst/>
          </a:prstGeom>
        </p:spPr>
        <p:txBody>
          <a:bodyPr wrap="square">
            <a:spAutoFit/>
          </a:bodyPr>
          <a:lstStyle/>
          <a:p>
            <a:pPr fontAlgn="base"/>
            <a:r>
              <a:rPr lang="en-US" b="1" dirty="0"/>
              <a:t>The Mosque</a:t>
            </a:r>
          </a:p>
        </p:txBody>
      </p:sp>
      <p:sp>
        <p:nvSpPr>
          <p:cNvPr id="3" name="Прямоугольник 2"/>
          <p:cNvSpPr/>
          <p:nvPr/>
        </p:nvSpPr>
        <p:spPr>
          <a:xfrm>
            <a:off x="0" y="428604"/>
            <a:ext cx="3500430" cy="6186309"/>
          </a:xfrm>
          <a:prstGeom prst="rect">
            <a:avLst/>
          </a:prstGeom>
        </p:spPr>
        <p:txBody>
          <a:bodyPr wrap="square">
            <a:spAutoFit/>
          </a:bodyPr>
          <a:lstStyle/>
          <a:p>
            <a:r>
              <a:rPr lang="en-US" dirty="0" smtClean="0"/>
              <a:t> </a:t>
            </a:r>
            <a:r>
              <a:rPr lang="en-US" dirty="0"/>
              <a:t>is situated on </a:t>
            </a:r>
            <a:r>
              <a:rPr lang="en-US" dirty="0" err="1"/>
              <a:t>Kronverk</a:t>
            </a:r>
            <a:r>
              <a:rPr lang="en-US" dirty="0"/>
              <a:t> Prospect at the </a:t>
            </a:r>
            <a:r>
              <a:rPr lang="en-US" dirty="0" err="1"/>
              <a:t>Petrogradskaya</a:t>
            </a:r>
            <a:r>
              <a:rPr lang="en-US" dirty="0"/>
              <a:t> Side near the </a:t>
            </a:r>
            <a:r>
              <a:rPr lang="en-US" dirty="0" err="1"/>
              <a:t>Troitsky</a:t>
            </a:r>
            <a:r>
              <a:rPr lang="en-US" dirty="0"/>
              <a:t> Bridge. The Mosque is one of the </a:t>
            </a:r>
            <a:r>
              <a:rPr lang="en-US" dirty="0" err="1"/>
              <a:t>centres</a:t>
            </a:r>
            <a:r>
              <a:rPr lang="en-US" dirty="0"/>
              <a:t> of the Moslem Religious Community of St </a:t>
            </a:r>
            <a:r>
              <a:rPr lang="en-US" dirty="0" smtClean="0"/>
              <a:t>.</a:t>
            </a:r>
          </a:p>
          <a:p>
            <a:r>
              <a:rPr lang="en-US" dirty="0" smtClean="0"/>
              <a:t>Petersburg</a:t>
            </a:r>
            <a:r>
              <a:rPr lang="en-US" dirty="0"/>
              <a:t>.  The foundation stone of the Mosque was laid on the 3rd of February </a:t>
            </a:r>
            <a:r>
              <a:rPr lang="en-US" dirty="0" smtClean="0"/>
              <a:t>1910. </a:t>
            </a:r>
            <a:r>
              <a:rPr lang="en-US" dirty="0"/>
              <a:t>It was designed by the architects </a:t>
            </a:r>
            <a:r>
              <a:rPr lang="en-US" dirty="0" err="1"/>
              <a:t>Nikolay</a:t>
            </a:r>
            <a:r>
              <a:rPr lang="en-US" dirty="0"/>
              <a:t> </a:t>
            </a:r>
            <a:r>
              <a:rPr lang="en-US" dirty="0" err="1"/>
              <a:t>Vasiliev</a:t>
            </a:r>
            <a:r>
              <a:rPr lang="en-US" dirty="0"/>
              <a:t>, </a:t>
            </a:r>
            <a:r>
              <a:rPr lang="en-US" dirty="0" err="1"/>
              <a:t>Stepan</a:t>
            </a:r>
            <a:r>
              <a:rPr lang="en-US" dirty="0"/>
              <a:t> </a:t>
            </a:r>
            <a:r>
              <a:rPr lang="en-US" dirty="0" err="1"/>
              <a:t>Krichinsky</a:t>
            </a:r>
            <a:r>
              <a:rPr lang="en-US" dirty="0"/>
              <a:t> and Alexander </a:t>
            </a:r>
            <a:r>
              <a:rPr lang="en-US" dirty="0" err="1"/>
              <a:t>Gogen</a:t>
            </a:r>
            <a:r>
              <a:rPr lang="en-US" dirty="0" smtClean="0"/>
              <a:t>.. </a:t>
            </a:r>
            <a:r>
              <a:rPr lang="en-US" dirty="0"/>
              <a:t>The design of the Mosque was based on Middle-Asian Moslem architectural </a:t>
            </a:r>
            <a:r>
              <a:rPr lang="en-US" dirty="0" smtClean="0"/>
              <a:t>motives.</a:t>
            </a:r>
            <a:r>
              <a:rPr lang="en-US" dirty="0"/>
              <a:t>  </a:t>
            </a:r>
            <a:r>
              <a:rPr lang="en-US" dirty="0" smtClean="0"/>
              <a:t>The </a:t>
            </a:r>
            <a:r>
              <a:rPr lang="en-US" dirty="0"/>
              <a:t>building of the Mosque is crowned with the huge ribbed </a:t>
            </a:r>
            <a:r>
              <a:rPr lang="en-US" dirty="0" smtClean="0"/>
              <a:t>dome</a:t>
            </a:r>
            <a:r>
              <a:rPr lang="en-US" dirty="0"/>
              <a:t> </a:t>
            </a:r>
            <a:r>
              <a:rPr lang="en-US" dirty="0" smtClean="0"/>
              <a:t>Mosque </a:t>
            </a:r>
            <a:r>
              <a:rPr lang="en-US" dirty="0"/>
              <a:t>includes two minarets. They are inseparable elements of this ensemble. From these </a:t>
            </a:r>
            <a:r>
              <a:rPr lang="en-US" dirty="0" smtClean="0"/>
              <a:t>towers </a:t>
            </a:r>
            <a:r>
              <a:rPr lang="en-US" dirty="0"/>
              <a:t>the Moslems are called to prayer. </a:t>
            </a:r>
            <a:r>
              <a:rPr lang="en-US" dirty="0" smtClean="0"/>
              <a:t>The </a:t>
            </a:r>
            <a:r>
              <a:rPr lang="en-US" dirty="0"/>
              <a:t>portals and the dome are decorated with festive tiles forming geometrical orna­ments.</a:t>
            </a:r>
            <a:endParaRPr lang="ru-RU" dirty="0"/>
          </a:p>
        </p:txBody>
      </p:sp>
      <p:pic>
        <p:nvPicPr>
          <p:cNvPr id="4" name="Рисунок 3" descr="1280px-Mešita_v_Sankt-Petěrburgu_(3).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00430" y="571480"/>
            <a:ext cx="5643570" cy="571504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84</TotalTime>
  <Words>567</Words>
  <Application>Microsoft Office PowerPoint</Application>
  <PresentationFormat>Экран (4:3)</PresentationFormat>
  <Paragraphs>29</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Метро</vt:lpstr>
      <vt:lpstr>Mosques </vt:lpstr>
      <vt:lpstr>New words</vt:lpstr>
      <vt:lpstr>You know that Islam is the second most popular religion in the world with over a thousand million followers.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 know that Islam is the second most popular religion in the world with over a thousand million followers. It is more often thought of as a complete way of life rather than a religion.</dc:title>
  <dc:creator>Admin</dc:creator>
  <cp:lastModifiedBy>Елена</cp:lastModifiedBy>
  <cp:revision>14</cp:revision>
  <dcterms:created xsi:type="dcterms:W3CDTF">2015-03-19T22:07:58Z</dcterms:created>
  <dcterms:modified xsi:type="dcterms:W3CDTF">2015-03-20T18:12:44Z</dcterms:modified>
</cp:coreProperties>
</file>