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9"/>
  </p:handoutMasterIdLst>
  <p:sldIdLst>
    <p:sldId id="256" r:id="rId2"/>
    <p:sldId id="269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3" r:id="rId14"/>
    <p:sldId id="274" r:id="rId15"/>
    <p:sldId id="275" r:id="rId16"/>
    <p:sldId id="270" r:id="rId17"/>
    <p:sldId id="272" r:id="rId18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FCE62F-C643-4FA7-A4A5-F9A606E460D5}" type="datetimeFigureOut">
              <a:rPr lang="ru-RU" smtClean="0"/>
              <a:t>20.03.2015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B7C4C2-96B5-465D-B173-FEE6BFF190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17854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2E6A7-5389-4C8B-906C-CD485DCAA155}" type="datetimeFigureOut">
              <a:rPr lang="ru-RU" smtClean="0"/>
              <a:t>20.03.2015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1290F-1AAA-4E79-97B0-0D6149840F1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2E6A7-5389-4C8B-906C-CD485DCAA155}" type="datetimeFigureOut">
              <a:rPr lang="ru-RU" smtClean="0"/>
              <a:t>20.03.2015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1290F-1AAA-4E79-97B0-0D6149840F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2E6A7-5389-4C8B-906C-CD485DCAA155}" type="datetimeFigureOut">
              <a:rPr lang="ru-RU" smtClean="0"/>
              <a:t>20.03.2015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1290F-1AAA-4E79-97B0-0D6149840F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2E6A7-5389-4C8B-906C-CD485DCAA155}" type="datetimeFigureOut">
              <a:rPr lang="ru-RU" smtClean="0"/>
              <a:t>20.03.2015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1290F-1AAA-4E79-97B0-0D6149840F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2E6A7-5389-4C8B-906C-CD485DCAA155}" type="datetimeFigureOut">
              <a:rPr lang="ru-RU" smtClean="0"/>
              <a:t>20.03.2015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1290F-1AAA-4E79-97B0-0D6149840F1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2E6A7-5389-4C8B-906C-CD485DCAA155}" type="datetimeFigureOut">
              <a:rPr lang="ru-RU" smtClean="0"/>
              <a:t>20.03.2015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1290F-1AAA-4E79-97B0-0D6149840F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2E6A7-5389-4C8B-906C-CD485DCAA155}" type="datetimeFigureOut">
              <a:rPr lang="ru-RU" smtClean="0"/>
              <a:t>20.03.2015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1290F-1AAA-4E79-97B0-0D6149840F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2E6A7-5389-4C8B-906C-CD485DCAA155}" type="datetimeFigureOut">
              <a:rPr lang="ru-RU" smtClean="0"/>
              <a:t>20.03.2015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1290F-1AAA-4E79-97B0-0D6149840F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2E6A7-5389-4C8B-906C-CD485DCAA155}" type="datetimeFigureOut">
              <a:rPr lang="ru-RU" smtClean="0"/>
              <a:t>20.03.2015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1290F-1AAA-4E79-97B0-0D6149840F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2E6A7-5389-4C8B-906C-CD485DCAA155}" type="datetimeFigureOut">
              <a:rPr lang="ru-RU" smtClean="0"/>
              <a:t>20.03.2015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1290F-1AAA-4E79-97B0-0D6149840F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2E6A7-5389-4C8B-906C-CD485DCAA155}" type="datetimeFigureOut">
              <a:rPr lang="ru-RU" smtClean="0"/>
              <a:t>20.03.2015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D61290F-1AAA-4E79-97B0-0D6149840F1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402E6A7-5389-4C8B-906C-CD485DCAA155}" type="datetimeFigureOut">
              <a:rPr lang="ru-RU" smtClean="0"/>
              <a:t>20.03.2015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61290F-1AAA-4E79-97B0-0D6149840F1F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2132856"/>
            <a:ext cx="8712968" cy="227342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/>
              </a:rPr>
              <a:t>КОНСУЛЬТАЦИЯ</a:t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«ОРЗ</a:t>
            </a:r>
            <a:r>
              <a:rPr lang="ru-RU" dirty="0">
                <a:effectLst/>
              </a:rPr>
              <a:t>, </a:t>
            </a:r>
            <a:r>
              <a:rPr lang="ru-RU" dirty="0" smtClean="0">
                <a:effectLst/>
              </a:rPr>
              <a:t>что </a:t>
            </a:r>
            <a:r>
              <a:rPr lang="ru-RU" dirty="0">
                <a:effectLst/>
              </a:rPr>
              <a:t>нужно знать </a:t>
            </a:r>
            <a:r>
              <a:rPr lang="ru-RU" dirty="0" smtClean="0">
                <a:effectLst/>
              </a:rPr>
              <a:t>родителям»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6021288"/>
            <a:ext cx="87129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Подготовила воспитатель Михайлова Светлана Николаевна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68749" y="188640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Государственное бюджетное дошкольное образовательное учреждение детский сад 85 комбинированного вида Красногвардейского района Санкт-Петербурга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0755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>
                <a:solidFill>
                  <a:srgbClr val="04617B"/>
                </a:solidFill>
              </a:rPr>
              <a:t>ЛЕЧЕНИЕ ОРЗ И ЕГО </a:t>
            </a:r>
            <a:br>
              <a:rPr lang="ru-RU" sz="4000" b="1" dirty="0">
                <a:solidFill>
                  <a:srgbClr val="04617B"/>
                </a:solidFill>
              </a:rPr>
            </a:br>
            <a:r>
              <a:rPr lang="ru-RU" sz="4000" b="1" dirty="0">
                <a:solidFill>
                  <a:srgbClr val="04617B"/>
                </a:solidFill>
              </a:rPr>
              <a:t>РАЗНОВИДНОСТЕЙ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Wingdings" pitchFamily="2" charset="2"/>
              <a:buChar char="Ø"/>
            </a:pPr>
            <a:r>
              <a:rPr lang="ru-RU" dirty="0"/>
              <a:t>Прием витамина C может ускорить выздоровление от ОРЗ и облегчить состояние, однако не предотвращает развитие заболевания.</a:t>
            </a:r>
          </a:p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3573016"/>
            <a:ext cx="3959872" cy="2648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743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>
                <a:solidFill>
                  <a:srgbClr val="04617B"/>
                </a:solidFill>
              </a:rPr>
              <a:t>ЛЕЧЕНИЕ ОРЗ И ЕГО </a:t>
            </a:r>
            <a:br>
              <a:rPr lang="ru-RU" sz="4000" b="1" dirty="0">
                <a:solidFill>
                  <a:srgbClr val="04617B"/>
                </a:solidFill>
              </a:rPr>
            </a:br>
            <a:r>
              <a:rPr lang="ru-RU" sz="4000" b="1" dirty="0">
                <a:solidFill>
                  <a:srgbClr val="04617B"/>
                </a:solidFill>
              </a:rPr>
              <a:t>РАЗНОВИДНОСТЕЙ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44824"/>
            <a:ext cx="8712968" cy="4896544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Обязательно вызовите врача, если у вас или вашего ребенка появился любой из перечисленных симптомов: температура, выше чем </a:t>
            </a:r>
            <a:r>
              <a:rPr lang="ru-RU" dirty="0" smtClean="0"/>
              <a:t>38,5 С</a:t>
            </a:r>
            <a:r>
              <a:rPr lang="ru-RU" dirty="0"/>
              <a:t>; сильная </a:t>
            </a:r>
            <a:r>
              <a:rPr lang="ru-RU" dirty="0" smtClean="0"/>
              <a:t>головная боль; </a:t>
            </a:r>
            <a:r>
              <a:rPr lang="ru-RU" dirty="0"/>
              <a:t>резь в глазах от света; боль в груди; одышка, шумное или частое дыхание, затруднение при вдохе; сыпь на коже; бледность кожи или появление на ней пятен; рвота; затруднение пробуждения утром или необычная </a:t>
            </a:r>
            <a:r>
              <a:rPr lang="ru-RU" dirty="0" smtClean="0"/>
              <a:t>сонливость.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4725144"/>
            <a:ext cx="3000375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5599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 </a:t>
            </a:r>
            <a:br>
              <a:rPr lang="ru-RU" dirty="0"/>
            </a:br>
            <a:r>
              <a:rPr lang="ru-RU" sz="4400" b="1" dirty="0"/>
              <a:t>ОСЛОЖНЕНИЯ ОРЗ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340768"/>
            <a:ext cx="8435280" cy="4983832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Одним из частых осложнений </a:t>
            </a:r>
            <a:r>
              <a:rPr lang="ru-RU" dirty="0" smtClean="0"/>
              <a:t>ОРЗ </a:t>
            </a:r>
            <a:r>
              <a:rPr lang="ru-RU" dirty="0"/>
              <a:t>является пневмония, бронхит, отит, ангина, обострение хронического тонзиллита, заболевания придаточных пазух носа, инфекция мочевых путей, желудочно-кишечные расстройства, миокардит, острый и подострый панкреатит и др.</a:t>
            </a:r>
          </a:p>
          <a:p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4005064"/>
            <a:ext cx="2448272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2234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dirty="0"/>
              <a:t>ПРОФИЛАКТИКА</a:t>
            </a:r>
            <a:r>
              <a:rPr lang="ru-RU" b="1" dirty="0"/>
              <a:t> ОРЗ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6059016" cy="476780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Рекомендации по профилактике: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/>
              <a:t>Прививки. 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/>
              <a:t>Избегайте тесного контакта с больными ОРВИ.                                                          Ограничьте число контактов ребёнка во время эпидемии ОРЗ.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/>
              <a:t>Маска. Должна быть на больном, если рядом здоровые.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/>
              <a:t>Мойте руки. Руки больного — источник вируса.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2282514"/>
            <a:ext cx="3240360" cy="251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75634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/>
          </a:bodyPr>
          <a:lstStyle/>
          <a:p>
            <a:r>
              <a:rPr lang="ru-RU" sz="4400" b="1" dirty="0"/>
              <a:t>ПРОФИЛАКТИКА </a:t>
            </a:r>
            <a:r>
              <a:rPr lang="ru-RU" sz="4400" b="1" dirty="0" smtClean="0"/>
              <a:t>ОРЗ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84784"/>
            <a:ext cx="5760640" cy="4983832"/>
          </a:xfrm>
        </p:spPr>
        <p:txBody>
          <a:bodyPr>
            <a:normAutofit fontScale="25000" lnSpcReduction="20000"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9600" dirty="0"/>
              <a:t>Больше воздуха. Вирусные частицы часами сохраняют свою активность в сухом теплом и неподвижном воздухе, но быстро разрушаются в воздухе прохладном, влажном и движущемся. Проветриваем помещение!</a:t>
            </a:r>
          </a:p>
          <a:p>
            <a:pPr lvl="0">
              <a:buFont typeface="Wingdings" pitchFamily="2" charset="2"/>
              <a:buChar char="Ø"/>
            </a:pPr>
            <a:r>
              <a:rPr lang="ru-RU" sz="9600" dirty="0"/>
              <a:t>Мойте пол. Включайте увлажнители воздуха. </a:t>
            </a:r>
          </a:p>
          <a:p>
            <a:pPr lvl="0">
              <a:buFont typeface="Wingdings" pitchFamily="2" charset="2"/>
              <a:buChar char="Ø"/>
            </a:pPr>
            <a:r>
              <a:rPr lang="ru-RU" sz="9600" dirty="0"/>
              <a:t>Увлажняйте слизистые оболочки носа. Если слизь и слизистые оболочки пересыхают  — работа местного иммунитета нарушается, вирусы преодолевают защитный барьер и человек заболевает.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96893" y="2492896"/>
            <a:ext cx="3247105" cy="2435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1495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>
            <a:normAutofit/>
          </a:bodyPr>
          <a:lstStyle/>
          <a:p>
            <a:r>
              <a:rPr lang="ru-RU" sz="4400" b="1" dirty="0"/>
              <a:t>ПРОФИЛАКТИКА </a:t>
            </a:r>
            <a:r>
              <a:rPr lang="ru-RU" sz="4400" b="1" dirty="0" smtClean="0"/>
              <a:t>ОРЗ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88840"/>
            <a:ext cx="6048672" cy="4317112"/>
          </a:xfrm>
        </p:spPr>
        <p:txBody>
          <a:bodyPr>
            <a:normAutofit lnSpcReduction="10000"/>
          </a:bodyPr>
          <a:lstStyle/>
          <a:p>
            <a:pPr lvl="0">
              <a:buFont typeface="Wingdings" pitchFamily="2" charset="2"/>
              <a:buChar char="Ø"/>
            </a:pPr>
            <a:r>
              <a:rPr lang="ru-RU" dirty="0"/>
              <a:t>Питание. В рационе питания ребёнка должны быть продукты, богатые витамином С.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/>
              <a:t>Закаливание. Очень полезны регулярные закаливающие процедуры, хождение босиком, обтирания, обливания ног  холодной водой, контрастный душ с медленным увеличением температуры,  можно посещать бассейн. 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1844824"/>
            <a:ext cx="2381250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72011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836712"/>
            <a:ext cx="8445624" cy="554461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Детям нужно рассказывать 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о </a:t>
            </a:r>
            <a:r>
              <a:rPr lang="ru-RU" dirty="0"/>
              <a:t>простуде и о способах заражения.   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Проводя </a:t>
            </a:r>
            <a:r>
              <a:rPr lang="ru-RU" dirty="0"/>
              <a:t>необходимые профилактические мероприятия в период обострения заболевания можно избавить своего ребёнка от нежелательной простуды.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52580" y="3501008"/>
            <a:ext cx="3744416" cy="2952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9300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988840"/>
            <a:ext cx="8712968" cy="2448272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>
                <a:effectLst/>
              </a:rPr>
              <a:t>СПАСИБО</a:t>
            </a:r>
            <a:br>
              <a:rPr lang="ru-RU" sz="7200" dirty="0" smtClean="0">
                <a:effectLst/>
              </a:rPr>
            </a:br>
            <a:r>
              <a:rPr lang="ru-RU" sz="7200" dirty="0" smtClean="0">
                <a:effectLst/>
              </a:rPr>
              <a:t>ЗА ВНИМАНИЕ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249456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8484" y="548680"/>
            <a:ext cx="7927032" cy="1841376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effectLst/>
              </a:rPr>
              <a:t>ОРЗ, что нужно знать </a:t>
            </a:r>
            <a:r>
              <a:rPr lang="ru-RU" dirty="0" smtClean="0">
                <a:effectLst/>
              </a:rPr>
              <a:t>родителям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852936"/>
            <a:ext cx="8136904" cy="64807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Общие сведения о ОРЗ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 rot="10800000" flipV="1">
            <a:off x="251520" y="3671445"/>
            <a:ext cx="864096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2000" dirty="0"/>
              <a:t>Острые респираторные заболевания (ОРЗ) -  ряд клинически сходных острых инфекционных заболеваний, возбудители которых (вирусы, бактерии, хламидии, микоплазмы) проникают в организм через дыхательные пути, колонизируются и репродуцируются преимущественно в клетках слизистых оболочек респираторной системы, повреждают их, что клинически характеризуется синдромами общей инфекционной интоксикации и поражения респираторного тракта.</a:t>
            </a:r>
          </a:p>
        </p:txBody>
      </p:sp>
    </p:spTree>
    <p:extLst>
      <p:ext uri="{BB962C8B-B14F-4D97-AF65-F5344CB8AC3E}">
        <p14:creationId xmlns:p14="http://schemas.microsoft.com/office/powerpoint/2010/main" val="1864967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/>
              <a:t>Заболевания, </a:t>
            </a:r>
            <a:r>
              <a:rPr lang="ru-RU" sz="4000" b="1" dirty="0"/>
              <a:t>в зависимости от вида возбудителя </a:t>
            </a:r>
            <a:r>
              <a:rPr lang="ru-RU" sz="4000" b="1" dirty="0" smtClean="0"/>
              <a:t>ОРЗ, </a:t>
            </a:r>
            <a:r>
              <a:rPr lang="ru-RU" sz="4000" b="1" dirty="0"/>
              <a:t>делят на: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916832"/>
            <a:ext cx="4824536" cy="4536504"/>
          </a:xfrm>
        </p:spPr>
        <p:txBody>
          <a:bodyPr>
            <a:normAutofit fontScale="92500" lnSpcReduction="20000"/>
          </a:bodyPr>
          <a:lstStyle/>
          <a:p>
            <a:pPr lvl="0" algn="just">
              <a:buFont typeface="Wingdings" pitchFamily="2" charset="2"/>
              <a:buChar char="Ø"/>
            </a:pPr>
            <a:r>
              <a:rPr lang="ru-RU" dirty="0" smtClean="0"/>
              <a:t> ОРВИ </a:t>
            </a:r>
            <a:r>
              <a:rPr lang="ru-RU" dirty="0"/>
              <a:t>(Острая респираторная </a:t>
            </a:r>
            <a:r>
              <a:rPr lang="ru-RU" b="1" dirty="0"/>
              <a:t>вирусная </a:t>
            </a:r>
            <a:r>
              <a:rPr lang="ru-RU" dirty="0"/>
              <a:t>инфекция). </a:t>
            </a:r>
            <a:r>
              <a:rPr lang="ru-RU" dirty="0" smtClean="0"/>
              <a:t>К ОРВИ</a:t>
            </a:r>
            <a:r>
              <a:rPr lang="ru-RU" dirty="0"/>
              <a:t> относится:  грипп (острая инфекционная болезнь вирусной этиологии, </a:t>
            </a:r>
            <a:r>
              <a:rPr lang="ru-RU" dirty="0" smtClean="0"/>
              <a:t>сопровождающаяся интоксикацией), аденовирусная, риновирусная инфекция </a:t>
            </a:r>
            <a:r>
              <a:rPr lang="ru-RU" dirty="0"/>
              <a:t>и </a:t>
            </a:r>
            <a:r>
              <a:rPr lang="ru-RU" dirty="0" smtClean="0"/>
              <a:t>еще </a:t>
            </a:r>
            <a:r>
              <a:rPr lang="ru-RU" dirty="0"/>
              <a:t>более двух 200 других вирусных ОРЗ.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dirty="0" smtClean="0"/>
              <a:t>Бактериальные </a:t>
            </a:r>
            <a:r>
              <a:rPr lang="ru-RU" dirty="0"/>
              <a:t>ОРЗ, их могут вызывать </a:t>
            </a:r>
            <a:r>
              <a:rPr lang="ru-RU" dirty="0" smtClean="0"/>
              <a:t>стрептококки</a:t>
            </a:r>
            <a:r>
              <a:rPr lang="ru-RU" dirty="0"/>
              <a:t>, стафилококки, пневмококки и многие другие </a:t>
            </a:r>
            <a:r>
              <a:rPr lang="ru-RU" b="1" dirty="0"/>
              <a:t>бактерии</a:t>
            </a:r>
            <a:r>
              <a:rPr lang="ru-RU" b="1" dirty="0" smtClean="0"/>
              <a:t>.</a:t>
            </a:r>
            <a:endParaRPr lang="ru-RU" b="1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2613399"/>
            <a:ext cx="3267075" cy="220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040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 </a:t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4400" b="1" dirty="0" smtClean="0"/>
              <a:t>ПРИЧИНЫ </a:t>
            </a:r>
            <a:r>
              <a:rPr lang="ru-RU" sz="4400" b="1" dirty="0"/>
              <a:t>ЗАБОЛЕВАНИЯ ОРЗ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8300" y="1268760"/>
            <a:ext cx="8839815" cy="512784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/>
              <a:t>Источник инфекции – больные люди, особенно в первую неделю заболевания.  Основной путь передачи ОРВИ – воздушно-капельный и контактно-бытовой: капельки мокроты, содержащие вирусы, при чихании и </a:t>
            </a:r>
            <a:r>
              <a:rPr lang="ru-RU" dirty="0" smtClean="0"/>
              <a:t>кашле </a:t>
            </a:r>
            <a:r>
              <a:rPr lang="ru-RU" dirty="0"/>
              <a:t>больного </a:t>
            </a:r>
            <a:r>
              <a:rPr lang="ru-RU" dirty="0" smtClean="0"/>
              <a:t>заражают               окружающий </a:t>
            </a:r>
            <a:r>
              <a:rPr lang="ru-RU" dirty="0"/>
              <a:t>воздух, а также предметы </a:t>
            </a:r>
            <a:r>
              <a:rPr lang="ru-RU" dirty="0" smtClean="0"/>
              <a:t>                            и </a:t>
            </a:r>
            <a:r>
              <a:rPr lang="ru-RU" dirty="0"/>
              <a:t>вещи. Заражению способствуют </a:t>
            </a:r>
            <a:r>
              <a:rPr lang="ru-RU" dirty="0" smtClean="0"/>
              <a:t>                          близкое </a:t>
            </a:r>
            <a:r>
              <a:rPr lang="ru-RU" dirty="0"/>
              <a:t>общение с больным, плохое </a:t>
            </a:r>
            <a:r>
              <a:rPr lang="ru-RU" dirty="0" smtClean="0"/>
              <a:t>        проветривание </a:t>
            </a:r>
            <a:r>
              <a:rPr lang="ru-RU" dirty="0"/>
              <a:t>помещения, </a:t>
            </a:r>
            <a:r>
              <a:rPr lang="ru-RU" dirty="0" smtClean="0"/>
              <a:t>нарушения               </a:t>
            </a:r>
            <a:r>
              <a:rPr lang="ru-RU" dirty="0"/>
              <a:t>санитарно-гигиенических норм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3015441"/>
            <a:ext cx="2231639" cy="2231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040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dirty="0">
                <a:solidFill>
                  <a:srgbClr val="04617B"/>
                </a:solidFill>
              </a:rPr>
              <a:t>ПРИЧИНЫ ЗАБОЛЕВАНИЯ ОРЗ</a:t>
            </a:r>
            <a:r>
              <a:rPr lang="ru-RU" sz="4500" dirty="0">
                <a:solidFill>
                  <a:srgbClr val="04617B"/>
                </a:solidFill>
              </a:rPr>
              <a:t/>
            </a:r>
            <a:br>
              <a:rPr lang="ru-RU" sz="4500" dirty="0">
                <a:solidFill>
                  <a:srgbClr val="04617B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340768"/>
            <a:ext cx="8291264" cy="5517232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/>
              <a:t>Нервное напряжение способно создать благоприятные условия для размножения бактерий, что ведёт к возникновению простудных заболеваний.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3140968"/>
            <a:ext cx="3461370" cy="3364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045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 </a:t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400" b="1" dirty="0" smtClean="0"/>
              <a:t>СИМПТОМЫ </a:t>
            </a:r>
            <a:r>
              <a:rPr lang="ru-RU" sz="4400" b="1" dirty="0"/>
              <a:t>ОРЗ</a:t>
            </a:r>
            <a:r>
              <a:rPr lang="ru-RU" sz="4400" dirty="0"/>
              <a:t/>
            </a:r>
            <a:br>
              <a:rPr lang="ru-RU" sz="4400" dirty="0"/>
            </a:b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12776"/>
            <a:ext cx="8712968" cy="5328592"/>
          </a:xfrm>
        </p:spPr>
        <p:txBody>
          <a:bodyPr>
            <a:norm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dirty="0"/>
              <a:t>насморки со слизистыми или гнойно-слизистыми выделениями,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/>
              <a:t>заложенность носа;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/>
              <a:t>боли в горле;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/>
              <a:t>кашель;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/>
              <a:t>чихание;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общая </a:t>
            </a:r>
            <a:r>
              <a:rPr lang="ru-RU" dirty="0"/>
              <a:t>слабость, утомление;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/>
              <a:t>повышение температуры;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/>
              <a:t>мышечная боль</a:t>
            </a:r>
            <a:r>
              <a:rPr lang="ru-RU" dirty="0" smtClean="0"/>
              <a:t>;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воспаление слизистой носоглотки;</a:t>
            </a:r>
          </a:p>
          <a:p>
            <a:pPr lvl="0">
              <a:buFont typeface="Wingdings" pitchFamily="2" charset="2"/>
              <a:buChar char="Ø"/>
            </a:pPr>
            <a:endParaRPr lang="ru-RU" dirty="0"/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0459" y="2348880"/>
            <a:ext cx="3450795" cy="2601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33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19256" cy="1226400"/>
          </a:xfrm>
        </p:spPr>
        <p:txBody>
          <a:bodyPr>
            <a:noAutofit/>
          </a:bodyPr>
          <a:lstStyle/>
          <a:p>
            <a:r>
              <a:rPr lang="ru-RU" sz="4000" b="1" dirty="0"/>
              <a:t>ЛЕЧЕНИЕ ОРЗ И ЕГО РАЗНОВИДНОСТЕЙ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Лечение ОРЗ обычно проводится в домашних условиях под контролем врача.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Рекомендации </a:t>
            </a:r>
            <a:r>
              <a:rPr lang="ru-RU" dirty="0"/>
              <a:t>по лечению: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/>
              <a:t>Тепло одеться, но в комнате </a:t>
            </a:r>
            <a:r>
              <a:rPr lang="ru-RU" dirty="0" smtClean="0"/>
              <a:t>                         прохладно </a:t>
            </a:r>
            <a:r>
              <a:rPr lang="ru-RU" dirty="0"/>
              <a:t>и влажно. Мыть полы, </a:t>
            </a:r>
            <a:r>
              <a:rPr lang="ru-RU" dirty="0" smtClean="0"/>
              <a:t>              увлажнять</a:t>
            </a:r>
            <a:r>
              <a:rPr lang="ru-RU" dirty="0"/>
              <a:t>, проветривать.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/>
              <a:t>Категорически не заставлять есть. </a:t>
            </a:r>
            <a:r>
              <a:rPr lang="ru-RU" dirty="0" smtClean="0"/>
              <a:t>                       Если </a:t>
            </a:r>
            <a:r>
              <a:rPr lang="ru-RU" dirty="0"/>
              <a:t>просит (если хочется) - легкое, </a:t>
            </a:r>
            <a:r>
              <a:rPr lang="ru-RU" dirty="0" smtClean="0"/>
              <a:t>                жидкое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2636912"/>
            <a:ext cx="2316406" cy="3480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3278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>
                <a:solidFill>
                  <a:srgbClr val="04617B"/>
                </a:solidFill>
              </a:rPr>
              <a:t>ЛЕЧЕНИЕ ОРЗ И ЕГО </a:t>
            </a:r>
            <a:r>
              <a:rPr lang="ru-RU" sz="4000" b="1" dirty="0" smtClean="0">
                <a:solidFill>
                  <a:srgbClr val="04617B"/>
                </a:solidFill>
              </a:rPr>
              <a:t/>
            </a:r>
            <a:br>
              <a:rPr lang="ru-RU" sz="4000" b="1" dirty="0" smtClean="0">
                <a:solidFill>
                  <a:srgbClr val="04617B"/>
                </a:solidFill>
              </a:rPr>
            </a:br>
            <a:r>
              <a:rPr lang="ru-RU" sz="4000" b="1" dirty="0" smtClean="0">
                <a:solidFill>
                  <a:srgbClr val="04617B"/>
                </a:solidFill>
              </a:rPr>
              <a:t>РАЗНОВИДНОСТЕЙ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Wingdings" pitchFamily="2" charset="2"/>
              <a:buChar char="Ø"/>
            </a:pPr>
            <a:r>
              <a:rPr lang="ru-RU" dirty="0"/>
              <a:t>Пить (поить). Пить много. Компоты, морсы, чай </a:t>
            </a:r>
            <a:endParaRPr lang="ru-RU" dirty="0" smtClean="0"/>
          </a:p>
          <a:p>
            <a:pPr marL="0" lvl="0" indent="0">
              <a:buNone/>
            </a:pPr>
            <a:r>
              <a:rPr lang="ru-RU" dirty="0" smtClean="0"/>
              <a:t>   и </a:t>
            </a:r>
            <a:r>
              <a:rPr lang="ru-RU" dirty="0"/>
              <a:t>т.д.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/>
              <a:t>В нос часто солевые растворы (</a:t>
            </a:r>
            <a:r>
              <a:rPr lang="ru-RU" dirty="0" err="1"/>
              <a:t>аквамарис</a:t>
            </a:r>
            <a:r>
              <a:rPr lang="ru-RU" dirty="0"/>
              <a:t>, </a:t>
            </a:r>
            <a:r>
              <a:rPr lang="ru-RU" dirty="0" err="1"/>
              <a:t>физраствор</a:t>
            </a:r>
            <a:r>
              <a:rPr lang="ru-RU" dirty="0"/>
              <a:t> и др.).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3861048"/>
            <a:ext cx="3901411" cy="2568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72080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04617B"/>
                </a:solidFill>
              </a:rPr>
              <a:t>ЛЕЧЕНИЕ ОРЗ И ЕГО </a:t>
            </a:r>
            <a:r>
              <a:rPr lang="ru-RU" sz="4000" b="1" dirty="0" smtClean="0">
                <a:solidFill>
                  <a:srgbClr val="04617B"/>
                </a:solidFill>
              </a:rPr>
              <a:t/>
            </a:r>
            <a:br>
              <a:rPr lang="ru-RU" sz="4000" b="1" dirty="0" smtClean="0">
                <a:solidFill>
                  <a:srgbClr val="04617B"/>
                </a:solidFill>
              </a:rPr>
            </a:br>
            <a:r>
              <a:rPr lang="ru-RU" sz="4000" b="1" dirty="0" smtClean="0">
                <a:solidFill>
                  <a:srgbClr val="04617B"/>
                </a:solidFill>
              </a:rPr>
              <a:t>РАЗНОВИДНОСТЕЙ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Wingdings" pitchFamily="2" charset="2"/>
              <a:buChar char="Ø"/>
            </a:pPr>
            <a:r>
              <a:rPr lang="ru-RU" dirty="0"/>
              <a:t>Постельный режим. 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/>
              <a:t>Использовать жаропонижающее средство можно, когда температура повышается до </a:t>
            </a:r>
            <a:r>
              <a:rPr lang="ru-RU" dirty="0" smtClean="0"/>
              <a:t>38,2 </a:t>
            </a:r>
            <a:r>
              <a:rPr lang="ru-RU" dirty="0"/>
              <a:t>градусов. 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3554434"/>
            <a:ext cx="3522146" cy="2651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3291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122</TotalTime>
  <Words>344</Words>
  <Application>Microsoft Office PowerPoint</Application>
  <PresentationFormat>Экран (4:3)</PresentationFormat>
  <Paragraphs>58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КОНСУЛЬТАЦИЯ «ОРЗ, что нужно знать родителям»</vt:lpstr>
      <vt:lpstr>ОРЗ, что нужно знать родителям</vt:lpstr>
      <vt:lpstr>Заболевания, в зависимости от вида возбудителя ОРЗ, делят на:</vt:lpstr>
      <vt:lpstr>        ПРИЧИНЫ ЗАБОЛЕВАНИЯ ОРЗ </vt:lpstr>
      <vt:lpstr>ПРИЧИНЫ ЗАБОЛЕВАНИЯ ОРЗ </vt:lpstr>
      <vt:lpstr>               СИМПТОМЫ ОРЗ </vt:lpstr>
      <vt:lpstr>ЛЕЧЕНИЕ ОРЗ И ЕГО РАЗНОВИДНОСТЕЙ</vt:lpstr>
      <vt:lpstr>ЛЕЧЕНИЕ ОРЗ И ЕГО  РАЗНОВИДНОСТЕЙ</vt:lpstr>
      <vt:lpstr>ЛЕЧЕНИЕ ОРЗ И ЕГО  РАЗНОВИДНОСТЕЙ</vt:lpstr>
      <vt:lpstr>ЛЕЧЕНИЕ ОРЗ И ЕГО  РАЗНОВИДНОСТЕЙ</vt:lpstr>
      <vt:lpstr>ЛЕЧЕНИЕ ОРЗ И ЕГО  РАЗНОВИДНОСТЕЙ</vt:lpstr>
      <vt:lpstr>  ОСЛОЖНЕНИЯ ОРЗ </vt:lpstr>
      <vt:lpstr>ПРОФИЛАКТИКА ОРЗ </vt:lpstr>
      <vt:lpstr>ПРОФИЛАКТИКА ОРЗ</vt:lpstr>
      <vt:lpstr>ПРОФИЛАКТИКА ОРЗ</vt:lpstr>
      <vt:lpstr>Презентация PowerPoint</vt:lpstr>
      <vt:lpstr>СПАСИБО ЗА ВНИМАНИЕ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ОРЗ, что нужно знать родителям </dc:title>
  <dc:creator>Светлана</dc:creator>
  <cp:lastModifiedBy>user</cp:lastModifiedBy>
  <cp:revision>17</cp:revision>
  <cp:lastPrinted>2015-01-13T10:09:33Z</cp:lastPrinted>
  <dcterms:created xsi:type="dcterms:W3CDTF">2015-01-10T11:37:31Z</dcterms:created>
  <dcterms:modified xsi:type="dcterms:W3CDTF">2015-03-20T11:44:42Z</dcterms:modified>
</cp:coreProperties>
</file>