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B8814D-E19E-43CD-8CF8-225F8A5C9E18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79FBA-6DA9-4F6E-9E9C-D092AD1E9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116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AA498CF-3E85-40C8-9AC7-6D8E91152DDA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3534F85-4AA2-4B22-9791-D021F8AEB7EC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498CF-3E85-40C8-9AC7-6D8E91152DDA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34F85-4AA2-4B22-9791-D021F8AEB7E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498CF-3E85-40C8-9AC7-6D8E91152DDA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34F85-4AA2-4B22-9791-D021F8AEB7E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AA498CF-3E85-40C8-9AC7-6D8E91152DDA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3534F85-4AA2-4B22-9791-D021F8AEB7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AA498CF-3E85-40C8-9AC7-6D8E91152DDA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3534F85-4AA2-4B22-9791-D021F8AEB7EC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498CF-3E85-40C8-9AC7-6D8E91152DDA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34F85-4AA2-4B22-9791-D021F8AEB7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498CF-3E85-40C8-9AC7-6D8E91152DDA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34F85-4AA2-4B22-9791-D021F8AEB7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AA498CF-3E85-40C8-9AC7-6D8E91152DDA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3534F85-4AA2-4B22-9791-D021F8AEB7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498CF-3E85-40C8-9AC7-6D8E91152DDA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34F85-4AA2-4B22-9791-D021F8AEB7E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AA498CF-3E85-40C8-9AC7-6D8E91152DDA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3534F85-4AA2-4B22-9791-D021F8AEB7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AA498CF-3E85-40C8-9AC7-6D8E91152DDA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3534F85-4AA2-4B22-9791-D021F8AEB7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AA498CF-3E85-40C8-9AC7-6D8E91152DDA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3534F85-4AA2-4B22-9791-D021F8AEB7EC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atematikalegko.ru/wp-content/uploads/2012/10/20.gif" TargetMode="External"/><Relationship Id="rId2" Type="http://schemas.openxmlformats.org/officeDocument/2006/relationships/hyperlink" Target="http://matematikalegko.ru/wp-content/uploads/2012/10/19.gi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14356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dirty="0" smtClean="0"/>
              <a:t>           Презентация 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2428868"/>
            <a:ext cx="6172200" cy="1371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Синус, косинус, тангенс, котангенс  в прямоугольном треугольнике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714348" y="0"/>
            <a:ext cx="7210452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714356"/>
            <a:ext cx="7467600" cy="487375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</a:rPr>
              <a:t>Синусом</a:t>
            </a:r>
            <a:r>
              <a:rPr lang="ru-RU" sz="1800" dirty="0" smtClean="0"/>
              <a:t> угла в прямоугольном треугольнике называется отношение противолежащего катета к гипотенузе.</a:t>
            </a:r>
          </a:p>
          <a:p>
            <a:r>
              <a:rPr lang="ru-RU" sz="1800" dirty="0" smtClean="0">
                <a:solidFill>
                  <a:srgbClr val="C00000"/>
                </a:solidFill>
              </a:rPr>
              <a:t>Косинусом</a:t>
            </a:r>
            <a:r>
              <a:rPr lang="ru-RU" sz="1800" dirty="0" smtClean="0"/>
              <a:t> в прямоугольном треугольнике называется отношение прилежащего катета к гипотенузе.</a:t>
            </a:r>
          </a:p>
          <a:p>
            <a:r>
              <a:rPr lang="ru-RU" sz="1800" dirty="0" smtClean="0">
                <a:solidFill>
                  <a:srgbClr val="C00000"/>
                </a:solidFill>
              </a:rPr>
              <a:t>Тангенсом </a:t>
            </a:r>
            <a:r>
              <a:rPr lang="ru-RU" sz="1800" dirty="0" smtClean="0"/>
              <a:t>в прямоугольном треугольнике называется отношение противолежащего катета к прилежащему.</a:t>
            </a:r>
          </a:p>
          <a:p>
            <a:r>
              <a:rPr lang="ru-RU" sz="1800" dirty="0" smtClean="0">
                <a:solidFill>
                  <a:srgbClr val="C00000"/>
                </a:solidFill>
              </a:rPr>
              <a:t>Котангенсом </a:t>
            </a:r>
            <a:r>
              <a:rPr lang="ru-RU" sz="1800" dirty="0" smtClean="0"/>
              <a:t>в прямоугольном треугольнике </a:t>
            </a:r>
          </a:p>
          <a:p>
            <a:pPr>
              <a:buNone/>
            </a:pPr>
            <a:r>
              <a:rPr lang="ru-RU" sz="1800" dirty="0" smtClean="0"/>
              <a:t>называется отношение прилежащего катета </a:t>
            </a:r>
          </a:p>
          <a:p>
            <a:pPr>
              <a:buNone/>
            </a:pPr>
            <a:r>
              <a:rPr lang="ru-RU" sz="1800" dirty="0" smtClean="0"/>
              <a:t>к противолежащему.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en-US" sz="1800" dirty="0" smtClean="0"/>
              <a:t>Sin</a:t>
            </a:r>
            <a:r>
              <a:rPr lang="el-GR" sz="1800" dirty="0" smtClean="0"/>
              <a:t>α</a:t>
            </a:r>
            <a:r>
              <a:rPr lang="en-US" sz="1800" dirty="0" smtClean="0"/>
              <a:t>=a/c</a:t>
            </a:r>
          </a:p>
          <a:p>
            <a:pPr>
              <a:buNone/>
            </a:pPr>
            <a:r>
              <a:rPr lang="en-US" sz="1800" dirty="0" smtClean="0"/>
              <a:t>Cos</a:t>
            </a:r>
            <a:r>
              <a:rPr lang="el-GR" sz="1800" dirty="0" smtClean="0"/>
              <a:t>α</a:t>
            </a:r>
            <a:r>
              <a:rPr lang="en-US" sz="1800" dirty="0" smtClean="0"/>
              <a:t>=b/c</a:t>
            </a:r>
          </a:p>
          <a:p>
            <a:pPr>
              <a:buNone/>
            </a:pPr>
            <a:r>
              <a:rPr lang="en-US" sz="1800" dirty="0" err="1" smtClean="0"/>
              <a:t>Tg</a:t>
            </a:r>
            <a:r>
              <a:rPr lang="el-GR" sz="1800" dirty="0" smtClean="0"/>
              <a:t>α</a:t>
            </a:r>
            <a:r>
              <a:rPr lang="en-US" sz="1800" dirty="0" smtClean="0"/>
              <a:t>=a/b</a:t>
            </a:r>
          </a:p>
          <a:p>
            <a:pPr>
              <a:buNone/>
            </a:pPr>
            <a:r>
              <a:rPr lang="ru-RU" sz="1800" dirty="0" smtClean="0"/>
              <a:t>С</a:t>
            </a:r>
            <a:r>
              <a:rPr lang="en-US" sz="1800" dirty="0" err="1" smtClean="0"/>
              <a:t>tg</a:t>
            </a:r>
            <a:r>
              <a:rPr lang="el-GR" sz="1800" dirty="0" smtClean="0"/>
              <a:t>α</a:t>
            </a:r>
            <a:r>
              <a:rPr lang="en-US" sz="1800" dirty="0" smtClean="0"/>
              <a:t>=b/a</a:t>
            </a:r>
            <a:endParaRPr lang="ru-RU" sz="1800" dirty="0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5929322" y="2571744"/>
            <a:ext cx="2500330" cy="2786082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929322" y="235743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72132" y="521495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286776" y="492919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429256" y="385762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358082" y="3500438"/>
            <a:ext cx="2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16" y="557214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929322" y="5072074"/>
            <a:ext cx="285752" cy="28575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715272" y="500063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α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747464"/>
            <a:ext cx="7467600" cy="1143000"/>
          </a:xfrm>
        </p:spPr>
        <p:txBody>
          <a:bodyPr/>
          <a:lstStyle/>
          <a:p>
            <a:r>
              <a:rPr lang="ru-RU" dirty="0" smtClean="0"/>
              <a:t>Значения тригонометрических функций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428604"/>
            <a:ext cx="7281890" cy="60453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Кроме того:</a:t>
            </a:r>
          </a:p>
          <a:p>
            <a:r>
              <a:rPr lang="en-US" dirty="0" smtClean="0"/>
              <a:t>sin</a:t>
            </a:r>
            <a:r>
              <a:rPr lang="el-GR" dirty="0" smtClean="0"/>
              <a:t>α</a:t>
            </a:r>
            <a:r>
              <a:rPr lang="en-US" dirty="0" smtClean="0"/>
              <a:t>=</a:t>
            </a:r>
            <a:r>
              <a:rPr lang="en-US" dirty="0" err="1" smtClean="0"/>
              <a:t>cos</a:t>
            </a:r>
            <a:r>
              <a:rPr lang="el-GR" dirty="0" smtClean="0"/>
              <a:t>β</a:t>
            </a:r>
            <a:endParaRPr lang="en-US" dirty="0" smtClean="0"/>
          </a:p>
          <a:p>
            <a:r>
              <a:rPr lang="en-US" dirty="0" smtClean="0"/>
              <a:t>Cos</a:t>
            </a:r>
            <a:r>
              <a:rPr lang="el-GR" dirty="0" smtClean="0"/>
              <a:t>α</a:t>
            </a:r>
            <a:r>
              <a:rPr lang="en-US" dirty="0" smtClean="0"/>
              <a:t>=sin</a:t>
            </a:r>
            <a:r>
              <a:rPr lang="el-GR" dirty="0" smtClean="0"/>
              <a:t>β</a:t>
            </a:r>
            <a:endParaRPr lang="en-US" dirty="0" smtClean="0"/>
          </a:p>
          <a:p>
            <a:r>
              <a:rPr lang="en-US" dirty="0" smtClean="0"/>
              <a:t>sin</a:t>
            </a:r>
            <a:r>
              <a:rPr lang="el-GR" dirty="0" smtClean="0"/>
              <a:t>α</a:t>
            </a:r>
            <a:r>
              <a:rPr lang="en-US" dirty="0" smtClean="0"/>
              <a:t>+</a:t>
            </a:r>
            <a:r>
              <a:rPr lang="en-US" dirty="0" err="1" smtClean="0"/>
              <a:t>cos</a:t>
            </a:r>
            <a:r>
              <a:rPr lang="el-GR" dirty="0" smtClean="0"/>
              <a:t>α</a:t>
            </a:r>
            <a:r>
              <a:rPr lang="en-US" dirty="0" smtClean="0"/>
              <a:t>=1</a:t>
            </a:r>
          </a:p>
          <a:p>
            <a:r>
              <a:rPr lang="en-US" dirty="0" err="1" smtClean="0"/>
              <a:t>Tg</a:t>
            </a:r>
            <a:r>
              <a:rPr lang="el-GR" dirty="0" smtClean="0"/>
              <a:t>α</a:t>
            </a:r>
            <a:r>
              <a:rPr lang="en-US" dirty="0" smtClean="0"/>
              <a:t>*</a:t>
            </a:r>
            <a:r>
              <a:rPr lang="en-US" dirty="0" err="1" smtClean="0"/>
              <a:t>ctg</a:t>
            </a:r>
            <a:r>
              <a:rPr lang="el-GR" dirty="0" smtClean="0"/>
              <a:t>α</a:t>
            </a:r>
            <a:r>
              <a:rPr lang="en-US" dirty="0" smtClean="0"/>
              <a:t>=1</a:t>
            </a: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00166" y="164305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14546" y="164305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pic>
        <p:nvPicPr>
          <p:cNvPr id="7" name="Рисунок 6" descr="еще одна таблица синус-косинус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2214554"/>
            <a:ext cx="5346700" cy="313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Бывает на ЕГЭ, что приходится иметь дело с косинусами, синусами и тангенсами внешних углов треугольника. </a:t>
            </a:r>
            <a:r>
              <a:rPr lang="ru-RU" sz="2000" dirty="0" smtClean="0">
                <a:solidFill>
                  <a:srgbClr val="C00000"/>
                </a:solidFill>
                <a:hlinkClick r:id="rId2" action="ppaction://hlinksldjump"/>
              </a:rPr>
              <a:t>Формулы приведения </a:t>
            </a:r>
            <a:r>
              <a:rPr lang="ru-RU" sz="2000" dirty="0" smtClean="0"/>
              <a:t>позволяют увидеть, что есть еще и вот такая связь между смежными углами (помимо того, что их сумма равна 180):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Формулы  приведения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ahoma" pitchFamily="34" charset="0"/>
                <a:cs typeface="Tahoma" pitchFamily="34" charset="0"/>
              </a:rPr>
              <a:t>Формулы приведения: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sng" strike="noStrike" cap="none" normalizeH="0" baseline="0" dirty="0" smtClean="0">
                <a:ln>
                  <a:noFill/>
                </a:ln>
                <a:solidFill>
                  <a:srgbClr val="777777"/>
                </a:solidFill>
                <a:effectLst/>
                <a:latin typeface="inherit"/>
                <a:hlinkClick r:id="rId2"/>
              </a:rPr>
              <a:t>  </a:t>
            </a:r>
            <a:r>
              <a:rPr kumimoji="0" lang="ru-RU" sz="20500" b="0" i="0" u="sng" strike="noStrike" cap="none" normalizeH="0" baseline="0" dirty="0" smtClean="0">
                <a:ln>
                  <a:noFill/>
                </a:ln>
                <a:solidFill>
                  <a:srgbClr val="777777"/>
                </a:solidFill>
                <a:effectLst/>
                <a:latin typeface="inherit"/>
                <a:hlinkClick r:id="rId3"/>
              </a:rPr>
              <a:t> </a:t>
            </a:r>
            <a:r>
              <a:rPr kumimoji="0" lang="ru-RU" sz="900" b="0" i="0" u="sng" strike="noStrike" cap="none" normalizeH="0" baseline="0" dirty="0" smtClean="0">
                <a:ln>
                  <a:noFill/>
                </a:ln>
                <a:solidFill>
                  <a:srgbClr val="777777"/>
                </a:solidFill>
                <a:effectLst/>
                <a:latin typeface="inherit"/>
                <a:hlinkClick r:id="rId3"/>
              </a:rPr>
              <a:t> </a:t>
            </a:r>
            <a:endParaRPr kumimoji="0" lang="ru-RU" sz="21900" b="0" i="0" u="sng" strike="noStrike" cap="none" normalizeH="0" baseline="0" dirty="0" smtClean="0">
              <a:ln>
                <a:noFill/>
              </a:ln>
              <a:solidFill>
                <a:srgbClr val="777777"/>
              </a:solidFill>
              <a:effectLst/>
              <a:latin typeface="inherit"/>
            </a:endParaRPr>
          </a:p>
        </p:txBody>
      </p:sp>
      <p:pic>
        <p:nvPicPr>
          <p:cNvPr id="9" name="Содержимое 8" descr="1.png.jpeg"/>
          <p:cNvPicPr>
            <a:picLocks noGrp="1" noChangeAspect="1"/>
          </p:cNvPicPr>
          <p:nvPr>
            <p:ph sz="quarter" idx="1"/>
          </p:nvPr>
        </p:nvPicPr>
        <p:blipFill>
          <a:blip r:embed="rId4"/>
          <a:stretch>
            <a:fillRect/>
          </a:stretch>
        </p:blipFill>
        <p:spPr>
          <a:xfrm>
            <a:off x="785786" y="1428736"/>
            <a:ext cx="7467600" cy="42573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ойства синуса в прямоугольном треугольнике, свойство косинуса в прямоугольном треугольнике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6143668" cy="4143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</TotalTime>
  <Words>152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           Презентация </vt:lpstr>
      <vt:lpstr>Презентация PowerPoint</vt:lpstr>
      <vt:lpstr>Значения тригонометрических функций</vt:lpstr>
      <vt:lpstr>Презентация PowerPoint</vt:lpstr>
      <vt:lpstr>Формулы  приведения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Презентация </dc:title>
  <dc:creator>Admin</dc:creator>
  <cp:lastModifiedBy>Елена</cp:lastModifiedBy>
  <cp:revision>5</cp:revision>
  <dcterms:created xsi:type="dcterms:W3CDTF">2015-03-15T17:53:34Z</dcterms:created>
  <dcterms:modified xsi:type="dcterms:W3CDTF">2015-03-17T18:50:56Z</dcterms:modified>
</cp:coreProperties>
</file>