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9" r:id="rId4"/>
    <p:sldId id="258" r:id="rId5"/>
    <p:sldId id="282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3" r:id="rId27"/>
    <p:sldId id="281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041B3-42B7-41DB-8FA2-162D48A1DAAA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5696D-8821-44E7-BCCA-FC8DD7680E5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041B3-42B7-41DB-8FA2-162D48A1DAAA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5696D-8821-44E7-BCCA-FC8DD7680E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041B3-42B7-41DB-8FA2-162D48A1DAAA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5696D-8821-44E7-BCCA-FC8DD7680E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041B3-42B7-41DB-8FA2-162D48A1DAAA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5696D-8821-44E7-BCCA-FC8DD7680E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041B3-42B7-41DB-8FA2-162D48A1DAAA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5696D-8821-44E7-BCCA-FC8DD7680E5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041B3-42B7-41DB-8FA2-162D48A1DAAA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5696D-8821-44E7-BCCA-FC8DD7680E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041B3-42B7-41DB-8FA2-162D48A1DAAA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5696D-8821-44E7-BCCA-FC8DD7680E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041B3-42B7-41DB-8FA2-162D48A1DAAA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5696D-8821-44E7-BCCA-FC8DD7680E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041B3-42B7-41DB-8FA2-162D48A1DAAA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5696D-8821-44E7-BCCA-FC8DD7680E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041B3-42B7-41DB-8FA2-162D48A1DAAA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5696D-8821-44E7-BCCA-FC8DD7680E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041B3-42B7-41DB-8FA2-162D48A1DAAA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9D5696D-8821-44E7-BCCA-FC8DD7680E5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84041B3-42B7-41DB-8FA2-162D48A1DAAA}" type="datetimeFigureOut">
              <a:rPr lang="ru-RU" smtClean="0"/>
              <a:t>04.03.2015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9D5696D-8821-44E7-BCCA-FC8DD7680E5E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21442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ОТКРЫТЫЙ УРОК - ЗАЧЕТ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0614" y="3212976"/>
            <a:ext cx="7854696" cy="316835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: </a:t>
            </a:r>
          </a:p>
          <a:p>
            <a:pPr algn="ctr"/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«Социокультурное </a:t>
            </a:r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проектирование»</a:t>
            </a:r>
          </a:p>
          <a:p>
            <a:pPr algn="l"/>
            <a:r>
              <a:rPr lang="ru-RU" sz="24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Преподавательдисциплины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l"/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Социально-культурная деятельность»: 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Мокрянская Э.Р.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1 часть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 Темы: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«Сущность проектирования. Социокультурный проект»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«Мозговой штурм»</a:t>
            </a: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Вопрос №3: 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	</a:t>
            </a:r>
            <a:r>
              <a:rPr lang="ru-RU" dirty="0"/>
              <a:t>Модель предлагаемых изменений в ближайшем социальном окружении – это…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1 часть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 Темы: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«Сущность проектирования. Социокультурный проект»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«Мозговой штурм»</a:t>
            </a: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Ответ №3:</a:t>
            </a:r>
          </a:p>
          <a:p>
            <a:endParaRPr lang="ru-RU" dirty="0" smtClean="0"/>
          </a:p>
          <a:p>
            <a:r>
              <a:rPr lang="ru-RU" b="1" dirty="0" smtClean="0"/>
              <a:t>Социальный проект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1 часть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 Темы: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«Сущность проектирования. Социокультурный проект»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«Мозговой штурм»</a:t>
            </a: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Вопрос №4:</a:t>
            </a:r>
          </a:p>
          <a:p>
            <a:r>
              <a:rPr lang="ru-RU" dirty="0" smtClean="0"/>
              <a:t>Проект, направленный на решение проблемы в социуме средствами культуры – это…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1 часть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 Темы: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«Сущность проектирования. Социокультурный проект»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«Мозговой штурм»</a:t>
            </a: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Ответ №4:</a:t>
            </a:r>
          </a:p>
          <a:p>
            <a:endParaRPr lang="ru-RU" dirty="0" smtClean="0"/>
          </a:p>
          <a:p>
            <a:r>
              <a:rPr lang="ru-RU" b="1" dirty="0" smtClean="0"/>
              <a:t>Социокультурный проект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1 часть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 Темы: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«Сущность проектирования. Социокультурный проект»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«Мозговой штурм»</a:t>
            </a: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Вопрос №5: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У проекта есть определенные ресурсы. </a:t>
            </a:r>
          </a:p>
          <a:p>
            <a:pPr>
              <a:buNone/>
            </a:pPr>
            <a:r>
              <a:rPr lang="ru-RU" dirty="0" smtClean="0"/>
              <a:t>Перечислите их.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1 часть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 Темы: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«Сущность проектирования. Социокультурный проект»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«Мозговой штурм»</a:t>
            </a: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Ответ№5:</a:t>
            </a:r>
          </a:p>
          <a:p>
            <a:endParaRPr lang="ru-RU" dirty="0" smtClean="0"/>
          </a:p>
          <a:p>
            <a:pPr lvl="0"/>
            <a:r>
              <a:rPr lang="ru-RU" b="1" dirty="0" smtClean="0"/>
              <a:t>финансовые;</a:t>
            </a:r>
            <a:endParaRPr lang="ru-RU" dirty="0" smtClean="0"/>
          </a:p>
          <a:p>
            <a:pPr lvl="0"/>
            <a:r>
              <a:rPr lang="ru-RU" b="1" dirty="0" smtClean="0"/>
              <a:t>трудовые;</a:t>
            </a:r>
            <a:endParaRPr lang="ru-RU" dirty="0" smtClean="0"/>
          </a:p>
          <a:p>
            <a:pPr lvl="0"/>
            <a:r>
              <a:rPr lang="ru-RU" b="1" dirty="0" smtClean="0"/>
              <a:t>материальные;</a:t>
            </a:r>
            <a:endParaRPr lang="ru-RU" dirty="0" smtClean="0"/>
          </a:p>
          <a:p>
            <a:r>
              <a:rPr lang="ru-RU" b="1" dirty="0" smtClean="0"/>
              <a:t>информационные.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1 часть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 Темы: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«Сущность проектирования. Социокультурный проект»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«Мозговой штурм»</a:t>
            </a: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Вопрос №6:</a:t>
            </a:r>
          </a:p>
          <a:p>
            <a:endParaRPr lang="ru-RU" dirty="0" smtClean="0"/>
          </a:p>
          <a:p>
            <a:r>
              <a:rPr lang="ru-RU" b="1" i="1" dirty="0" smtClean="0"/>
              <a:t>СКП</a:t>
            </a:r>
            <a:r>
              <a:rPr lang="ru-RU" dirty="0" smtClean="0"/>
              <a:t> может существовать в двух формах. Каких?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1 часть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 Темы: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«Сущность проектирования. Социокультурный проект»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«Мозговой штурм»</a:t>
            </a: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Ответ№6:</a:t>
            </a:r>
          </a:p>
          <a:p>
            <a:endParaRPr lang="ru-RU" dirty="0" smtClean="0"/>
          </a:p>
          <a:p>
            <a:r>
              <a:rPr lang="ru-RU" dirty="0" smtClean="0"/>
              <a:t>) </a:t>
            </a:r>
            <a:r>
              <a:rPr lang="ru-RU" b="1" dirty="0" smtClean="0"/>
              <a:t>как составная часть программы</a:t>
            </a:r>
            <a:r>
              <a:rPr lang="ru-RU" dirty="0" smtClean="0"/>
              <a:t>, </a:t>
            </a:r>
            <a:r>
              <a:rPr lang="ru-RU" sz="2000" dirty="0" smtClean="0"/>
              <a:t>представляющая собой направления развития </a:t>
            </a:r>
            <a:r>
              <a:rPr lang="ru-RU" sz="2000" dirty="0" err="1" smtClean="0"/>
              <a:t>социокультурной</a:t>
            </a:r>
            <a:r>
              <a:rPr lang="ru-RU" sz="2000" dirty="0" smtClean="0"/>
              <a:t> жизни территории; </a:t>
            </a:r>
          </a:p>
          <a:p>
            <a:r>
              <a:rPr lang="ru-RU" dirty="0" smtClean="0"/>
              <a:t>б) </a:t>
            </a:r>
            <a:r>
              <a:rPr lang="ru-RU" b="1" dirty="0" smtClean="0"/>
              <a:t>как самостоятельный вариант решения локальной проблемы</a:t>
            </a:r>
            <a:r>
              <a:rPr lang="ru-RU" dirty="0" smtClean="0"/>
              <a:t>, </a:t>
            </a:r>
            <a:r>
              <a:rPr lang="ru-RU" sz="2000" dirty="0" smtClean="0"/>
              <a:t>адресованный конкретной аудитории.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1 часть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 Темы: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«Сущность проектирования. Социокультурный проект»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«Мозговой штурм»</a:t>
            </a: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Вопрос №7:</a:t>
            </a:r>
          </a:p>
          <a:p>
            <a:endParaRPr lang="ru-RU" dirty="0" smtClean="0"/>
          </a:p>
          <a:p>
            <a:r>
              <a:rPr lang="ru-RU" dirty="0" smtClean="0"/>
              <a:t>Перечислите задачи проектной деятельности.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1 часть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 Темы: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«Сущность проектирования. Социокультурный проект»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«Мозговой штурм»</a:t>
            </a: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Ответ№7:</a:t>
            </a:r>
          </a:p>
          <a:p>
            <a:endParaRPr lang="ru-RU" dirty="0" smtClean="0"/>
          </a:p>
          <a:p>
            <a:r>
              <a:rPr lang="ru-RU" b="1" dirty="0" smtClean="0"/>
              <a:t>- анализ ситуации, поиск проблем;</a:t>
            </a:r>
            <a:endParaRPr lang="ru-RU" dirty="0" smtClean="0"/>
          </a:p>
          <a:p>
            <a:r>
              <a:rPr lang="ru-RU" b="1" dirty="0" smtClean="0"/>
              <a:t>- поиск  решения проблемы;</a:t>
            </a:r>
            <a:endParaRPr lang="ru-RU" dirty="0" smtClean="0"/>
          </a:p>
          <a:p>
            <a:r>
              <a:rPr lang="ru-RU" b="1" dirty="0" smtClean="0"/>
              <a:t>- разработка проекта;</a:t>
            </a:r>
            <a:endParaRPr lang="ru-RU" dirty="0" smtClean="0"/>
          </a:p>
          <a:p>
            <a:r>
              <a:rPr lang="ru-RU" b="1" dirty="0" smtClean="0"/>
              <a:t>- внедрение проекта в социальную практику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775542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Курс, группа, специальность: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II</a:t>
            </a:r>
            <a:r>
              <a:rPr lang="ru-RU" sz="5400" dirty="0" smtClean="0"/>
              <a:t> курс специальности «Социально-культурная деятельность»</a:t>
            </a:r>
            <a:endParaRPr lang="ru-RU" sz="5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1 часть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 Темы: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«Сущность проектирования. Социокультурный проект»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«Мозговой штурм»</a:t>
            </a: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Вопрос №8:</a:t>
            </a:r>
          </a:p>
          <a:p>
            <a:endParaRPr lang="ru-RU" dirty="0" smtClean="0"/>
          </a:p>
          <a:p>
            <a:pPr lvl="0"/>
            <a:r>
              <a:rPr lang="ru-RU" dirty="0" smtClean="0"/>
              <a:t>Оперативный метод решения проблемы на основе стимулирования творческой активности, при котором участникам обсуждения предлагают высказывать возможно большее количество вариантов решения  это -…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1 часть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 Темы: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«Сущность проектирования. Социокультурный проект»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«Мозговой штурм»</a:t>
            </a: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Ответ №8:</a:t>
            </a:r>
          </a:p>
          <a:p>
            <a:endParaRPr lang="ru-RU" dirty="0" smtClean="0"/>
          </a:p>
          <a:p>
            <a:r>
              <a:rPr lang="ru-RU" b="1" dirty="0" smtClean="0"/>
              <a:t>Мозговой штурм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1 часть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 Темы: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«Сущность проектирования. Социокультурный проект»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«Мозговой штурм»</a:t>
            </a: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Вопрос №9:</a:t>
            </a:r>
          </a:p>
          <a:p>
            <a:endParaRPr lang="ru-RU" dirty="0" smtClean="0"/>
          </a:p>
          <a:p>
            <a:pPr lvl="0"/>
            <a:r>
              <a:rPr lang="ru-RU" dirty="0" smtClean="0"/>
              <a:t>На какие две группы делят участников мозгового штурма 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1 часть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 Темы: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«Сущность проектирования. Социокультурный проект»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«Мозговой штурм»</a:t>
            </a: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Ответ№9:</a:t>
            </a:r>
          </a:p>
          <a:p>
            <a:endParaRPr lang="ru-RU" dirty="0" smtClean="0"/>
          </a:p>
          <a:p>
            <a:r>
              <a:rPr lang="ru-RU" b="1" dirty="0" smtClean="0"/>
              <a:t>- генераторы идей</a:t>
            </a:r>
            <a:r>
              <a:rPr lang="ru-RU" dirty="0" smtClean="0"/>
              <a:t> </a:t>
            </a:r>
            <a:r>
              <a:rPr lang="ru-RU" sz="2000" dirty="0" smtClean="0"/>
              <a:t>(люди с </a:t>
            </a:r>
            <a:r>
              <a:rPr lang="ru-RU" sz="2000" dirty="0" err="1" smtClean="0"/>
              <a:t>креативной</a:t>
            </a:r>
            <a:r>
              <a:rPr lang="ru-RU" sz="2000" dirty="0" smtClean="0"/>
              <a:t> установкой)</a:t>
            </a:r>
          </a:p>
          <a:p>
            <a:r>
              <a:rPr lang="ru-RU" dirty="0" smtClean="0"/>
              <a:t>--</a:t>
            </a:r>
            <a:r>
              <a:rPr lang="ru-RU" b="1" dirty="0" smtClean="0"/>
              <a:t>аналитики</a:t>
            </a:r>
            <a:r>
              <a:rPr lang="ru-RU" dirty="0" smtClean="0"/>
              <a:t> </a:t>
            </a:r>
            <a:r>
              <a:rPr lang="ru-RU" sz="2000" dirty="0" smtClean="0"/>
              <a:t>(люди, обладающие знаниями, способные оценить выдвинутые идеи, их цель - диагностика, классификация, оценка реализуемости идей)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1 часть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 Темы: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«Сущность проектирования. Социокультурный проект»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«Мозговой штурм»</a:t>
            </a: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Вопрос №10:</a:t>
            </a:r>
          </a:p>
          <a:p>
            <a:endParaRPr lang="ru-RU" dirty="0" smtClean="0"/>
          </a:p>
          <a:p>
            <a:pPr lvl="0"/>
            <a:r>
              <a:rPr lang="ru-RU" dirty="0" smtClean="0"/>
              <a:t>Назовите три правила проведения «мозгового штурма»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1 часть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 Темы: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«Сущность проектирования. Социокультурный проект»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«Мозговой штурм»</a:t>
            </a: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Ответ№10:</a:t>
            </a:r>
          </a:p>
          <a:p>
            <a:endParaRPr lang="ru-RU" dirty="0" smtClean="0"/>
          </a:p>
          <a:p>
            <a:r>
              <a:rPr lang="ru-RU" b="1" dirty="0" smtClean="0"/>
              <a:t>Правило 1: </a:t>
            </a:r>
            <a:r>
              <a:rPr lang="ru-RU" dirty="0" smtClean="0"/>
              <a:t>критика запрещена</a:t>
            </a:r>
          </a:p>
          <a:p>
            <a:r>
              <a:rPr lang="ru-RU" b="1" dirty="0" smtClean="0"/>
              <a:t>Правило 2: </a:t>
            </a:r>
            <a:r>
              <a:rPr lang="ru-RU" dirty="0" smtClean="0"/>
              <a:t>свободное генерирование идей</a:t>
            </a:r>
          </a:p>
          <a:p>
            <a:r>
              <a:rPr lang="ru-RU" b="1" dirty="0" smtClean="0"/>
              <a:t>Правило 3: </a:t>
            </a:r>
            <a:r>
              <a:rPr lang="ru-RU" dirty="0" smtClean="0"/>
              <a:t>развивайте идеи других</a:t>
            </a: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2 часть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Тема: </a:t>
            </a:r>
            <a:endParaRPr lang="ru-RU" sz="3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«Типология социокультуных проектов»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2 часть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Тема: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«Типология социокультуных проектов»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Вопрос №0: Разминка</a:t>
            </a:r>
          </a:p>
          <a:p>
            <a:endParaRPr lang="ru-RU" dirty="0" smtClean="0"/>
          </a:p>
          <a:p>
            <a:r>
              <a:rPr lang="ru-RU" b="1" dirty="0" smtClean="0"/>
              <a:t>Перечислите типы проектов.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2 часть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Тема: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«Типология социокультуных проектов»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Ответ№0:</a:t>
            </a:r>
          </a:p>
          <a:p>
            <a:pPr lvl="0"/>
            <a:r>
              <a:rPr lang="ru-RU" b="1" dirty="0" smtClean="0"/>
              <a:t>Типовые и уникальные</a:t>
            </a:r>
            <a:endParaRPr lang="ru-RU" dirty="0" smtClean="0"/>
          </a:p>
          <a:p>
            <a:pPr lvl="0"/>
            <a:r>
              <a:rPr lang="ru-RU" b="1" dirty="0" smtClean="0"/>
              <a:t>Инновационные и поддерживающие</a:t>
            </a:r>
            <a:endParaRPr lang="ru-RU" dirty="0" smtClean="0"/>
          </a:p>
          <a:p>
            <a:pPr lvl="0"/>
            <a:r>
              <a:rPr lang="ru-RU" b="1" dirty="0" smtClean="0"/>
              <a:t>Инвестиционные, кредитные, благотворительные, спонсорские, бюджетные</a:t>
            </a:r>
            <a:endParaRPr lang="ru-RU" dirty="0" smtClean="0"/>
          </a:p>
          <a:p>
            <a:pPr lvl="0"/>
            <a:r>
              <a:rPr lang="ru-RU" b="1" dirty="0" err="1" smtClean="0"/>
              <a:t>Бизнес-характера</a:t>
            </a:r>
            <a:endParaRPr lang="ru-RU" dirty="0" smtClean="0"/>
          </a:p>
          <a:p>
            <a:pPr lvl="0"/>
            <a:r>
              <a:rPr lang="ru-RU" b="1" dirty="0" smtClean="0"/>
              <a:t>Политические</a:t>
            </a:r>
            <a:endParaRPr lang="ru-RU" dirty="0" smtClean="0"/>
          </a:p>
          <a:p>
            <a:pPr lvl="0"/>
            <a:r>
              <a:rPr lang="ru-RU" b="1" dirty="0" smtClean="0"/>
              <a:t>Социальные</a:t>
            </a:r>
            <a:endParaRPr lang="ru-RU" dirty="0" smtClean="0"/>
          </a:p>
          <a:p>
            <a:pPr lvl="0"/>
            <a:r>
              <a:rPr lang="ru-RU" b="1" dirty="0" smtClean="0"/>
              <a:t>Культурные</a:t>
            </a:r>
            <a:endParaRPr lang="ru-RU" dirty="0" smtClean="0"/>
          </a:p>
          <a:p>
            <a:pPr lvl="0"/>
            <a:r>
              <a:rPr lang="ru-RU" b="1" dirty="0" smtClean="0"/>
              <a:t>Долгосрочные или кратковременные</a:t>
            </a:r>
            <a:endParaRPr lang="ru-RU" dirty="0" smtClean="0"/>
          </a:p>
          <a:p>
            <a:pPr lvl="0"/>
            <a:r>
              <a:rPr lang="ru-RU" b="1" dirty="0" smtClean="0"/>
              <a:t>Локальные</a:t>
            </a:r>
            <a:endParaRPr lang="ru-RU" dirty="0" smtClean="0"/>
          </a:p>
          <a:p>
            <a:pPr lvl="0"/>
            <a:r>
              <a:rPr lang="ru-RU" b="1" dirty="0" err="1" smtClean="0"/>
              <a:t>Межрегиональныйе</a:t>
            </a:r>
            <a:endParaRPr lang="ru-RU" dirty="0" smtClean="0"/>
          </a:p>
          <a:p>
            <a:pPr lvl="0"/>
            <a:r>
              <a:rPr lang="ru-RU" b="1" dirty="0" smtClean="0"/>
              <a:t>Международные</a:t>
            </a:r>
            <a:endParaRPr lang="ru-RU" dirty="0" smtClean="0"/>
          </a:p>
          <a:p>
            <a:pPr lvl="0"/>
            <a:r>
              <a:rPr lang="ru-RU" b="1" dirty="0" err="1" smtClean="0"/>
              <a:t>Псевдопроекты</a:t>
            </a:r>
            <a:endParaRPr lang="ru-RU" b="1" dirty="0" smtClean="0"/>
          </a:p>
          <a:p>
            <a:pPr lvl="0"/>
            <a:r>
              <a:rPr lang="ru-RU" b="1" dirty="0" smtClean="0"/>
              <a:t>Малые и </a:t>
            </a:r>
            <a:r>
              <a:rPr lang="ru-RU" b="1" dirty="0" err="1" smtClean="0"/>
              <a:t>мегапроекты</a:t>
            </a:r>
            <a:endParaRPr lang="ru-RU" b="1" dirty="0" smtClean="0"/>
          </a:p>
          <a:p>
            <a:pPr lvl="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2 часть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Тема: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«Типология социокультуных проектов»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Вопрос №1:</a:t>
            </a:r>
          </a:p>
          <a:p>
            <a:endParaRPr lang="ru-RU" dirty="0" smtClean="0"/>
          </a:p>
          <a:p>
            <a:r>
              <a:rPr lang="ru-RU" b="1" dirty="0" smtClean="0"/>
              <a:t>Типовые </a:t>
            </a:r>
            <a:r>
              <a:rPr lang="ru-RU" dirty="0" smtClean="0"/>
              <a:t>и </a:t>
            </a:r>
            <a:r>
              <a:rPr lang="ru-RU" b="1" dirty="0" smtClean="0"/>
              <a:t>уникальные</a:t>
            </a:r>
            <a:r>
              <a:rPr lang="ru-RU" dirty="0" smtClean="0"/>
              <a:t> проекты. Дайте описание этим проектам в сравнении.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Цель занятия: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71810"/>
            <a:ext cx="8229600" cy="3252790"/>
          </a:xfrm>
        </p:spPr>
        <p:txBody>
          <a:bodyPr/>
          <a:lstStyle/>
          <a:p>
            <a:r>
              <a:rPr lang="ru-RU" dirty="0" smtClean="0"/>
              <a:t>Определение уровня овладения знаниями по пройденным темам раздела «Социально-культурное проектирование» и подведение итогов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2 часть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Тема: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«Типология социокультуных проектов»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Ответ №1:</a:t>
            </a:r>
          </a:p>
          <a:p>
            <a:r>
              <a:rPr lang="ru-RU" b="1" dirty="0" smtClean="0"/>
              <a:t>Типовые –</a:t>
            </a:r>
            <a:r>
              <a:rPr lang="ru-RU" dirty="0" smtClean="0"/>
              <a:t> воспроизводимы в других ситуациях с небольшой корректировкой в соответствии с местными условиями </a:t>
            </a:r>
          </a:p>
          <a:p>
            <a:r>
              <a:rPr lang="ru-RU" b="1" dirty="0" smtClean="0"/>
              <a:t>Уникальные </a:t>
            </a:r>
            <a:r>
              <a:rPr lang="ru-RU" dirty="0" smtClean="0"/>
              <a:t>– не могут тиражироваться в силу неповторимости ситуации и объектной области проектирования</a:t>
            </a: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2 часть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Тема: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«Типология социокультуных проектов»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Вопрос №2:</a:t>
            </a:r>
          </a:p>
          <a:p>
            <a:endParaRPr lang="ru-RU" dirty="0" smtClean="0"/>
          </a:p>
          <a:p>
            <a:r>
              <a:rPr lang="ru-RU" b="1" dirty="0" smtClean="0"/>
              <a:t>Инновационные</a:t>
            </a:r>
            <a:r>
              <a:rPr lang="ru-RU" dirty="0" smtClean="0"/>
              <a:t> и </a:t>
            </a:r>
            <a:r>
              <a:rPr lang="ru-RU" b="1" dirty="0" smtClean="0"/>
              <a:t>поддерживающие</a:t>
            </a:r>
            <a:r>
              <a:rPr lang="ru-RU" dirty="0" smtClean="0"/>
              <a:t> проекты.  Дайте описание этим проектам в сравнении.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2 часть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Тема: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«Типология социокультуных проектов»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Ответ№2:</a:t>
            </a:r>
          </a:p>
          <a:p>
            <a:endParaRPr lang="ru-RU" dirty="0" smtClean="0"/>
          </a:p>
          <a:p>
            <a:r>
              <a:rPr lang="ru-RU" b="1" dirty="0" smtClean="0"/>
              <a:t>Инновационные</a:t>
            </a:r>
            <a:r>
              <a:rPr lang="ru-RU" dirty="0" smtClean="0"/>
              <a:t> - внедрение принципиально новых разработок</a:t>
            </a:r>
          </a:p>
          <a:p>
            <a:r>
              <a:rPr lang="ru-RU" b="1" dirty="0" smtClean="0"/>
              <a:t>Поддерживающие</a:t>
            </a:r>
            <a:r>
              <a:rPr lang="ru-RU" dirty="0" smtClean="0"/>
              <a:t> – иначе реанимационные или реставрационные проекты. Направлены на поддержку традиционных систем в различных сферах в том числе СК.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2 часть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Тема: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«Типология социокультуных проектов»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Вопрос №3:</a:t>
            </a:r>
          </a:p>
          <a:p>
            <a:endParaRPr lang="ru-RU" dirty="0" smtClean="0"/>
          </a:p>
          <a:p>
            <a:r>
              <a:rPr lang="ru-RU" dirty="0" smtClean="0"/>
              <a:t>По способу финансирования проекты бывают </a:t>
            </a:r>
            <a:r>
              <a:rPr lang="ru-RU" b="1" dirty="0" smtClean="0"/>
              <a:t>инвестиционные и кредитные проекты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Дайте описание этим проектам в сравнении.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2 часть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b="1" dirty="0" smtClean="0"/>
              <a:t>Тема: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b="1" dirty="0" smtClean="0"/>
              <a:t>«Типология социокультуных проектов»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Ответ№3:</a:t>
            </a:r>
          </a:p>
          <a:p>
            <a:endParaRPr lang="ru-RU" dirty="0" smtClean="0"/>
          </a:p>
          <a:p>
            <a:r>
              <a:rPr lang="ru-RU" b="1" dirty="0" smtClean="0"/>
              <a:t>- инвестиционные проекты</a:t>
            </a:r>
            <a:r>
              <a:rPr lang="ru-RU" dirty="0" smtClean="0"/>
              <a:t>, предусматривающие вклад собственности в проект с целью извлечения прибыли. </a:t>
            </a:r>
          </a:p>
          <a:p>
            <a:r>
              <a:rPr lang="ru-RU" dirty="0" smtClean="0"/>
              <a:t>- </a:t>
            </a:r>
            <a:r>
              <a:rPr lang="ru-RU" b="1" dirty="0" smtClean="0"/>
              <a:t>кредитные проекты</a:t>
            </a:r>
            <a:r>
              <a:rPr lang="ru-RU" dirty="0" smtClean="0"/>
              <a:t>. Способом финансового обеспечения СКП избран кредит. </a:t>
            </a:r>
            <a:r>
              <a:rPr lang="ru-RU" sz="1600" dirty="0" smtClean="0"/>
              <a:t>Специфика этого проекта состоит в том, что получение финансовых средств возможно только под условие предоставления гарантий кредитному учреждению.</a:t>
            </a:r>
            <a:endParaRPr lang="ru-RU" sz="16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2 часть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Тема: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«Типология социокультуных проектов»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Вопрос №4:</a:t>
            </a:r>
          </a:p>
          <a:p>
            <a:endParaRPr lang="ru-RU" dirty="0" smtClean="0"/>
          </a:p>
          <a:p>
            <a:r>
              <a:rPr lang="ru-RU" dirty="0" smtClean="0"/>
              <a:t>По способу финансирования проекты бывают </a:t>
            </a:r>
            <a:r>
              <a:rPr lang="ru-RU" b="1" dirty="0" smtClean="0"/>
              <a:t>благотворительные, </a:t>
            </a:r>
          </a:p>
          <a:p>
            <a:r>
              <a:rPr lang="ru-RU" b="1" dirty="0" smtClean="0"/>
              <a:t>спонсорские ,</a:t>
            </a:r>
          </a:p>
          <a:p>
            <a:r>
              <a:rPr lang="ru-RU" b="1" dirty="0" smtClean="0"/>
              <a:t>бюджетные проекты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Дайте описание этим проектам в сравнении.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2 часть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Тема: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«Типология социокультуных проектов»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err="1" smtClean="0"/>
              <a:t>Ответ№</a:t>
            </a:r>
            <a:r>
              <a:rPr lang="ru-RU" dirty="0" smtClean="0"/>
              <a:t> 4:</a:t>
            </a:r>
          </a:p>
          <a:p>
            <a:endParaRPr lang="ru-RU" dirty="0" smtClean="0"/>
          </a:p>
          <a:p>
            <a:r>
              <a:rPr lang="ru-RU" dirty="0" smtClean="0"/>
              <a:t>- </a:t>
            </a:r>
            <a:r>
              <a:rPr lang="ru-RU" b="1" dirty="0" smtClean="0"/>
              <a:t>благотворительные проекты</a:t>
            </a:r>
            <a:r>
              <a:rPr lang="ru-RU" dirty="0" smtClean="0"/>
              <a:t> – это некоммерческий вариант финансирования, часто предполагающий личное участие благотворителя в проекте.</a:t>
            </a:r>
          </a:p>
          <a:p>
            <a:r>
              <a:rPr lang="ru-RU" dirty="0" smtClean="0"/>
              <a:t>- </a:t>
            </a:r>
            <a:r>
              <a:rPr lang="ru-RU" b="1" dirty="0" smtClean="0"/>
              <a:t>спонсорские проекты</a:t>
            </a:r>
            <a:r>
              <a:rPr lang="ru-RU" dirty="0" smtClean="0"/>
              <a:t> - Спонсор предоставляет средства на поддержку проекту, без требования возврата, но  если это может стать формой его рекламы или презентации.</a:t>
            </a:r>
          </a:p>
          <a:p>
            <a:r>
              <a:rPr lang="ru-RU" b="1" dirty="0" smtClean="0"/>
              <a:t>- бюджетные проекты</a:t>
            </a:r>
            <a:r>
              <a:rPr lang="ru-RU" dirty="0" smtClean="0"/>
              <a:t>. В силу того, что некоторые СКП бездоходны и убыточны, но при этом решают важные социальные задачи, они осуществляются в рамках государственной социальной политики и решения местных задач. Такие проекты финансируются из соответствующих бюджетов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2 часть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Тема: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«Типология социокультуных проектов»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Вопрос №5:</a:t>
            </a:r>
          </a:p>
          <a:p>
            <a:endParaRPr lang="ru-RU" dirty="0" smtClean="0"/>
          </a:p>
          <a:p>
            <a:r>
              <a:rPr lang="ru-RU" dirty="0" smtClean="0"/>
              <a:t>В зависимости от </a:t>
            </a:r>
            <a:r>
              <a:rPr lang="ru-RU" u="sng" dirty="0" smtClean="0"/>
              <a:t>объявленных целей и организационных средств</a:t>
            </a:r>
            <a:r>
              <a:rPr lang="ru-RU" dirty="0" smtClean="0"/>
              <a:t>, СКП могут быть:</a:t>
            </a:r>
          </a:p>
          <a:p>
            <a:endParaRPr lang="ru-RU" dirty="0" smtClean="0"/>
          </a:p>
          <a:p>
            <a:r>
              <a:rPr lang="ru-RU" b="1" dirty="0" err="1" smtClean="0"/>
              <a:t>Бизнес-характера</a:t>
            </a:r>
            <a:r>
              <a:rPr lang="ru-RU" b="1" dirty="0" smtClean="0"/>
              <a:t> </a:t>
            </a:r>
          </a:p>
          <a:p>
            <a:r>
              <a:rPr lang="ru-RU" b="1" dirty="0" smtClean="0"/>
              <a:t>Социальные. </a:t>
            </a:r>
          </a:p>
          <a:p>
            <a:endParaRPr lang="ru-RU" dirty="0" smtClean="0"/>
          </a:p>
          <a:p>
            <a:r>
              <a:rPr lang="ru-RU" dirty="0" smtClean="0"/>
              <a:t>Раскройте сущность содержания этих проектов.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2 часть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Тема: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«Типология социокультуных проектов»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Ответ№5:</a:t>
            </a:r>
          </a:p>
          <a:p>
            <a:endParaRPr lang="ru-RU" dirty="0" smtClean="0"/>
          </a:p>
          <a:p>
            <a:r>
              <a:rPr lang="ru-RU" dirty="0" smtClean="0"/>
              <a:t>1.</a:t>
            </a:r>
            <a:r>
              <a:rPr lang="ru-RU" b="1" dirty="0" smtClean="0"/>
              <a:t>Бизнес-характера</a:t>
            </a:r>
            <a:r>
              <a:rPr lang="ru-RU" dirty="0" smtClean="0"/>
              <a:t>: извлечение прибыли, организация коммерческих социальных мероприятий.</a:t>
            </a:r>
          </a:p>
          <a:p>
            <a:endParaRPr lang="ru-RU" dirty="0" smtClean="0"/>
          </a:p>
          <a:p>
            <a:r>
              <a:rPr lang="ru-RU" dirty="0" smtClean="0"/>
              <a:t>2. </a:t>
            </a:r>
            <a:r>
              <a:rPr lang="ru-RU" b="1" dirty="0" smtClean="0"/>
              <a:t>Социальные:</a:t>
            </a:r>
            <a:r>
              <a:rPr lang="ru-RU" dirty="0" smtClean="0"/>
              <a:t> используются средства бизнеса, но обеспечивают социальные функции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2 часть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Тема: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«Типология социокультуных проектов»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Вопрос №6:</a:t>
            </a:r>
          </a:p>
          <a:p>
            <a:endParaRPr lang="ru-RU" dirty="0" smtClean="0"/>
          </a:p>
          <a:p>
            <a:r>
              <a:rPr lang="ru-RU" dirty="0" smtClean="0"/>
              <a:t>В зависимости от </a:t>
            </a:r>
            <a:r>
              <a:rPr lang="ru-RU" u="sng" dirty="0" smtClean="0"/>
              <a:t>объявленных целей и организационных средств</a:t>
            </a:r>
            <a:r>
              <a:rPr lang="ru-RU" dirty="0" smtClean="0"/>
              <a:t>, СКП могут быть:</a:t>
            </a:r>
          </a:p>
          <a:p>
            <a:endParaRPr lang="ru-RU" dirty="0" smtClean="0"/>
          </a:p>
          <a:p>
            <a:r>
              <a:rPr lang="ru-RU" b="1" dirty="0" smtClean="0"/>
              <a:t>Культурные </a:t>
            </a:r>
          </a:p>
          <a:p>
            <a:r>
              <a:rPr lang="ru-RU" b="1" dirty="0" smtClean="0"/>
              <a:t> Политические</a:t>
            </a:r>
            <a:r>
              <a:rPr lang="ru-RU" dirty="0" smtClean="0"/>
              <a:t>. </a:t>
            </a:r>
          </a:p>
          <a:p>
            <a:endParaRPr lang="ru-RU" dirty="0" smtClean="0"/>
          </a:p>
          <a:p>
            <a:r>
              <a:rPr lang="ru-RU" dirty="0" smtClean="0"/>
              <a:t>Раскройте сущность содержания этих проектов.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Темы занятий: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752856"/>
          </a:xfrm>
        </p:spPr>
        <p:txBody>
          <a:bodyPr/>
          <a:lstStyle/>
          <a:p>
            <a:r>
              <a:rPr lang="ru-RU" dirty="0" smtClean="0"/>
              <a:t>«Сущность социокультурного проекта»</a:t>
            </a:r>
          </a:p>
          <a:p>
            <a:r>
              <a:rPr lang="ru-RU" dirty="0" smtClean="0"/>
              <a:t>«Мозговой штурм»</a:t>
            </a:r>
          </a:p>
          <a:p>
            <a:r>
              <a:rPr lang="ru-RU" dirty="0" smtClean="0"/>
              <a:t> «Типология социокультуных проектов»</a:t>
            </a:r>
          </a:p>
          <a:p>
            <a:r>
              <a:rPr lang="ru-RU" dirty="0" smtClean="0"/>
              <a:t> «Структура социокультуных проектов»</a:t>
            </a:r>
          </a:p>
          <a:p>
            <a:r>
              <a:rPr lang="ru-RU" dirty="0" smtClean="0"/>
              <a:t>«Финансирование социокультурного проекта»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2 часть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Тема: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«Типология социокультуных проектов»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Ответ №6:</a:t>
            </a:r>
          </a:p>
          <a:p>
            <a:endParaRPr lang="ru-RU" dirty="0" smtClean="0"/>
          </a:p>
          <a:p>
            <a:r>
              <a:rPr lang="ru-RU" dirty="0" smtClean="0"/>
              <a:t>1.</a:t>
            </a:r>
            <a:r>
              <a:rPr lang="ru-RU" b="1" dirty="0" smtClean="0"/>
              <a:t>Политические</a:t>
            </a:r>
            <a:r>
              <a:rPr lang="ru-RU" dirty="0" smtClean="0"/>
              <a:t>:</a:t>
            </a:r>
            <a:r>
              <a:rPr lang="ru-RU" u="sng" dirty="0" smtClean="0"/>
              <a:t> </a:t>
            </a:r>
            <a:r>
              <a:rPr lang="ru-RU" dirty="0" smtClean="0"/>
              <a:t>внесение поправок в законодательство, поддержка политических движений, организация выборных компаний и пр.</a:t>
            </a:r>
          </a:p>
          <a:p>
            <a:r>
              <a:rPr lang="ru-RU" dirty="0" smtClean="0"/>
              <a:t>2.</a:t>
            </a:r>
            <a:r>
              <a:rPr lang="ru-RU" b="1" dirty="0" smtClean="0"/>
              <a:t>Культурные</a:t>
            </a:r>
            <a:r>
              <a:rPr lang="ru-RU" dirty="0" smtClean="0"/>
              <a:t>: поддержка учреждений, вырабатывающих культурные ценности, развитие предлагаемых ими услуг, внедрение перспективных идей.</a:t>
            </a:r>
            <a:endParaRPr lang="ru-RU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2 часть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Тема: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«Типология социокультуных проектов»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Вопрос №7:</a:t>
            </a:r>
          </a:p>
          <a:p>
            <a:endParaRPr lang="ru-RU" dirty="0" smtClean="0"/>
          </a:p>
          <a:p>
            <a:r>
              <a:rPr lang="ru-RU" dirty="0" smtClean="0"/>
              <a:t>По месту возникновения инициативы бывают:</a:t>
            </a:r>
          </a:p>
          <a:p>
            <a:endParaRPr lang="ru-RU" dirty="0" smtClean="0"/>
          </a:p>
          <a:p>
            <a:r>
              <a:rPr lang="ru-RU" b="1" dirty="0" smtClean="0"/>
              <a:t>-локальные;</a:t>
            </a:r>
            <a:endParaRPr lang="ru-RU" dirty="0" smtClean="0"/>
          </a:p>
          <a:p>
            <a:r>
              <a:rPr lang="ru-RU" b="1" dirty="0" smtClean="0"/>
              <a:t>-межрегиональные;</a:t>
            </a:r>
            <a:endParaRPr lang="ru-RU" dirty="0" smtClean="0"/>
          </a:p>
          <a:p>
            <a:r>
              <a:rPr lang="ru-RU" b="1" dirty="0" smtClean="0"/>
              <a:t>-международные.</a:t>
            </a:r>
          </a:p>
          <a:p>
            <a:endParaRPr lang="ru-RU" dirty="0" smtClean="0"/>
          </a:p>
          <a:p>
            <a:r>
              <a:rPr lang="ru-RU" dirty="0" smtClean="0"/>
              <a:t>Раскройте сущность содержания этих проектов.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2 часть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Тема: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«Типология социокультуных проектов»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Ответ№7:</a:t>
            </a:r>
          </a:p>
          <a:p>
            <a:endParaRPr lang="ru-RU" dirty="0" smtClean="0"/>
          </a:p>
          <a:p>
            <a:r>
              <a:rPr lang="ru-RU" b="1" dirty="0" smtClean="0"/>
              <a:t>Локальные </a:t>
            </a:r>
            <a:r>
              <a:rPr lang="ru-RU" dirty="0" smtClean="0"/>
              <a:t>проекты разрабатываются и реализуются силами определенного учреждения культуры и решают задачу развития культурной сферы данного города, области или региона. </a:t>
            </a:r>
          </a:p>
          <a:p>
            <a:r>
              <a:rPr lang="ru-RU" b="1" dirty="0" smtClean="0"/>
              <a:t>Межрегиональные</a:t>
            </a:r>
            <a:r>
              <a:rPr lang="ru-RU" dirty="0" smtClean="0"/>
              <a:t> проекты – оказывают влияние на культурную ситуацию в ряде регионов, а порой и стране в целом.</a:t>
            </a:r>
          </a:p>
          <a:p>
            <a:r>
              <a:rPr lang="ru-RU" b="1" dirty="0" smtClean="0"/>
              <a:t>Международные проекты </a:t>
            </a:r>
            <a:r>
              <a:rPr lang="ru-RU" dirty="0" smtClean="0"/>
              <a:t>-  рассчитаны на международное культурное сообщество, где участвуют представители культурных организаций разных стран.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2 часть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Тема: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«Типология социокультуных проектов»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Вопрос №8:</a:t>
            </a:r>
          </a:p>
          <a:p>
            <a:endParaRPr lang="ru-RU" dirty="0" smtClean="0"/>
          </a:p>
          <a:p>
            <a:r>
              <a:rPr lang="ru-RU" dirty="0" smtClean="0"/>
              <a:t>Перечислите 3 типа СКП </a:t>
            </a:r>
            <a:r>
              <a:rPr lang="ru-RU" b="1" dirty="0" smtClean="0"/>
              <a:t>по срокам реализации </a:t>
            </a:r>
          </a:p>
          <a:p>
            <a:r>
              <a:rPr lang="ru-RU" dirty="0" smtClean="0"/>
              <a:t>( с указанием сроков)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2 часть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Тема: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«Типология социокультуных проектов»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Ответ№8:</a:t>
            </a:r>
          </a:p>
          <a:p>
            <a:endParaRPr lang="ru-RU" dirty="0" smtClean="0"/>
          </a:p>
          <a:p>
            <a:pPr lvl="0"/>
            <a:r>
              <a:rPr lang="ru-RU" b="1" dirty="0" smtClean="0"/>
              <a:t>краткосрочные проекты </a:t>
            </a:r>
            <a:r>
              <a:rPr lang="ru-RU" dirty="0" smtClean="0"/>
              <a:t>(требуют для своей реализации период до одного года);</a:t>
            </a:r>
          </a:p>
          <a:p>
            <a:pPr lvl="0"/>
            <a:r>
              <a:rPr lang="ru-RU" b="1" dirty="0" smtClean="0"/>
              <a:t>среднесрочные проекты </a:t>
            </a:r>
            <a:r>
              <a:rPr lang="ru-RU" dirty="0" smtClean="0"/>
              <a:t>(осуществляются, как правило, в течение 3-5 лет. </a:t>
            </a:r>
          </a:p>
          <a:p>
            <a:r>
              <a:rPr lang="ru-RU" dirty="0" smtClean="0"/>
              <a:t>-</a:t>
            </a:r>
            <a:r>
              <a:rPr lang="ru-RU" b="1" dirty="0" smtClean="0"/>
              <a:t>долгосрочные проекты </a:t>
            </a:r>
            <a:r>
              <a:rPr lang="ru-RU" dirty="0" smtClean="0"/>
              <a:t>(осуществляются на протяжении 5 лет и более). </a:t>
            </a:r>
            <a:endParaRPr lang="ru-RU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2 часть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Тема: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«Типология социокультуных проектов»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Вопрос №9:</a:t>
            </a:r>
          </a:p>
          <a:p>
            <a:endParaRPr lang="ru-RU" dirty="0" smtClean="0"/>
          </a:p>
          <a:p>
            <a:r>
              <a:rPr lang="ru-RU" dirty="0" smtClean="0"/>
              <a:t>Социальные проекты по размеру: </a:t>
            </a:r>
          </a:p>
          <a:p>
            <a:r>
              <a:rPr lang="ru-RU" b="1" dirty="0" smtClean="0"/>
              <a:t>малые</a:t>
            </a:r>
            <a:r>
              <a:rPr lang="ru-RU" dirty="0" smtClean="0"/>
              <a:t> и </a:t>
            </a:r>
            <a:r>
              <a:rPr lang="ru-RU" b="1" dirty="0" err="1" smtClean="0"/>
              <a:t>мегапроекты</a:t>
            </a:r>
            <a:r>
              <a:rPr lang="ru-RU" dirty="0" smtClean="0"/>
              <a:t>. </a:t>
            </a:r>
          </a:p>
          <a:p>
            <a:endParaRPr lang="ru-RU" dirty="0" smtClean="0"/>
          </a:p>
          <a:p>
            <a:r>
              <a:rPr lang="ru-RU" dirty="0" smtClean="0"/>
              <a:t>Дайте характеристику этим типам проектов.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2 часть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Тема: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«Типология социокультуных проектов»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Ответ№9:</a:t>
            </a:r>
          </a:p>
          <a:p>
            <a:endParaRPr lang="ru-RU" dirty="0" smtClean="0"/>
          </a:p>
          <a:p>
            <a:r>
              <a:rPr lang="ru-RU" dirty="0" smtClean="0"/>
              <a:t>- </a:t>
            </a:r>
            <a:r>
              <a:rPr lang="ru-RU" b="1" dirty="0" smtClean="0"/>
              <a:t>малые проекты, </a:t>
            </a:r>
            <a:r>
              <a:rPr lang="ru-RU" dirty="0" smtClean="0"/>
              <a:t>они не предусматривают большого числа потребителей, просты в управлении, не требуют крупного финансирования. Упрощена процедура проектирования и реализации.</a:t>
            </a:r>
          </a:p>
          <a:p>
            <a:endParaRPr lang="ru-RU" dirty="0" smtClean="0"/>
          </a:p>
          <a:p>
            <a:r>
              <a:rPr lang="ru-RU" dirty="0" smtClean="0"/>
              <a:t>- </a:t>
            </a:r>
            <a:r>
              <a:rPr lang="ru-RU" b="1" dirty="0" err="1" smtClean="0"/>
              <a:t>мегапроекты</a:t>
            </a:r>
            <a:r>
              <a:rPr lang="ru-RU" b="1" dirty="0" smtClean="0"/>
              <a:t> - </a:t>
            </a:r>
            <a:r>
              <a:rPr lang="ru-RU" dirty="0" smtClean="0"/>
              <a:t> выступают целевые программы, состоящие из взаимосвязанных проектов. Много исполнителей; анализ </a:t>
            </a:r>
            <a:r>
              <a:rPr lang="ru-RU" dirty="0" err="1" smtClean="0"/>
              <a:t>макропоказателей</a:t>
            </a:r>
            <a:r>
              <a:rPr lang="ru-RU" dirty="0" smtClean="0"/>
              <a:t> среды (страна, регион мир); обязательный мониторинг проекта.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2 часть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Тема: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«Типология социокультуных проектов»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Вопрос №10:</a:t>
            </a:r>
          </a:p>
          <a:p>
            <a:endParaRPr lang="ru-RU" dirty="0" smtClean="0"/>
          </a:p>
          <a:p>
            <a:r>
              <a:rPr lang="ru-RU" dirty="0" smtClean="0"/>
              <a:t>Назовите две разновидности </a:t>
            </a:r>
            <a:r>
              <a:rPr lang="ru-RU" b="1" dirty="0" err="1" smtClean="0"/>
              <a:t>псевдопроектов</a:t>
            </a:r>
            <a:r>
              <a:rPr lang="ru-RU" dirty="0" smtClean="0"/>
              <a:t>. </a:t>
            </a:r>
          </a:p>
          <a:p>
            <a:endParaRPr lang="ru-RU" dirty="0" smtClean="0"/>
          </a:p>
          <a:p>
            <a:r>
              <a:rPr lang="ru-RU" dirty="0" smtClean="0"/>
              <a:t>Дайте описание этим проектам в сравнении.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2 часть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Тема: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«Типология социокультуных проектов»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Ответ№10:</a:t>
            </a:r>
          </a:p>
          <a:p>
            <a:endParaRPr lang="ru-RU" dirty="0" smtClean="0"/>
          </a:p>
          <a:p>
            <a:r>
              <a:rPr lang="ru-RU" b="1" dirty="0" smtClean="0"/>
              <a:t>Проекты-фикции </a:t>
            </a:r>
            <a:r>
              <a:rPr lang="ru-RU" dirty="0" smtClean="0"/>
              <a:t>используют проектную форму как маскировку. С проектами-фикциями</a:t>
            </a:r>
            <a:r>
              <a:rPr lang="ru-RU" b="1" dirty="0" smtClean="0"/>
              <a:t> </a:t>
            </a:r>
            <a:r>
              <a:rPr lang="ru-RU" dirty="0" smtClean="0"/>
              <a:t>приходится часто встречаться на конкурсах СКП.</a:t>
            </a:r>
          </a:p>
          <a:p>
            <a:endParaRPr lang="ru-RU" dirty="0" smtClean="0"/>
          </a:p>
          <a:p>
            <a:r>
              <a:rPr lang="ru-RU" b="1" dirty="0" err="1" smtClean="0"/>
              <a:t>Квазипроекты</a:t>
            </a:r>
            <a:r>
              <a:rPr lang="ru-RU" b="1" dirty="0" smtClean="0"/>
              <a:t> </a:t>
            </a:r>
            <a:r>
              <a:rPr lang="ru-RU" dirty="0" smtClean="0"/>
              <a:t>обладают всеми признаками настоящего проекта, но планируют</a:t>
            </a:r>
            <a:r>
              <a:rPr lang="ru-RU" b="1" dirty="0" smtClean="0"/>
              <a:t> </a:t>
            </a:r>
            <a:r>
              <a:rPr lang="ru-RU" dirty="0" smtClean="0"/>
              <a:t>нововведение, которое на самом деле таковым не является.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3 часть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Темы: </a:t>
            </a:r>
          </a:p>
          <a:p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«Структура социокультуных проектов». </a:t>
            </a: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«Способы финансирования СКП»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1 часть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Темы: </a:t>
            </a:r>
          </a:p>
          <a:p>
            <a:pPr lvl="0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«Сущность проектирования. Социокультурный проект»</a:t>
            </a:r>
          </a:p>
          <a:p>
            <a:pPr lvl="0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«Мозговой штурм»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78581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3 часть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Темы: «Структура социокультуных проектов». «Способы финансирования СКП»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14422"/>
            <a:ext cx="4040188" cy="1300178"/>
          </a:xfrm>
        </p:spPr>
        <p:txBody>
          <a:bodyPr/>
          <a:lstStyle/>
          <a:p>
            <a:r>
              <a:rPr lang="ru-RU" sz="1600" dirty="0" smtClean="0"/>
              <a:t>Задание №1: Выстройте структуру СКП в логической последовательности.</a:t>
            </a:r>
          </a:p>
          <a:p>
            <a:endParaRPr lang="ru-RU" sz="1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285861"/>
            <a:ext cx="4041775" cy="122874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Критерии оценки знаний:</a:t>
            </a:r>
          </a:p>
          <a:p>
            <a:r>
              <a:rPr lang="ru-RU" sz="2000" dirty="0" smtClean="0">
                <a:solidFill>
                  <a:schemeClr val="accent1"/>
                </a:solidFill>
              </a:rPr>
              <a:t>0-1 ошибка – оценка «5»</a:t>
            </a:r>
          </a:p>
          <a:p>
            <a:r>
              <a:rPr lang="ru-RU" sz="2000" dirty="0" smtClean="0">
                <a:solidFill>
                  <a:schemeClr val="accent1"/>
                </a:solidFill>
              </a:rPr>
              <a:t>2-3 ошибки – оценка «4»</a:t>
            </a:r>
          </a:p>
          <a:p>
            <a:pPr lvl="0"/>
            <a:r>
              <a:rPr lang="ru-RU" sz="2000" dirty="0" smtClean="0">
                <a:solidFill>
                  <a:schemeClr val="accent1"/>
                </a:solidFill>
              </a:rPr>
              <a:t>4 ошибки – оценка «3»</a:t>
            </a:r>
          </a:p>
          <a:p>
            <a:pPr lvl="0"/>
            <a:r>
              <a:rPr lang="ru-RU" sz="2000" dirty="0" smtClean="0">
                <a:solidFill>
                  <a:schemeClr val="accent1"/>
                </a:solidFill>
              </a:rPr>
              <a:t>5 и более ошибок – оценка «2»</a:t>
            </a:r>
          </a:p>
          <a:p>
            <a:endParaRPr lang="ru-RU" sz="16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ru-RU" b="1" dirty="0" smtClean="0">
                <a:latin typeface="+mj-lt"/>
              </a:rPr>
              <a:t>ВАРИАНТ 1</a:t>
            </a:r>
          </a:p>
          <a:p>
            <a:r>
              <a:rPr lang="ru-RU" dirty="0" smtClean="0"/>
              <a:t>Аннотация проекта</a:t>
            </a:r>
          </a:p>
          <a:p>
            <a:r>
              <a:rPr lang="ru-RU" dirty="0" smtClean="0"/>
              <a:t>Титульный лист</a:t>
            </a:r>
          </a:p>
          <a:p>
            <a:r>
              <a:rPr lang="ru-RU" dirty="0" smtClean="0"/>
              <a:t>Методы реализации проекта</a:t>
            </a:r>
          </a:p>
          <a:p>
            <a:r>
              <a:rPr lang="ru-RU" dirty="0" smtClean="0"/>
              <a:t>Цели и задачи проекта</a:t>
            </a:r>
          </a:p>
          <a:p>
            <a:r>
              <a:rPr lang="ru-RU" dirty="0" smtClean="0"/>
              <a:t>Бюджет (смета расходов)</a:t>
            </a:r>
          </a:p>
          <a:p>
            <a:r>
              <a:rPr lang="ru-RU" dirty="0" smtClean="0"/>
              <a:t>Календарный план действий</a:t>
            </a:r>
          </a:p>
          <a:p>
            <a:r>
              <a:rPr lang="ru-RU" dirty="0" smtClean="0"/>
              <a:t>Ожидаемые результаты</a:t>
            </a:r>
          </a:p>
          <a:p>
            <a:r>
              <a:rPr lang="ru-RU" dirty="0" smtClean="0"/>
              <a:t>Приложения</a:t>
            </a:r>
          </a:p>
          <a:p>
            <a:r>
              <a:rPr lang="ru-RU" dirty="0" smtClean="0"/>
              <a:t>Мониторинг и оценка проекта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r>
              <a:rPr lang="ru-RU" b="1" dirty="0" smtClean="0">
                <a:latin typeface="+mj-lt"/>
              </a:rPr>
              <a:t> ВАРИАНТ 2</a:t>
            </a:r>
            <a:endParaRPr lang="ru-RU" dirty="0" smtClean="0"/>
          </a:p>
          <a:p>
            <a:r>
              <a:rPr lang="ru-RU" dirty="0" smtClean="0"/>
              <a:t>Организационная часть, </a:t>
            </a:r>
          </a:p>
          <a:p>
            <a:r>
              <a:rPr lang="ru-RU" dirty="0" smtClean="0"/>
              <a:t>Творческая часть </a:t>
            </a:r>
          </a:p>
          <a:p>
            <a:r>
              <a:rPr lang="ru-RU" dirty="0" smtClean="0"/>
              <a:t>Концептуальная часть </a:t>
            </a:r>
          </a:p>
          <a:p>
            <a:r>
              <a:rPr lang="ru-RU" dirty="0" smtClean="0"/>
              <a:t>Финансово-экономическая часть проекта, </a:t>
            </a:r>
          </a:p>
          <a:p>
            <a:r>
              <a:rPr lang="ru-RU" dirty="0" smtClean="0"/>
              <a:t>Техническая часть, </a:t>
            </a:r>
          </a:p>
          <a:p>
            <a:r>
              <a:rPr lang="ru-RU" dirty="0" err="1" smtClean="0"/>
              <a:t>Промоутерская</a:t>
            </a:r>
            <a:r>
              <a:rPr lang="ru-RU" dirty="0" smtClean="0"/>
              <a:t> часть, </a:t>
            </a:r>
          </a:p>
          <a:p>
            <a:r>
              <a:rPr lang="ru-RU" dirty="0" smtClean="0"/>
              <a:t>Титульный лист</a:t>
            </a:r>
          </a:p>
          <a:p>
            <a:r>
              <a:rPr lang="ru-RU" dirty="0" smtClean="0"/>
              <a:t>Правовая часть проекта.</a:t>
            </a:r>
          </a:p>
          <a:p>
            <a:r>
              <a:rPr lang="ru-RU" dirty="0" err="1" smtClean="0"/>
              <a:t>Поисково</a:t>
            </a:r>
            <a:r>
              <a:rPr lang="ru-RU" dirty="0" smtClean="0"/>
              <a:t> – прогнозная часть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8581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3 часть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Темы: «Структура социокультуных проектов». «Способы финансирования СКП»</a:t>
            </a:r>
            <a:endParaRPr lang="ru-RU" sz="1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rgbClr val="FF0000"/>
                </a:solidFill>
              </a:rPr>
              <a:t>ПРАВИЛЬНЫЙ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ОТВЕТ к заданию №1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ru-RU" b="1" dirty="0" smtClean="0">
                <a:latin typeface="+mj-lt"/>
              </a:rPr>
              <a:t>ВАРИАНТ 1</a:t>
            </a:r>
          </a:p>
          <a:p>
            <a:endParaRPr lang="ru-RU" dirty="0" smtClean="0"/>
          </a:p>
          <a:p>
            <a:r>
              <a:rPr lang="ru-RU" dirty="0" smtClean="0"/>
              <a:t>1.Титульный лист</a:t>
            </a:r>
          </a:p>
          <a:p>
            <a:r>
              <a:rPr lang="ru-RU" dirty="0" smtClean="0"/>
              <a:t>2. Аннотация проекта</a:t>
            </a:r>
          </a:p>
          <a:p>
            <a:r>
              <a:rPr lang="ru-RU" dirty="0" smtClean="0"/>
              <a:t>3.Цели и задачи проекта</a:t>
            </a:r>
          </a:p>
          <a:p>
            <a:r>
              <a:rPr lang="ru-RU" dirty="0" smtClean="0"/>
              <a:t>4.Методы реализации проекта</a:t>
            </a:r>
          </a:p>
          <a:p>
            <a:r>
              <a:rPr lang="ru-RU" dirty="0" smtClean="0"/>
              <a:t>5.Календарный план действий</a:t>
            </a:r>
          </a:p>
          <a:p>
            <a:r>
              <a:rPr lang="ru-RU" dirty="0" smtClean="0"/>
              <a:t>6.Бюджет (смета расходов)</a:t>
            </a:r>
          </a:p>
          <a:p>
            <a:r>
              <a:rPr lang="ru-RU" dirty="0" smtClean="0"/>
              <a:t>7.Ожидаемые результаты</a:t>
            </a:r>
          </a:p>
          <a:p>
            <a:r>
              <a:rPr lang="ru-RU" dirty="0" smtClean="0"/>
              <a:t>8.Мониторинг и оценка проекта</a:t>
            </a:r>
          </a:p>
          <a:p>
            <a:r>
              <a:rPr lang="ru-RU" dirty="0" smtClean="0"/>
              <a:t>9. Приложения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+mj-lt"/>
              </a:rPr>
              <a:t>ВАРИАНТ 2</a:t>
            </a:r>
          </a:p>
          <a:p>
            <a:r>
              <a:rPr lang="ru-RU" dirty="0" smtClean="0"/>
              <a:t>1.Титульный лист</a:t>
            </a:r>
          </a:p>
          <a:p>
            <a:r>
              <a:rPr lang="ru-RU" dirty="0" smtClean="0"/>
              <a:t>2.Поисково – прогнозная часть </a:t>
            </a:r>
          </a:p>
          <a:p>
            <a:r>
              <a:rPr lang="ru-RU" dirty="0" smtClean="0"/>
              <a:t>3.Концептуальная часть </a:t>
            </a:r>
          </a:p>
          <a:p>
            <a:r>
              <a:rPr lang="ru-RU" dirty="0" smtClean="0"/>
              <a:t>4.Творческая часть </a:t>
            </a:r>
          </a:p>
          <a:p>
            <a:r>
              <a:rPr lang="ru-RU" dirty="0" smtClean="0"/>
              <a:t>5.Техническая часть, </a:t>
            </a:r>
          </a:p>
          <a:p>
            <a:r>
              <a:rPr lang="ru-RU" dirty="0" smtClean="0"/>
              <a:t>6.Организационная часть, </a:t>
            </a:r>
          </a:p>
          <a:p>
            <a:r>
              <a:rPr lang="ru-RU" dirty="0" smtClean="0"/>
              <a:t>7.Финансово-экономическая часть проекта, </a:t>
            </a:r>
          </a:p>
          <a:p>
            <a:r>
              <a:rPr lang="ru-RU" dirty="0" smtClean="0"/>
              <a:t>8.Промоутерская часть, </a:t>
            </a:r>
          </a:p>
          <a:p>
            <a:r>
              <a:rPr lang="ru-RU" dirty="0" smtClean="0"/>
              <a:t>9.Правовая часть проекта.</a:t>
            </a:r>
            <a:endParaRPr lang="ru-RU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571504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3 часть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Темы: «Структура социокультуных проектов». «Способы финансирования СКП»</a:t>
            </a:r>
            <a:endParaRPr lang="ru-RU" sz="1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57298"/>
            <a:ext cx="4040188" cy="1157302"/>
          </a:xfrm>
        </p:spPr>
        <p:txBody>
          <a:bodyPr/>
          <a:lstStyle/>
          <a:p>
            <a:r>
              <a:rPr lang="ru-RU" sz="1600" dirty="0" smtClean="0"/>
              <a:t>Задание №2: </a:t>
            </a:r>
          </a:p>
          <a:p>
            <a:r>
              <a:rPr lang="ru-RU" sz="1600" dirty="0" smtClean="0"/>
              <a:t>Перечислите 7 способов финансирования СКП.</a:t>
            </a:r>
          </a:p>
          <a:p>
            <a:endParaRPr lang="ru-RU" sz="1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357299"/>
            <a:ext cx="4041775" cy="1157302"/>
          </a:xfrm>
        </p:spPr>
        <p:txBody>
          <a:bodyPr>
            <a:normAutofit fontScale="85000" lnSpcReduction="10000"/>
          </a:bodyPr>
          <a:lstStyle/>
          <a:p>
            <a:r>
              <a:rPr lang="ru-RU" sz="1600" dirty="0" smtClean="0"/>
              <a:t>Критерии оценки знаний:</a:t>
            </a:r>
          </a:p>
          <a:p>
            <a:r>
              <a:rPr lang="ru-RU" sz="1600" dirty="0" smtClean="0">
                <a:solidFill>
                  <a:srgbClr val="0070C0"/>
                </a:solidFill>
              </a:rPr>
              <a:t>Отсутствует 0-1 пункт – оценка «5»</a:t>
            </a:r>
          </a:p>
          <a:p>
            <a:r>
              <a:rPr lang="ru-RU" sz="1600" dirty="0" smtClean="0">
                <a:solidFill>
                  <a:srgbClr val="0070C0"/>
                </a:solidFill>
              </a:rPr>
              <a:t>Отсутствует 2-3 пункта – оценка «4»</a:t>
            </a:r>
          </a:p>
          <a:p>
            <a:r>
              <a:rPr lang="ru-RU" sz="1600" dirty="0" smtClean="0">
                <a:solidFill>
                  <a:srgbClr val="0070C0"/>
                </a:solidFill>
              </a:rPr>
              <a:t>Отсутствует 4пункта – оценка «3»</a:t>
            </a:r>
          </a:p>
          <a:p>
            <a:r>
              <a:rPr lang="ru-RU" sz="1600" dirty="0" smtClean="0">
                <a:solidFill>
                  <a:srgbClr val="0070C0"/>
                </a:solidFill>
              </a:rPr>
              <a:t>Отсутствует 5 и более пунктов – оценка «2»</a:t>
            </a:r>
          </a:p>
          <a:p>
            <a:endParaRPr lang="ru-RU" sz="1600" dirty="0">
              <a:solidFill>
                <a:srgbClr val="0070C0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42910" y="2815590"/>
          <a:ext cx="7858180" cy="2613674"/>
        </p:xfrm>
        <a:graphic>
          <a:graphicData uri="http://schemas.openxmlformats.org/drawingml/2006/table">
            <a:tbl>
              <a:tblPr/>
              <a:tblGrid>
                <a:gridCol w="1151407"/>
                <a:gridCol w="6706773"/>
              </a:tblGrid>
              <a:tr h="373382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33"/>
                        </a:buClr>
                        <a:buFont typeface="+mj-lt"/>
                        <a:buNone/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1.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382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33"/>
                        </a:buClr>
                        <a:buFont typeface="+mj-lt"/>
                        <a:buNone/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382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33"/>
                        </a:buClr>
                        <a:buFont typeface="+mj-lt"/>
                        <a:buNone/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3.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382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33"/>
                        </a:buClr>
                        <a:buFont typeface="+mj-lt"/>
                        <a:buNone/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4.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382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33"/>
                        </a:buClr>
                        <a:buFont typeface="+mj-lt"/>
                        <a:buNone/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5.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382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33"/>
                        </a:buClr>
                        <a:buFont typeface="+mj-lt"/>
                        <a:buNone/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6.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382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33"/>
                        </a:buClr>
                        <a:buFont typeface="+mj-lt"/>
                        <a:buNone/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714380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3 часть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Темы: «Структура социокультуных проектов». «Способы финансирования СКП»</a:t>
            </a: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 </a:t>
            </a:r>
            <a:r>
              <a:rPr lang="ru-RU" sz="4500" b="1" dirty="0" smtClean="0">
                <a:solidFill>
                  <a:srgbClr val="FF0000"/>
                </a:solidFill>
              </a:rPr>
              <a:t>Ответ к заданию №2:</a:t>
            </a:r>
          </a:p>
          <a:p>
            <a:pPr lvl="0"/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Государство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Фонды  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Коммерческие организации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Индивидуальные предприниматели 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Собственные доходы 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Средства населения 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Акционирование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4 часть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143248"/>
            <a:ext cx="8229600" cy="1500198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chemeClr val="accent1">
                    <a:lumMod val="75000"/>
                  </a:schemeClr>
                </a:solidFill>
              </a:rPr>
              <a:t>Защита проектов</a:t>
            </a:r>
            <a:endParaRPr lang="ru-RU" sz="6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Подведение итогов</a:t>
            </a:r>
            <a:endParaRPr lang="ru-RU" sz="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4287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1 часть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 Темы: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«Сущность проектирования. Социокультурный проект»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«Мозговой штурм»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Вопрос №1</a:t>
            </a:r>
          </a:p>
          <a:p>
            <a:endParaRPr lang="ru-RU" dirty="0" smtClean="0"/>
          </a:p>
          <a:p>
            <a:r>
              <a:rPr lang="ru-RU" dirty="0" smtClean="0"/>
              <a:t>Уникальная идея, преобразованная в решение конкретной задачи с известным результатом – это…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1 часть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 Темы: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«Сущность проектирования. Социокультурный проект»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«Мозговой штурм»</a:t>
            </a: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4400" dirty="0" smtClean="0"/>
              <a:t>Ответ №1: </a:t>
            </a:r>
            <a:r>
              <a:rPr lang="ru-RU" sz="4400" b="1" dirty="0" smtClean="0"/>
              <a:t>ПРОЕКТ</a:t>
            </a:r>
            <a:endParaRPr lang="ru-RU" sz="4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1 часть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 Темы: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«Сущность проектирования. Социокультурный проект»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«Мозговой штурм»</a:t>
            </a: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Вопрос №2: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 чего начинается процесс проектирования?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1 часть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 Темы: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«Сущность проектирования. Социокультурный проект»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«Мозговой штурм»</a:t>
            </a: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Ответ №2:      </a:t>
            </a:r>
            <a:r>
              <a:rPr lang="ru-RU" b="1" dirty="0" smtClean="0"/>
              <a:t>с ИДЕИ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171</TotalTime>
  <Words>1440</Words>
  <Application>Microsoft Office PowerPoint</Application>
  <PresentationFormat>Экран (4:3)</PresentationFormat>
  <Paragraphs>381</Paragraphs>
  <Slides>55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55</vt:i4>
      </vt:variant>
    </vt:vector>
  </HeadingPairs>
  <TitlesOfParts>
    <vt:vector size="60" baseType="lpstr">
      <vt:lpstr>Calibri</vt:lpstr>
      <vt:lpstr>Constantia</vt:lpstr>
      <vt:lpstr>Times New Roman</vt:lpstr>
      <vt:lpstr>Wingdings 2</vt:lpstr>
      <vt:lpstr>Поток</vt:lpstr>
      <vt:lpstr>ОТКРЫТЫЙ УРОК - ЗАЧЕТ</vt:lpstr>
      <vt:lpstr> Курс, группа, специальность: </vt:lpstr>
      <vt:lpstr>Цель занятия:</vt:lpstr>
      <vt:lpstr>Темы занятий:</vt:lpstr>
      <vt:lpstr>1 часть</vt:lpstr>
      <vt:lpstr>1 часть  Темы:  «Сущность проектирования. Социокультурный проект» «Мозговой штурм» </vt:lpstr>
      <vt:lpstr>1 часть  Темы:  «Сущность проектирования. Социокультурный проект» «Мозговой штурм»</vt:lpstr>
      <vt:lpstr>1 часть  Темы:  «Сущность проектирования. Социокультурный проект» «Мозговой штурм»</vt:lpstr>
      <vt:lpstr>1 часть  Темы:  «Сущность проектирования. Социокультурный проект» «Мозговой штурм»</vt:lpstr>
      <vt:lpstr>1 часть  Темы:  «Сущность проектирования. Социокультурный проект» «Мозговой штурм»</vt:lpstr>
      <vt:lpstr>1 часть  Темы:  «Сущность проектирования. Социокультурный проект» «Мозговой штурм»</vt:lpstr>
      <vt:lpstr>1 часть  Темы:  «Сущность проектирования. Социокультурный проект» «Мозговой штурм»</vt:lpstr>
      <vt:lpstr>1 часть  Темы:  «Сущность проектирования. Социокультурный проект» «Мозговой штурм»</vt:lpstr>
      <vt:lpstr>1 часть  Темы:  «Сущность проектирования. Социокультурный проект» «Мозговой штурм»</vt:lpstr>
      <vt:lpstr>1 часть  Темы:  «Сущность проектирования. Социокультурный проект» «Мозговой штурм»</vt:lpstr>
      <vt:lpstr>1 часть  Темы:  «Сущность проектирования. Социокультурный проект» «Мозговой штурм»</vt:lpstr>
      <vt:lpstr>1 часть  Темы:  «Сущность проектирования. Социокультурный проект» «Мозговой штурм»</vt:lpstr>
      <vt:lpstr>1 часть  Темы:  «Сущность проектирования. Социокультурный проект» «Мозговой штурм»</vt:lpstr>
      <vt:lpstr>1 часть  Темы:  «Сущность проектирования. Социокультурный проект» «Мозговой штурм»</vt:lpstr>
      <vt:lpstr>1 часть  Темы:  «Сущность проектирования. Социокультурный проект» «Мозговой штурм»</vt:lpstr>
      <vt:lpstr>1 часть  Темы:  «Сущность проектирования. Социокультурный проект» «Мозговой штурм»</vt:lpstr>
      <vt:lpstr>1 часть  Темы:  «Сущность проектирования. Социокультурный проект» «Мозговой штурм»</vt:lpstr>
      <vt:lpstr>1 часть  Темы:  «Сущность проектирования. Социокультурный проект» «Мозговой штурм»</vt:lpstr>
      <vt:lpstr>1 часть  Темы:  «Сущность проектирования. Социокультурный проект» «Мозговой штурм»</vt:lpstr>
      <vt:lpstr>1 часть  Темы:  «Сущность проектирования. Социокультурный проект» «Мозговой штурм»</vt:lpstr>
      <vt:lpstr>2 часть</vt:lpstr>
      <vt:lpstr>2 часть  Тема:  «Типология социокультуных проектов» </vt:lpstr>
      <vt:lpstr>2 часть  Тема:  «Типология социокультуных проектов» </vt:lpstr>
      <vt:lpstr>2 часть  Тема:  «Типология социокультуных проектов» </vt:lpstr>
      <vt:lpstr>2 часть  Тема:  «Типология социокультуных проектов» </vt:lpstr>
      <vt:lpstr>2 часть  Тема:  «Типология социокультуных проектов» </vt:lpstr>
      <vt:lpstr>2 часть  Тема:  «Типология социокультуных проектов» </vt:lpstr>
      <vt:lpstr>2 часть  Тема:  «Типология социокультуных проектов» </vt:lpstr>
      <vt:lpstr>2 часть  Тема:  «Типология социокультуных проектов» </vt:lpstr>
      <vt:lpstr>2 часть  Тема:  «Типология социокультуных проектов» </vt:lpstr>
      <vt:lpstr>2 часть  Тема:  «Типология социокультуных проектов» </vt:lpstr>
      <vt:lpstr>2 часть  Тема:  «Типология социокультуных проектов» </vt:lpstr>
      <vt:lpstr>2 часть  Тема:  «Типология социокультуных проектов» </vt:lpstr>
      <vt:lpstr>2 часть  Тема:  «Типология социокультуных проектов» </vt:lpstr>
      <vt:lpstr>2 часть  Тема:  «Типология социокультуных проектов» </vt:lpstr>
      <vt:lpstr>2 часть  Тема:  «Типология социокультуных проектов» </vt:lpstr>
      <vt:lpstr>2 часть  Тема:  «Типология социокультуных проектов» </vt:lpstr>
      <vt:lpstr>2 часть  Тема:  «Типология социокультуных проектов» </vt:lpstr>
      <vt:lpstr>2 часть  Тема:  «Типология социокультуных проектов» </vt:lpstr>
      <vt:lpstr>2 часть  Тема:  «Типология социокультуных проектов» </vt:lpstr>
      <vt:lpstr>2 часть  Тема:  «Типология социокультуных проектов» </vt:lpstr>
      <vt:lpstr>2 часть  Тема:  «Типология социокультуных проектов» </vt:lpstr>
      <vt:lpstr>2 часть  Тема:  «Типология социокультуных проектов» </vt:lpstr>
      <vt:lpstr>3 часть</vt:lpstr>
      <vt:lpstr>3 часть Темы: «Структура социокультуных проектов». «Способы финансирования СКП» </vt:lpstr>
      <vt:lpstr>3 часть Темы: «Структура социокультуных проектов». «Способы финансирования СКП»</vt:lpstr>
      <vt:lpstr>3 часть Темы: «Структура социокультуных проектов». «Способы финансирования СКП»</vt:lpstr>
      <vt:lpstr>3 часть Темы: «Структура социокультуных проектов». «Способы финансирования СКП»</vt:lpstr>
      <vt:lpstr>4 часть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ОТКРЫТЫЙ УРОК - ЗАЧЕТ</dc:title>
  <dc:creator>Single User</dc:creator>
  <cp:lastModifiedBy>User</cp:lastModifiedBy>
  <cp:revision>19</cp:revision>
  <dcterms:created xsi:type="dcterms:W3CDTF">2013-12-15T21:48:46Z</dcterms:created>
  <dcterms:modified xsi:type="dcterms:W3CDTF">2015-03-04T09:46:45Z</dcterms:modified>
</cp:coreProperties>
</file>