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9" r:id="rId3"/>
    <p:sldId id="256" r:id="rId4"/>
    <p:sldId id="258" r:id="rId5"/>
    <p:sldId id="260" r:id="rId6"/>
    <p:sldId id="296" r:id="rId7"/>
    <p:sldId id="297" r:id="rId8"/>
    <p:sldId id="266" r:id="rId9"/>
    <p:sldId id="298" r:id="rId10"/>
    <p:sldId id="267" r:id="rId11"/>
    <p:sldId id="299" r:id="rId12"/>
    <p:sldId id="269" r:id="rId13"/>
    <p:sldId id="300" r:id="rId14"/>
    <p:sldId id="294" r:id="rId15"/>
    <p:sldId id="301" r:id="rId16"/>
    <p:sldId id="302" r:id="rId17"/>
    <p:sldId id="26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ABD5"/>
    <a:srgbClr val="D89290"/>
    <a:srgbClr val="33FF8F"/>
    <a:srgbClr val="D1F3FF"/>
    <a:srgbClr val="AFEAFF"/>
    <a:srgbClr val="C7DAF1"/>
    <a:srgbClr val="FF99FF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9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0EB58-2F4A-4817-8E80-C53ECB8492B3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EA684-E568-4528-9CB2-4E99F9D79E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2A98A-32D6-4AD9-BA2D-6FF4C700529B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90AC6-7F38-43FB-A8F1-8CF8B11062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67546-479B-4DCF-9F99-3E044B8F8F39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26B09-3D8E-4428-ACE2-AD998A163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5ADB3-67F7-453C-BD72-BC15C21DBDA8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CEA0F-5EDC-458A-B072-56DBE84A43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3953A-AF75-4FCD-9C98-8453A1886702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09B10-858D-4F3F-A8CA-332741F2E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C96F4-F1F0-4646-B686-677C6E0DCBE7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4D35F-E968-41BA-9355-76169E7A5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FE410-98CA-4677-A1BB-AC8243FEF659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F110D-4442-4D09-9561-7840181FAD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8C894-4BC7-4B79-9F6D-9373342557E4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AF557-DE42-4CEB-B4E4-35BB632E6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0B31A-79E1-4F9A-9AF6-1113EA8E6B73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9C3E9-D8A9-4992-8FBB-1D076553FF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40F13-0186-4745-A33C-5308B886D3E9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36CB5-5CDC-4372-B184-48424102F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22B83-B224-4B07-B17F-2953D177F150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A1F5D-6546-49D7-9781-2B8CB0D12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B3DCE7-E3B9-4021-8997-E8694887A440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9861FC-5D7F-45EB-AD51-ADCEF00C54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3" descr="f_1439901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675" y="2205038"/>
            <a:ext cx="5772150" cy="2857500"/>
          </a:xfrm>
          <a:solidFill>
            <a:schemeClr val="bg1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4800" dirty="0" smtClean="0">
                <a:solidFill>
                  <a:srgbClr val="00B0F0"/>
                </a:solidFill>
                <a:latin typeface="Franklin Gothic Medium Cond" pitchFamily="34" charset="0"/>
              </a:rPr>
              <a:t>ПРОЕКТ</a:t>
            </a:r>
            <a:br>
              <a:rPr lang="ru-RU" sz="4800" dirty="0" smtClean="0">
                <a:solidFill>
                  <a:srgbClr val="00B0F0"/>
                </a:solidFill>
                <a:latin typeface="Franklin Gothic Medium Cond" pitchFamily="34" charset="0"/>
              </a:rPr>
            </a:br>
            <a:r>
              <a:rPr lang="ru-RU" sz="2200" dirty="0"/>
              <a:t>(краткосрочный)</a:t>
            </a:r>
            <a:br>
              <a:rPr lang="ru-RU" sz="2200" dirty="0"/>
            </a:br>
            <a:r>
              <a:rPr lang="ru-RU" sz="4000" b="1" i="1" dirty="0"/>
              <a:t> </a:t>
            </a:r>
            <a:r>
              <a:rPr lang="ru-RU" sz="4000" b="1" i="1" dirty="0">
                <a:solidFill>
                  <a:srgbClr val="FF0000"/>
                </a:solidFill>
              </a:rPr>
              <a:t>«В стране </a:t>
            </a:r>
            <a:r>
              <a:rPr lang="ru-RU" sz="4000" b="1" i="1" dirty="0" err="1">
                <a:solidFill>
                  <a:srgbClr val="FF0000"/>
                </a:solidFill>
              </a:rPr>
              <a:t>Здоровячков</a:t>
            </a:r>
            <a:r>
              <a:rPr lang="ru-RU" sz="4000" b="1" i="1" dirty="0">
                <a:solidFill>
                  <a:srgbClr val="FF0000"/>
                </a:solidFill>
              </a:rPr>
              <a:t>»</a:t>
            </a:r>
            <a:r>
              <a:rPr lang="ru-RU" sz="4000" dirty="0">
                <a:solidFill>
                  <a:srgbClr val="FF0000"/>
                </a:solidFill>
              </a:rPr>
              <a:t/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2200" dirty="0"/>
              <a:t>(2 младшая группа)</a:t>
            </a:r>
            <a:br>
              <a:rPr lang="ru-RU" sz="2200" dirty="0"/>
            </a:br>
            <a:endParaRPr lang="ru-RU" sz="2200" dirty="0">
              <a:solidFill>
                <a:srgbClr val="00B0F0"/>
              </a:solidFill>
              <a:latin typeface="Franklin Gothic Medium Cond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6157913" cy="1571625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3203575" y="5762625"/>
            <a:ext cx="5689600" cy="1200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/>
              <a:t> Разработала: Юмагишиева Сыйлыхан Абдулманаповна </a:t>
            </a:r>
          </a:p>
          <a:p>
            <a:pPr eaLnBrk="0" hangingPunct="0"/>
            <a:r>
              <a:rPr lang="ru-RU"/>
              <a:t>       воспитатель</a:t>
            </a:r>
            <a:endParaRPr lang="ru-RU">
              <a:latin typeface="Calibri" pitchFamily="34" charset="0"/>
            </a:endParaRPr>
          </a:p>
          <a:p>
            <a:pPr eaLnBrk="0" hangingPunct="0"/>
            <a:r>
              <a:rPr lang="ru-RU"/>
              <a:t>      </a:t>
            </a:r>
            <a:endParaRPr lang="ru-RU">
              <a:latin typeface="Calibri" pitchFamily="34" charset="0"/>
            </a:endParaRPr>
          </a:p>
        </p:txBody>
      </p:sp>
      <p:pic>
        <p:nvPicPr>
          <p:cNvPr id="2054" name="Рисунок 8" descr="D:\Организатор клипов (Microsoft)\c09_32kopirovanie.gif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3933825"/>
            <a:ext cx="2420938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Прямоугольник 3"/>
          <p:cNvSpPr>
            <a:spLocks noChangeArrowheads="1"/>
          </p:cNvSpPr>
          <p:nvPr/>
        </p:nvSpPr>
        <p:spPr bwMode="auto">
          <a:xfrm>
            <a:off x="5580063" y="6381750"/>
            <a:ext cx="13684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2014 год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3" descr="f_1439901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Box 7"/>
          <p:cNvSpPr txBox="1">
            <a:spLocks noChangeArrowheads="1"/>
          </p:cNvSpPr>
          <p:nvPr/>
        </p:nvSpPr>
        <p:spPr bwMode="auto">
          <a:xfrm>
            <a:off x="2703513" y="0"/>
            <a:ext cx="6286500" cy="52387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800" b="1" i="1">
                <a:solidFill>
                  <a:srgbClr val="FFFF00"/>
                </a:solidFill>
              </a:rPr>
              <a:t>Утренняя гимнастика</a:t>
            </a:r>
            <a:endParaRPr lang="ru-RU" sz="2800">
              <a:solidFill>
                <a:srgbClr val="FFFF00"/>
              </a:solidFill>
            </a:endParaRPr>
          </a:p>
        </p:txBody>
      </p:sp>
      <p:pic>
        <p:nvPicPr>
          <p:cNvPr id="11268" name="Picture 3" descr="D:\Организатор клипов (Microsoft)\спорт\zaryadka[1]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68263" y="2914650"/>
            <a:ext cx="2771776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SCN104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628" y="3750471"/>
            <a:ext cx="4143372" cy="31075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SCN227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14282" y="0"/>
            <a:ext cx="4714908" cy="353618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85775"/>
            <a:ext cx="9144000" cy="40005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Пальчиковая гимнастика             Самомассаж                 Дыхательная гимнастика</a:t>
            </a:r>
          </a:p>
        </p:txBody>
      </p:sp>
      <p:pic>
        <p:nvPicPr>
          <p:cNvPr id="12291" name="Picture 2" descr="D:\Организатор клипов (Microsoft)\3 танц.дети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963" y="4040188"/>
            <a:ext cx="2995612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5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03600" y="3376613"/>
            <a:ext cx="1951038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7338" y="4365625"/>
            <a:ext cx="3608387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8" descr="0015-018-TSepochka-Palchiki-perebiraem-I-tsepochku-poluchaem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928688"/>
            <a:ext cx="17145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96945_html_7eebab1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571868" y="4143380"/>
            <a:ext cx="2428892" cy="27146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296" name="Рисунок 11" descr="88328013_mudra_ognja.gif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00750" y="4154488"/>
            <a:ext cx="3143250" cy="270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16623_html_m210da534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643174" y="1142985"/>
            <a:ext cx="4286280" cy="271464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7463" y="3429000"/>
            <a:ext cx="6475412" cy="40005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              работа с родителями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6525" y="242888"/>
            <a:ext cx="8785225" cy="40005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Мы за здоровый образ жизни</a:t>
            </a:r>
          </a:p>
        </p:txBody>
      </p:sp>
      <p:pic>
        <p:nvPicPr>
          <p:cNvPr id="10" name="Рисунок 9" descr="DSCN227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75" y="714375"/>
            <a:ext cx="3429000" cy="2571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DSCN227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3504" y="785794"/>
            <a:ext cx="3309929" cy="2482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DSCN232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313" y="4286250"/>
            <a:ext cx="2952750" cy="22145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Рисунок 13" descr="DSCN232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786446" y="4214818"/>
            <a:ext cx="3143240" cy="23574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7" descr="0_1c1dc_b5908f11_L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28600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Рисунок 18" descr="f_1768623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929063"/>
            <a:ext cx="2286000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2714625" y="47625"/>
            <a:ext cx="5214938" cy="369888"/>
          </a:xfrm>
          <a:prstGeom prst="rect">
            <a:avLst/>
          </a:prstGeom>
          <a:solidFill>
            <a:srgbClr val="FF9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 u="sng">
                <a:solidFill>
                  <a:srgbClr val="FFFF00"/>
                </a:solidFill>
              </a:rPr>
              <a:t>здоровье-это спорт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7143750" y="417513"/>
            <a:ext cx="785813" cy="64293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Рисунок 6" descr="DSCN192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5080991" y="1651976"/>
            <a:ext cx="4643438" cy="348257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DSCN224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428860" y="571480"/>
            <a:ext cx="3071802" cy="230385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" name="Рисунок 8" descr="DSCN226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476486" y="4214818"/>
            <a:ext cx="3047990" cy="22859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Надо, надо умываться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DSCN102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285860"/>
            <a:ext cx="4517506" cy="3388130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DSCN102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52" y="3643314"/>
            <a:ext cx="4286248" cy="321468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5365" name="Рисунок 5" descr="0012-007-Umyvaetsja-v-vannoj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00" y="785813"/>
            <a:ext cx="2347913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C000"/>
                </a:solidFill>
              </a:rPr>
              <a:t>Просмотр произведения «Мойдодыр»</a:t>
            </a:r>
          </a:p>
        </p:txBody>
      </p:sp>
      <p:pic>
        <p:nvPicPr>
          <p:cNvPr id="4" name="Содержимое 3" descr="DSCN23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71538" y="1500174"/>
            <a:ext cx="6929454" cy="5197091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3" descr="f_1439901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6" descr="D:\Организатор клипов (Microsoft)\94817b94aae6e08a04a2cdfd1e8adbec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6600" y="1268413"/>
            <a:ext cx="4751388" cy="533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3" descr="f_1439901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8038" y="19050"/>
            <a:ext cx="5545137" cy="817563"/>
          </a:xfrm>
          <a:solidFill>
            <a:schemeClr val="tx2">
              <a:lumMod val="40000"/>
              <a:lumOff val="6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3100" dirty="0">
              <a:solidFill>
                <a:srgbClr val="FFFF00"/>
              </a:solidFill>
              <a:latin typeface="Franklin Gothic Medium Cond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94013" y="0"/>
            <a:ext cx="6249987" cy="5661025"/>
          </a:xfrm>
          <a:solidFill>
            <a:srgbClr val="D1F3FF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>
            <a:normAutofit fontScale="85000" lnSpcReduction="10000"/>
          </a:bodyPr>
          <a:lstStyle/>
          <a:p>
            <a:pPr algn="l">
              <a:defRPr/>
            </a:pPr>
            <a:r>
              <a:rPr lang="ru-RU" sz="2800" b="1" i="1" u="sng" dirty="0">
                <a:solidFill>
                  <a:schemeClr val="accent6">
                    <a:lumMod val="75000"/>
                  </a:schemeClr>
                </a:solidFill>
              </a:rPr>
              <a:t>Тип проекта: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</a:rPr>
              <a:t> информационно – творческий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defRPr/>
            </a:pPr>
            <a:r>
              <a:rPr lang="ru-RU" sz="2800" b="1" i="1" u="sng" dirty="0">
                <a:solidFill>
                  <a:schemeClr val="accent6">
                    <a:lumMod val="75000"/>
                  </a:schemeClr>
                </a:solidFill>
              </a:rPr>
              <a:t>По характеру содержания: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</a:rPr>
              <a:t> ребенок, ближайшее окружение.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defRPr/>
            </a:pPr>
            <a:r>
              <a:rPr lang="ru-RU" sz="2800" b="1" i="1" u="sng" dirty="0">
                <a:solidFill>
                  <a:schemeClr val="accent6">
                    <a:lumMod val="75000"/>
                  </a:schemeClr>
                </a:solidFill>
              </a:rPr>
              <a:t>По характеру координации:</a:t>
            </a:r>
            <a:r>
              <a:rPr lang="ru-RU" sz="2800" i="1" u="sng" dirty="0">
                <a:solidFill>
                  <a:schemeClr val="accent6">
                    <a:lumMod val="75000"/>
                  </a:schemeClr>
                </a:solidFill>
              </a:rPr>
              <a:t> открытый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defRPr/>
            </a:pPr>
            <a:r>
              <a:rPr lang="ru-RU" sz="2800" b="1" i="1" u="sng" dirty="0">
                <a:solidFill>
                  <a:schemeClr val="accent6">
                    <a:lumMod val="75000"/>
                  </a:schemeClr>
                </a:solidFill>
              </a:rPr>
              <a:t>По </a:t>
            </a:r>
            <a:r>
              <a:rPr lang="ru-RU" sz="2800" b="1" i="1" u="sng" dirty="0" err="1">
                <a:solidFill>
                  <a:schemeClr val="accent6">
                    <a:lumMod val="75000"/>
                  </a:schemeClr>
                </a:solidFill>
              </a:rPr>
              <a:t>колличеству</a:t>
            </a:r>
            <a:r>
              <a:rPr lang="ru-RU" sz="2800" b="1" i="1" u="sng" dirty="0">
                <a:solidFill>
                  <a:schemeClr val="accent6">
                    <a:lumMod val="75000"/>
                  </a:schemeClr>
                </a:solidFill>
              </a:rPr>
              <a:t> участников: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</a:rPr>
              <a:t> групповой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defRPr/>
            </a:pPr>
            <a:r>
              <a:rPr lang="ru-RU" sz="2800" b="1" i="1" u="sng" dirty="0">
                <a:solidFill>
                  <a:schemeClr val="accent6">
                    <a:lumMod val="75000"/>
                  </a:schemeClr>
                </a:solidFill>
              </a:rPr>
              <a:t>Участники проекта: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defRPr/>
            </a:pP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</a:rPr>
              <a:t>*дети младшего дошкольного возраста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defRPr/>
            </a:pP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</a:rPr>
              <a:t>*воспитатель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defRPr/>
            </a:pP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</a:rPr>
              <a:t>*родители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defRPr/>
            </a:pPr>
            <a:r>
              <a:rPr lang="ru-RU" sz="2800" b="1" i="1" u="sng" dirty="0">
                <a:solidFill>
                  <a:schemeClr val="accent6">
                    <a:lumMod val="75000"/>
                  </a:schemeClr>
                </a:solidFill>
              </a:rPr>
              <a:t>По продолжительности: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краткосрочный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  <a:p>
            <a:pPr algn="l">
              <a:defRPr/>
            </a:pP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</a:rPr>
              <a:t> 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2800" i="1" dirty="0"/>
              <a:t> </a:t>
            </a:r>
            <a:endParaRPr lang="ru-RU" sz="2800" dirty="0"/>
          </a:p>
          <a:p>
            <a:pPr>
              <a:defRPr/>
            </a:pPr>
            <a:r>
              <a:rPr lang="ru-RU" sz="2800" i="1" dirty="0"/>
              <a:t> </a:t>
            </a:r>
            <a:endParaRPr lang="ru-RU" sz="2800" dirty="0"/>
          </a:p>
        </p:txBody>
      </p:sp>
      <p:pic>
        <p:nvPicPr>
          <p:cNvPr id="3077" name="Picture 2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3933825"/>
            <a:ext cx="288131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7" descr="0_1c1dc_b5908f11_L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28600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Рисунок 18" descr="f_1768623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929063"/>
            <a:ext cx="2286000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Box 9"/>
          <p:cNvSpPr txBox="1">
            <a:spLocks noChangeArrowheads="1"/>
          </p:cNvSpPr>
          <p:nvPr/>
        </p:nvSpPr>
        <p:spPr bwMode="auto">
          <a:xfrm>
            <a:off x="2643188" y="142875"/>
            <a:ext cx="6000750" cy="120015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ru-RU" sz="2000" b="1" i="1">
              <a:solidFill>
                <a:srgbClr val="FFFF00"/>
              </a:solidFill>
            </a:endParaRPr>
          </a:p>
          <a:p>
            <a:pPr algn="ctr" eaLnBrk="0" hangingPunct="0"/>
            <a:r>
              <a:rPr lang="ru-RU" sz="3200" b="1" i="1">
                <a:solidFill>
                  <a:srgbClr val="FFFF00"/>
                </a:solidFill>
              </a:rPr>
              <a:t>Актуальность</a:t>
            </a:r>
          </a:p>
          <a:p>
            <a:pPr algn="ctr" eaLnBrk="0" hangingPunct="0"/>
            <a:endParaRPr lang="ru-RU" sz="2000">
              <a:solidFill>
                <a:srgbClr val="FFFF00"/>
              </a:solidFill>
            </a:endParaRPr>
          </a:p>
        </p:txBody>
      </p:sp>
      <p:sp>
        <p:nvSpPr>
          <p:cNvPr id="4101" name="TextBox 10"/>
          <p:cNvSpPr txBox="1">
            <a:spLocks noChangeArrowheads="1"/>
          </p:cNvSpPr>
          <p:nvPr/>
        </p:nvSpPr>
        <p:spPr bwMode="auto">
          <a:xfrm>
            <a:off x="2676525" y="1804988"/>
            <a:ext cx="6000750" cy="424815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i="1">
                <a:solidFill>
                  <a:schemeClr val="bg1"/>
                </a:solidFill>
              </a:rPr>
              <a:t>Самой актуальной проблемой на сегодняшний день является сохранение и укрепление здоровья детей. Здоровье рассматривается как полное физическое, психическое и социальное благополучие , как гармоничное состояние организма, которое позволяет человеку быть активным в своей жизни, добиваться успехов в различной деятельности. Для достижения гармонии с природой , самими собой необходимо учиться заботится о своем здоровье с детства. Очень важным на сегодняшний день является формирование у детей дошкольного возраста убеждений в необходимости сохранения своего здоровья и укрепления его посредствам  здоровьесберегающих технологий и приобщения к здоровому образу жизни.</a:t>
            </a:r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7" descr="0_1c1dc_b5908f11_L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28600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18" descr="f_1768623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929063"/>
            <a:ext cx="2286000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Box 5"/>
          <p:cNvSpPr txBox="1">
            <a:spLocks noChangeArrowheads="1"/>
          </p:cNvSpPr>
          <p:nvPr/>
        </p:nvSpPr>
        <p:spPr bwMode="auto">
          <a:xfrm>
            <a:off x="2571750" y="142875"/>
            <a:ext cx="6143625" cy="6556375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000" b="1" i="1" u="sng">
                <a:solidFill>
                  <a:srgbClr val="FFC000"/>
                </a:solidFill>
              </a:rPr>
              <a:t>Цель:</a:t>
            </a:r>
            <a:endParaRPr lang="ru-RU" sz="2000">
              <a:solidFill>
                <a:srgbClr val="FFC000"/>
              </a:solidFill>
            </a:endParaRPr>
          </a:p>
          <a:p>
            <a:pPr eaLnBrk="0" hangingPunct="0"/>
            <a:r>
              <a:rPr lang="ru-RU" sz="2000" i="1">
                <a:solidFill>
                  <a:srgbClr val="FFC000"/>
                </a:solidFill>
              </a:rPr>
              <a:t>Сохранение и укрепление  здоровья детей младшего дошкольного возраста, как основа личностного, эмоционального и физического развития.</a:t>
            </a:r>
            <a:endParaRPr lang="ru-RU" sz="2000">
              <a:solidFill>
                <a:srgbClr val="FFC000"/>
              </a:solidFill>
            </a:endParaRPr>
          </a:p>
          <a:p>
            <a:pPr eaLnBrk="0" hangingPunct="0"/>
            <a:r>
              <a:rPr lang="ru-RU" sz="2000" b="1" i="1" u="sng">
                <a:solidFill>
                  <a:srgbClr val="FFC000"/>
                </a:solidFill>
              </a:rPr>
              <a:t>Задачи: </a:t>
            </a:r>
            <a:endParaRPr lang="ru-RU" sz="2000">
              <a:solidFill>
                <a:srgbClr val="FFC000"/>
              </a:solidFill>
            </a:endParaRPr>
          </a:p>
          <a:p>
            <a:pPr eaLnBrk="0" hangingPunct="0"/>
            <a:r>
              <a:rPr lang="ru-RU" sz="2000" i="1">
                <a:solidFill>
                  <a:srgbClr val="FFC000"/>
                </a:solidFill>
              </a:rPr>
              <a:t>1  Формировать у детей осознанное отношение к сохранению и укреплению своего здоровья.</a:t>
            </a:r>
            <a:endParaRPr lang="ru-RU" sz="2000">
              <a:solidFill>
                <a:srgbClr val="FFC000"/>
              </a:solidFill>
            </a:endParaRPr>
          </a:p>
          <a:p>
            <a:pPr eaLnBrk="0" hangingPunct="0"/>
            <a:r>
              <a:rPr lang="ru-RU" sz="2000" i="1">
                <a:solidFill>
                  <a:srgbClr val="FFC000"/>
                </a:solidFill>
              </a:rPr>
              <a:t>2 Обеспечить всестороннее и гармоничное развитие физического, психического и социального здоровья у детей</a:t>
            </a:r>
            <a:endParaRPr lang="ru-RU" sz="2000">
              <a:solidFill>
                <a:srgbClr val="FFC000"/>
              </a:solidFill>
            </a:endParaRPr>
          </a:p>
          <a:p>
            <a:pPr eaLnBrk="0" hangingPunct="0"/>
            <a:r>
              <a:rPr lang="ru-RU" sz="2000" i="1">
                <a:solidFill>
                  <a:srgbClr val="FFC000"/>
                </a:solidFill>
              </a:rPr>
              <a:t>3 Овладение навыками самооздоровления</a:t>
            </a:r>
            <a:endParaRPr lang="ru-RU" sz="2000">
              <a:solidFill>
                <a:srgbClr val="FFC000"/>
              </a:solidFill>
            </a:endParaRPr>
          </a:p>
          <a:p>
            <a:pPr eaLnBrk="0" hangingPunct="0"/>
            <a:r>
              <a:rPr lang="ru-RU" sz="2000" b="1" i="1" u="sng">
                <a:solidFill>
                  <a:srgbClr val="FFC000"/>
                </a:solidFill>
              </a:rPr>
              <a:t>Предполагаемый результат:</a:t>
            </a:r>
            <a:r>
              <a:rPr lang="ru-RU" sz="2000" b="1" i="1">
                <a:solidFill>
                  <a:srgbClr val="FFC000"/>
                </a:solidFill>
              </a:rPr>
              <a:t>  </a:t>
            </a:r>
            <a:endParaRPr lang="ru-RU" sz="2000">
              <a:solidFill>
                <a:srgbClr val="FFC000"/>
              </a:solidFill>
            </a:endParaRPr>
          </a:p>
          <a:p>
            <a:pPr eaLnBrk="0" hangingPunct="0"/>
            <a:r>
              <a:rPr lang="ru-RU" sz="2000" i="1">
                <a:solidFill>
                  <a:srgbClr val="FFC000"/>
                </a:solidFill>
              </a:rPr>
              <a:t>1. Осознание детьми понятия «здоровье» и влияние образа жизни на состояние здоровья.</a:t>
            </a:r>
            <a:endParaRPr lang="ru-RU" sz="2000">
              <a:solidFill>
                <a:srgbClr val="FFC000"/>
              </a:solidFill>
            </a:endParaRPr>
          </a:p>
          <a:p>
            <a:pPr eaLnBrk="0" hangingPunct="0"/>
            <a:r>
              <a:rPr lang="ru-RU" sz="2000" i="1">
                <a:solidFill>
                  <a:srgbClr val="FFC000"/>
                </a:solidFill>
              </a:rPr>
              <a:t>2. Повышение уровня физического, психического и социального здоровья детей.</a:t>
            </a:r>
            <a:endParaRPr lang="ru-RU" sz="2000">
              <a:solidFill>
                <a:srgbClr val="FFC000"/>
              </a:solidFill>
            </a:endParaRPr>
          </a:p>
          <a:p>
            <a:pPr eaLnBrk="0" hangingPunct="0"/>
            <a:r>
              <a:rPr lang="ru-RU" sz="2000" i="1">
                <a:solidFill>
                  <a:srgbClr val="FFC000"/>
                </a:solidFill>
              </a:rPr>
              <a:t>3. Осознанное отношение детей и их родителей к состоянию здоровья как к основному фактору успеха на последующих этапах жизни.</a:t>
            </a:r>
            <a:endParaRPr lang="ru-RU" sz="200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7" descr="0_1c1dc_b5908f11_L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28600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18" descr="f_1768623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929063"/>
            <a:ext cx="2286000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2603500" y="334963"/>
            <a:ext cx="6067425" cy="40005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latin typeface="Calibri" pitchFamily="34" charset="0"/>
              </a:rPr>
              <a:t>Непосредственно-образовательная деятельность</a:t>
            </a:r>
          </a:p>
        </p:txBody>
      </p:sp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2755900" y="3563938"/>
            <a:ext cx="6067425" cy="40005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latin typeface="Calibri" pitchFamily="34" charset="0"/>
              </a:rPr>
              <a:t>Беседы с детьми по ЗОЖ</a:t>
            </a:r>
          </a:p>
        </p:txBody>
      </p:sp>
      <p:pic>
        <p:nvPicPr>
          <p:cNvPr id="10" name="Рисунок 9" descr="DSCN126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357422" y="785794"/>
            <a:ext cx="3429023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DSCN229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929322" y="857232"/>
            <a:ext cx="3214678" cy="241100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11" descr="DSCN229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571736" y="4143380"/>
            <a:ext cx="3071834" cy="23038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DSCN2296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000728" y="4214818"/>
            <a:ext cx="2952771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9"/>
          <p:cNvSpPr txBox="1">
            <a:spLocks noChangeArrowheads="1"/>
          </p:cNvSpPr>
          <p:nvPr/>
        </p:nvSpPr>
        <p:spPr bwMode="auto">
          <a:xfrm>
            <a:off x="2428875" y="1052513"/>
            <a:ext cx="6286500" cy="30797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ru-RU" sz="1400"/>
          </a:p>
        </p:txBody>
      </p:sp>
      <p:sp>
        <p:nvSpPr>
          <p:cNvPr id="7171" name="TextBox 7"/>
          <p:cNvSpPr txBox="1">
            <a:spLocks noChangeArrowheads="1"/>
          </p:cNvSpPr>
          <p:nvPr/>
        </p:nvSpPr>
        <p:spPr bwMode="auto">
          <a:xfrm>
            <a:off x="2428875" y="214313"/>
            <a:ext cx="6286500" cy="52387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800">
                <a:solidFill>
                  <a:srgbClr val="FFFF00"/>
                </a:solidFill>
              </a:rPr>
              <a:t>Дыхательные упражнения</a:t>
            </a:r>
          </a:p>
        </p:txBody>
      </p:sp>
      <p:pic>
        <p:nvPicPr>
          <p:cNvPr id="7172" name="Picture 3" descr="I:\анимации\садик\ltnb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428875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Рисунок 17" descr="0_1c1dc_b5908f11_L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601913"/>
            <a:ext cx="2428875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SCN230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71736" y="1500174"/>
            <a:ext cx="3286148" cy="24646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DSCN230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357818" y="3929066"/>
            <a:ext cx="3643306" cy="2732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7" descr="0_1c1dc_b5908f11_L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28600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18" descr="f_1768623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929063"/>
            <a:ext cx="2286000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2843213" y="542925"/>
            <a:ext cx="5689600" cy="40005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latin typeface="Calibri" pitchFamily="34" charset="0"/>
              </a:rPr>
              <a:t>Дидактические игры по ЗОЖ</a:t>
            </a:r>
          </a:p>
        </p:txBody>
      </p:sp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5072063" y="6000750"/>
            <a:ext cx="3286125" cy="36988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1" name="Рисунок 10" descr="DSCN100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488" y="1142984"/>
            <a:ext cx="6000760" cy="45005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3" descr="f_1439901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Box 7"/>
          <p:cNvSpPr txBox="1">
            <a:spLocks noChangeArrowheads="1"/>
          </p:cNvSpPr>
          <p:nvPr/>
        </p:nvSpPr>
        <p:spPr bwMode="auto">
          <a:xfrm>
            <a:off x="2700338" y="260350"/>
            <a:ext cx="6286500" cy="52387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800" b="1" i="1">
                <a:solidFill>
                  <a:srgbClr val="FFFF00"/>
                </a:solidFill>
              </a:rPr>
              <a:t>прогулка</a:t>
            </a:r>
            <a:endParaRPr lang="ru-RU" sz="2800">
              <a:solidFill>
                <a:srgbClr val="FFFF00"/>
              </a:solidFill>
            </a:endParaRPr>
          </a:p>
        </p:txBody>
      </p:sp>
      <p:pic>
        <p:nvPicPr>
          <p:cNvPr id="9220" name="Рисунок 6" descr="D:\Организатор клипов (Microsoft)\c09_32kopirovanie.gif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4763" y="3933825"/>
            <a:ext cx="2420938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5" descr="DSCN106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67250" y="857250"/>
            <a:ext cx="447675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SCN104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3054350"/>
            <a:ext cx="5072063" cy="38036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7" descr="0_1c1dc_b5908f11_L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28600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Рисунок 18" descr="f_1768623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929063"/>
            <a:ext cx="2286000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2840038" y="142875"/>
            <a:ext cx="5643562" cy="40005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latin typeface="Calibri" pitchFamily="34" charset="0"/>
              </a:rPr>
              <a:t>аппликация</a:t>
            </a:r>
          </a:p>
        </p:txBody>
      </p:sp>
      <p:pic>
        <p:nvPicPr>
          <p:cNvPr id="10" name="Рисунок 9" descr="DSCN106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476453" y="714356"/>
            <a:ext cx="6667547" cy="50006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3000908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8B9A056-1564-4ACC-903F-523B270D2AF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TS030009080</Template>
  <TotalTime>535</TotalTime>
  <Words>292</Words>
  <Application>Microsoft Office PowerPoint</Application>
  <PresentationFormat>Экран (4:3)</PresentationFormat>
  <Paragraphs>43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Franklin Gothic Medium Cond</vt:lpstr>
      <vt:lpstr>TS030009080</vt:lpstr>
      <vt:lpstr>ПРОЕКТ (краткосрочный)  «В стране Здоровячков» (2 младшая группа)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Надо, надо умываться</vt:lpstr>
      <vt:lpstr>Просмотр произведения «Мойдодыр»</vt:lpstr>
      <vt:lpstr>Слайд 16</vt:lpstr>
    </vt:vector>
  </TitlesOfParts>
  <Company>xxx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Городская конференция для родителей и педагогов «К здоровой семье через детский сад»</dc:title>
  <dc:creator>xxx</dc:creator>
  <cp:lastModifiedBy>Пользователь</cp:lastModifiedBy>
  <cp:revision>50</cp:revision>
  <cp:lastPrinted>2013-02-07T06:52:07Z</cp:lastPrinted>
  <dcterms:created xsi:type="dcterms:W3CDTF">2011-10-28T11:46:41Z</dcterms:created>
  <dcterms:modified xsi:type="dcterms:W3CDTF">2015-03-20T12:10:32Z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TC030009080</vt:lpwstr>
  </property>
</Properties>
</file>