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78" r:id="rId4"/>
    <p:sldId id="285" r:id="rId5"/>
    <p:sldId id="286" r:id="rId6"/>
    <p:sldId id="262" r:id="rId7"/>
    <p:sldId id="264" r:id="rId8"/>
    <p:sldId id="281" r:id="rId9"/>
    <p:sldId id="288" r:id="rId10"/>
    <p:sldId id="283" r:id="rId11"/>
    <p:sldId id="279" r:id="rId12"/>
    <p:sldId id="276" r:id="rId13"/>
    <p:sldId id="282" r:id="rId14"/>
    <p:sldId id="274" r:id="rId15"/>
    <p:sldId id="28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 varScale="1">
        <p:scale>
          <a:sx n="103" d="100"/>
          <a:sy n="103" d="100"/>
        </p:scale>
        <p:origin x="-2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06/relationships/legacyDocTextInfo" Target="legacyDocTextInfo.bin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8AC91-9F39-4288-AE8D-306C432B224A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B8AC8-9526-4ECE-B37C-C0AF2696E6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D9C81-71DB-48CF-B4AB-6ECD8BF5A635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1446E-AECB-457C-85A4-92AF439823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07ADB-1252-41A9-9763-7F5C5F146D44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FB7B6-75D7-4531-835D-B29219DB4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F7EBD-6DB6-4732-9F55-F31DACA52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BB021-3490-4038-8ED0-EAA6B31C5479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390A5-79B7-444F-8992-CAF0177AD9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2A541-9108-417A-82C3-B55DB7FBE6C2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A5F6C-2866-4BEF-9CDA-020D0D0EEB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6F350-22E1-44AB-AD59-CA8EA3454CE7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E79CC-879F-4C09-86C8-74B2F2F9A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86431-4A2D-4206-B44D-A0667250056C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02D8D-8EA0-4063-AA0C-CC3AEA82D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A4CA6-DF1F-4DC5-B0D3-8F2F512E8F2C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CD4A8-D7D1-40B0-B4C1-C7E3636FA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429DC-FBB8-4260-AB86-B20BED71869A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EEA9D-FB9A-439D-B2E7-D9DC9DBDCD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4A4BC-83DB-4FA0-BEEA-944731CD20C6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AC173-24E2-476B-B300-AC234A91C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C5CE1-97AC-4165-9B99-09E55A00414E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F550F-44EB-4ED9-8FFC-9FE529837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C94B95-855E-4CA2-92E9-DA9947CB71DC}" type="datetimeFigureOut">
              <a:rPr lang="ru-RU"/>
              <a:pPr>
                <a:defRPr/>
              </a:pPr>
              <a:t>29.08.2012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B2BAA4-6CF3-4E70-963A-19FFA88C8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18" r:id="rId4"/>
    <p:sldLayoutId id="2147483724" r:id="rId5"/>
    <p:sldLayoutId id="2147483719" r:id="rId6"/>
    <p:sldLayoutId id="2147483725" r:id="rId7"/>
    <p:sldLayoutId id="2147483726" r:id="rId8"/>
    <p:sldLayoutId id="2147483727" r:id="rId9"/>
    <p:sldLayoutId id="2147483720" r:id="rId10"/>
    <p:sldLayoutId id="2147483728" r:id="rId11"/>
    <p:sldLayoutId id="214748372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64;&#1050;&#1054;&#1051;&#1040;\&#1050;&#1059;&#1056;&#1057;&#1067;\12%20&#1083;&#1077;&#1090;&#1082;&#1072;%20&#1085;&#1072;&#1075;&#1083;%20&#1080;%20&#1087;&#1088;\&#1044;&#1045;&#1058;&#1057;&#1050;&#1048;&#1045;%20&#1055;&#1045;&#1057;&#1053;&#1048;\34-Doroga%20dobra.mp3" TargetMode="Externa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857232"/>
            <a:ext cx="7272338" cy="1643063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СЕМЬЯ И СЕМЕЙНЫЕ ЦЕННОСТИ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0244" name="Picture 4" descr="D:\мои рисунки\людии\СЕМЬЯ\da066002-600x4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780928"/>
            <a:ext cx="42227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686800" cy="160364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Укажи последовательность родственных связей в семье: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304800" y="2636911"/>
            <a:ext cx="8686800" cy="3443213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endParaRPr lang="ru-RU" dirty="0" smtClean="0"/>
          </a:p>
          <a:p>
            <a:pPr algn="ctr">
              <a:buFont typeface="Wingdings 2" pitchFamily="18" charset="2"/>
              <a:buNone/>
            </a:pPr>
            <a:r>
              <a:rPr lang="ru-RU" sz="4000" b="1" dirty="0" smtClean="0"/>
              <a:t>Сын ,  мать ,  бабушка ,  прабабушка,</a:t>
            </a:r>
          </a:p>
          <a:p>
            <a:pPr algn="ctr">
              <a:buFont typeface="Wingdings 2" pitchFamily="18" charset="2"/>
              <a:buNone/>
            </a:pPr>
            <a:r>
              <a:rPr lang="ru-RU" sz="4000" b="1" dirty="0" smtClean="0"/>
              <a:t>  правнук,   внук 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latin typeface="Arial Narrow" pitchFamily="34" charset="0"/>
              </a:rPr>
              <a:t>Пословицы о семье:</a:t>
            </a:r>
            <a:endParaRPr lang="ru-RU" b="1" i="1" dirty="0">
              <a:latin typeface="Arial Narrow" pitchFamily="34" charset="0"/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304800" y="2492895"/>
            <a:ext cx="8686800" cy="417646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ea typeface="Segoe UI Symbol" pitchFamily="34" charset="0"/>
                <a:cs typeface="Aharoni" pitchFamily="2" charset="-79"/>
              </a:rPr>
              <a:t>Согласную семью и горе не берёт.                 </a:t>
            </a:r>
          </a:p>
          <a:p>
            <a:pPr eaLnBrk="1" hangingPunct="1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ea typeface="Segoe UI Symbol" pitchFamily="34" charset="0"/>
                <a:cs typeface="Aharoni" pitchFamily="2" charset="-79"/>
              </a:rPr>
              <a:t>На что клад когда в семье лад .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Segoe UI Symbol" pitchFamily="34" charset="0"/>
                <a:cs typeface="Aharoni" pitchFamily="2" charset="-79"/>
              </a:rPr>
              <a:t>Родители трудолюбивы и дети не ленивы.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Segoe UI Symbol" pitchFamily="34" charset="0"/>
                <a:cs typeface="Aharoni" pitchFamily="2" charset="-79"/>
              </a:rPr>
              <a:t>Где любовь да совет там и горя нет.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Segoe UI Symbol" pitchFamily="34" charset="0"/>
                <a:cs typeface="Aharoni" pitchFamily="2" charset="-79"/>
              </a:rPr>
              <a:t>Кто детям потакает, тот потом слезы проливает.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19460" name="Picture 5" descr="s_dnem_semi_pozdravlen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88640"/>
            <a:ext cx="2593428" cy="2422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mnogodetnaja-semj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00113" y="1484313"/>
            <a:ext cx="7385050" cy="5238750"/>
          </a:xfrm>
          <a:noFill/>
        </p:spPr>
      </p:pic>
      <p:sp>
        <p:nvSpPr>
          <p:cNvPr id="32771" name="WordArt 6"/>
          <p:cNvSpPr>
            <a:spLocks noChangeArrowheads="1" noChangeShapeType="1" noTextEdit="1"/>
          </p:cNvSpPr>
          <p:nvPr/>
        </p:nvSpPr>
        <p:spPr bwMode="auto">
          <a:xfrm>
            <a:off x="611188" y="476250"/>
            <a:ext cx="8064500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  <a:t>я люблю свою семью</a:t>
            </a:r>
          </a:p>
        </p:txBody>
      </p:sp>
      <p:pic>
        <p:nvPicPr>
          <p:cNvPr id="6" name="34-Doroga dobr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29625" y="1428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16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>
                <a:solidFill>
                  <a:srgbClr val="00B050"/>
                </a:solidFill>
              </a:rPr>
              <a:t>семейные заповеди:</a:t>
            </a:r>
            <a:endParaRPr lang="ru-RU" sz="4900" dirty="0">
              <a:solidFill>
                <a:srgbClr val="00B050"/>
              </a:solidFill>
            </a:endParaRP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Уважайте мнение всех членов семьи;</a:t>
            </a:r>
          </a:p>
          <a:p>
            <a:pPr>
              <a:buNone/>
            </a:pPr>
            <a:r>
              <a:rPr lang="ru-RU" dirty="0" smtClean="0"/>
              <a:t>Старайтесь понять каждого и если надо,    </a:t>
            </a:r>
          </a:p>
          <a:p>
            <a:pPr>
              <a:buNone/>
            </a:pPr>
            <a:r>
              <a:rPr lang="ru-RU" dirty="0" smtClean="0"/>
              <a:t>                                                     простить;</a:t>
            </a:r>
          </a:p>
          <a:p>
            <a:pPr>
              <a:buNone/>
            </a:pPr>
            <a:r>
              <a:rPr lang="ru-RU" dirty="0" smtClean="0"/>
              <a:t>Никогда не смейтесь над кем-то;</a:t>
            </a:r>
          </a:p>
          <a:p>
            <a:pPr>
              <a:buNone/>
            </a:pPr>
            <a:r>
              <a:rPr lang="ru-RU" dirty="0" smtClean="0"/>
              <a:t>Уважайте родственников;</a:t>
            </a:r>
          </a:p>
          <a:p>
            <a:pPr>
              <a:buNone/>
            </a:pPr>
            <a:r>
              <a:rPr lang="ru-RU" dirty="0" smtClean="0"/>
              <a:t>Почитайте родителей.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 забывайте говорить своим родителям, что вы их любите и благодарны за воспитание.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Мира, уюта, согласия и понимания вашим семьям!</a:t>
            </a:r>
          </a:p>
          <a:p>
            <a:pPr eaLnBrk="1" hangingPunct="1">
              <a:buFont typeface="Wingdings 2" pitchFamily="18" charset="2"/>
              <a:buNone/>
            </a:pPr>
            <a:endParaRPr lang="ru-RU" sz="4000" b="1" dirty="0" smtClean="0">
              <a:solidFill>
                <a:srgbClr val="00B050"/>
              </a:solidFill>
              <a:latin typeface="Arial Narrow" pitchFamily="34" charset="0"/>
            </a:endParaRPr>
          </a:p>
          <a:p>
            <a:pPr eaLnBrk="1" hangingPunct="1"/>
            <a:endParaRPr lang="ru-RU" dirty="0" smtClean="0"/>
          </a:p>
        </p:txBody>
      </p:sp>
      <p:pic>
        <p:nvPicPr>
          <p:cNvPr id="34819" name="Picture 4" descr="1236973638_0lik_ru_f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861048"/>
            <a:ext cx="3357563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48135" name="Picture 7" descr="j04277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36912"/>
            <a:ext cx="8686800" cy="8382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6600" b="1" i="1" kern="0" cap="none" dirty="0" smtClean="0">
                <a:solidFill>
                  <a:schemeClr val="accent3">
                    <a:lumMod val="50000"/>
                  </a:schemeClr>
                </a:solidFill>
                <a:effectLst/>
                <a:latin typeface="Arial Narrow" pitchFamily="34" charset="0"/>
                <a:cs typeface="Aharoni" pitchFamily="2" charset="-79"/>
              </a:rPr>
              <a:t>ЧТО ТАКОЕ СЕМЬЯ?</a:t>
            </a:r>
            <a:endParaRPr lang="ru-RU" sz="6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686800" cy="45259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z="4000" dirty="0" smtClean="0">
              <a:solidFill>
                <a:srgbClr val="00B05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latin typeface="Arial Narrow" pitchFamily="34" charset="0"/>
              </a:rPr>
              <a:t> </a:t>
            </a:r>
            <a:endParaRPr lang="ru-RU" i="1" dirty="0">
              <a:latin typeface="Arial Narrow" pitchFamily="34" charset="0"/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443664" cy="330951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Продолжите определение: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3600" dirty="0" smtClean="0">
                <a:latin typeface="Arial Narrow" pitchFamily="34" charset="0"/>
              </a:rPr>
              <a:t>   СЕМЬЯ </a:t>
            </a:r>
            <a:r>
              <a:rPr lang="ru-RU" sz="3600" dirty="0" smtClean="0">
                <a:latin typeface="Arial Narrow" pitchFamily="34" charset="0"/>
              </a:rPr>
              <a:t>– это союз родственников, живущих вместе, связанных общим бытом и основанный  на …</a:t>
            </a:r>
          </a:p>
        </p:txBody>
      </p:sp>
      <p:pic>
        <p:nvPicPr>
          <p:cNvPr id="18436" name="Picture 2" descr="C:\Users\Администратор\Desktop\0_2fdbb_c243dae5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3429000"/>
            <a:ext cx="31432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760636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</a:rPr>
              <a:t>Качества счастливой семьи</a:t>
            </a:r>
          </a:p>
        </p:txBody>
      </p:sp>
      <p:graphicFrame>
        <p:nvGraphicFramePr>
          <p:cNvPr id="38918" name="Diagram 6"/>
          <p:cNvGraphicFramePr>
            <a:graphicFrameLocks/>
          </p:cNvGraphicFramePr>
          <p:nvPr>
            <p:ph type="dgm" idx="1"/>
          </p:nvPr>
        </p:nvGraphicFramePr>
        <p:xfrm>
          <a:off x="-1476672" y="809625"/>
          <a:ext cx="12673013" cy="6048375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Dgm spid="389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800" b="1" dirty="0" smtClean="0">
                <a:solidFill>
                  <a:srgbClr val="800000"/>
                </a:solidFill>
                <a:latin typeface="Times New Roman" pitchFamily="18" charset="0"/>
              </a:rPr>
              <a:t>НАЗОВИТЕ 5 определений счастливой семьи.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29600" cy="4114800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</a:rPr>
              <a:t>Семья будет</a:t>
            </a:r>
          </a:p>
          <a:p>
            <a:pPr eaLnBrk="1" hangingPunct="1">
              <a:buNone/>
              <a:defRPr/>
            </a:pPr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</a:rPr>
              <a:t> счастливой,</a:t>
            </a:r>
          </a:p>
          <a:p>
            <a:pPr eaLnBrk="1" hangingPunct="1">
              <a:buNone/>
              <a:defRPr/>
            </a:pPr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</a:rPr>
              <a:t>если…</a:t>
            </a:r>
          </a:p>
        </p:txBody>
      </p:sp>
      <p:pic>
        <p:nvPicPr>
          <p:cNvPr id="41990" name="Picture 6" descr="j0202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204864"/>
            <a:ext cx="246221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750"/>
                            </p:stCondLst>
                            <p:childTnLst>
                              <p:par>
                                <p:cTn id="1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400" decel="100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400" decel="100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400" decel="100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400" decel="100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507288" cy="607218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6000" b="1" dirty="0" smtClean="0">
                <a:solidFill>
                  <a:srgbClr val="00B050"/>
                </a:solidFill>
              </a:rPr>
              <a:t>СКАЗКА О ГЕОРГИНЕ.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032" y="2276872"/>
            <a:ext cx="3816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ПОЧЕМУ ПОГИБ ЛЕПЕСТОК? </a:t>
            </a:r>
            <a:endParaRPr lang="ru-RU" sz="4000" b="1" dirty="0"/>
          </a:p>
        </p:txBody>
      </p:sp>
      <p:pic>
        <p:nvPicPr>
          <p:cNvPr id="28674" name="Picture 2" descr="Картинка 39 из 10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16833"/>
            <a:ext cx="3821600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rgbClr val="00B050"/>
                </a:solidFill>
                <a:latin typeface="Arial Narrow" pitchFamily="34" charset="0"/>
              </a:rPr>
              <a:t>Вывод:</a:t>
            </a:r>
            <a:endParaRPr lang="ru-RU" sz="4400" b="1" i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000" b="1" dirty="0" smtClean="0"/>
              <a:t>В семье точно так же все связаны друг с другом, и только все вместе сильны. Только в семье, в единстве с родственниками человек счастлив по–настоящему.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20688"/>
            <a:ext cx="8686800" cy="9361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Физкультминутка.  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- Встаньте </a:t>
            </a:r>
            <a:r>
              <a:rPr lang="ru-RU" b="1" dirty="0"/>
              <a:t>рядом с партой на одну ногу, руки вытяните вперед. А теперь встаньте парами, лицом друг к другу. Снова встаньте на одну ногу, но в парах  возьмитесь за руки.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/>
              <a:t>- Когда было легче удержаться на одной ноге?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/>
              <a:t>- Почему в паре легче, как думаете?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/>
              <a:t>- Что вам помогло?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/>
              <a:t>- Да, поддержка человеку нужна всегда, особенно она необходима в семье.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</a:rPr>
              <a:t>Помогите найти деткам родителей.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None/>
              <a:defRPr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</a:rPr>
              <a:t>Корова</a:t>
            </a:r>
            <a:r>
              <a:rPr lang="ru-RU" sz="4000" dirty="0" smtClean="0">
                <a:solidFill>
                  <a:srgbClr val="660066"/>
                </a:solidFill>
                <a:latin typeface="Times New Roman" pitchFamily="18" charset="0"/>
              </a:rPr>
              <a:t>           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</a:rPr>
              <a:t>жеребенок </a:t>
            </a:r>
            <a:r>
              <a:rPr lang="ru-RU" sz="4000" dirty="0" smtClean="0">
                <a:solidFill>
                  <a:srgbClr val="660066"/>
                </a:solidFill>
                <a:latin typeface="Times New Roman" pitchFamily="18" charset="0"/>
              </a:rPr>
              <a:t>     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</a:rPr>
              <a:t>конь</a:t>
            </a:r>
          </a:p>
          <a:p>
            <a:pPr eaLnBrk="1" hangingPunct="1">
              <a:buNone/>
              <a:defRPr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</a:rPr>
              <a:t>Кошка </a:t>
            </a:r>
            <a:r>
              <a:rPr lang="ru-RU" sz="4000" dirty="0" smtClean="0">
                <a:solidFill>
                  <a:srgbClr val="660066"/>
                </a:solidFill>
                <a:latin typeface="Times New Roman" pitchFamily="18" charset="0"/>
              </a:rPr>
              <a:t>           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</a:rPr>
              <a:t>теленок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4000" dirty="0" smtClean="0">
                <a:solidFill>
                  <a:srgbClr val="660066"/>
                </a:solidFill>
                <a:latin typeface="Times New Roman" pitchFamily="18" charset="0"/>
              </a:rPr>
              <a:t>         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</a:rPr>
              <a:t>заяц</a:t>
            </a:r>
          </a:p>
          <a:p>
            <a:pPr eaLnBrk="1" hangingPunct="1">
              <a:buNone/>
              <a:defRPr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</a:rPr>
              <a:t>Зайчиха</a:t>
            </a:r>
            <a:r>
              <a:rPr lang="ru-RU" sz="4000" dirty="0" smtClean="0">
                <a:solidFill>
                  <a:srgbClr val="660066"/>
                </a:solidFill>
                <a:latin typeface="Times New Roman" pitchFamily="18" charset="0"/>
              </a:rPr>
              <a:t>          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</a:rPr>
              <a:t>щенок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4000" dirty="0" smtClean="0">
                <a:solidFill>
                  <a:srgbClr val="660066"/>
                </a:solidFill>
                <a:latin typeface="Times New Roman" pitchFamily="18" charset="0"/>
              </a:rPr>
              <a:t>             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</a:rPr>
              <a:t>пес</a:t>
            </a:r>
          </a:p>
          <a:p>
            <a:pPr eaLnBrk="1" hangingPunct="1">
              <a:buNone/>
              <a:defRPr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</a:rPr>
              <a:t>Лошадь</a:t>
            </a:r>
            <a:r>
              <a:rPr lang="ru-RU" sz="4000" dirty="0" smtClean="0">
                <a:solidFill>
                  <a:srgbClr val="660066"/>
                </a:solidFill>
                <a:latin typeface="Times New Roman" pitchFamily="18" charset="0"/>
              </a:rPr>
              <a:t>           </a:t>
            </a:r>
            <a:r>
              <a:rPr lang="ru-RU" sz="4000" b="1" dirty="0" smtClean="0">
                <a:solidFill>
                  <a:srgbClr val="660066"/>
                </a:solidFill>
                <a:latin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</a:rPr>
              <a:t>котенок   </a:t>
            </a:r>
            <a:r>
              <a:rPr lang="ru-RU" sz="4000" dirty="0" smtClean="0">
                <a:solidFill>
                  <a:srgbClr val="660066"/>
                </a:solidFill>
                <a:latin typeface="Times New Roman" pitchFamily="18" charset="0"/>
              </a:rPr>
              <a:t>        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</a:rPr>
              <a:t>бык</a:t>
            </a:r>
          </a:p>
          <a:p>
            <a:pPr eaLnBrk="1" hangingPunct="1">
              <a:buNone/>
              <a:defRPr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</a:rPr>
              <a:t>Собака </a:t>
            </a:r>
            <a:r>
              <a:rPr lang="ru-RU" sz="4000" dirty="0" smtClean="0">
                <a:solidFill>
                  <a:srgbClr val="660066"/>
                </a:solidFill>
                <a:latin typeface="Times New Roman" pitchFamily="18" charset="0"/>
              </a:rPr>
              <a:t>           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</a:rPr>
              <a:t>зайчонок</a:t>
            </a:r>
            <a:r>
              <a:rPr lang="ru-RU" sz="4000" b="1" dirty="0" smtClean="0">
                <a:solidFill>
                  <a:srgbClr val="660066"/>
                </a:solidFill>
                <a:latin typeface="Times New Roman" pitchFamily="18" charset="0"/>
              </a:rPr>
              <a:t>     </a:t>
            </a:r>
            <a:r>
              <a:rPr lang="ru-RU" sz="4000" dirty="0" smtClean="0">
                <a:solidFill>
                  <a:srgbClr val="660066"/>
                </a:solidFill>
                <a:latin typeface="Times New Roman" pitchFamily="18" charset="0"/>
              </a:rPr>
              <a:t>     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</a:rPr>
              <a:t>кот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188</TotalTime>
  <Words>312</Words>
  <Application>Microsoft Office PowerPoint</Application>
  <PresentationFormat>Экран (4:3)</PresentationFormat>
  <Paragraphs>57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ЧТО ТАКОЕ СЕМЬЯ?</vt:lpstr>
      <vt:lpstr> </vt:lpstr>
      <vt:lpstr>Качества счастливой семьи</vt:lpstr>
      <vt:lpstr>НАЗОВИТЕ 5 определений счастливой семьи.</vt:lpstr>
      <vt:lpstr>Слайд 6</vt:lpstr>
      <vt:lpstr>Вывод:</vt:lpstr>
      <vt:lpstr>Физкультминутка.   </vt:lpstr>
      <vt:lpstr>Помогите найти деткам родителей.</vt:lpstr>
      <vt:lpstr>Укажи последовательность родственных связей в семье:</vt:lpstr>
      <vt:lpstr>Пословицы о семье:</vt:lpstr>
      <vt:lpstr>Слайд 12</vt:lpstr>
      <vt:lpstr> семейные заповеди: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X86</dc:creator>
  <cp:lastModifiedBy>Анастасия</cp:lastModifiedBy>
  <cp:revision>25</cp:revision>
  <dcterms:created xsi:type="dcterms:W3CDTF">2012-02-12T20:21:25Z</dcterms:created>
  <dcterms:modified xsi:type="dcterms:W3CDTF">2012-08-29T11:06:19Z</dcterms:modified>
</cp:coreProperties>
</file>