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B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72" y="16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8DB90B-FE3D-4CE8-B89D-F4FE71451421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D27FCF-132D-4491-BB30-307637D468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175351" cy="4248472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Соотношение между сторонами и углами треугольника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9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412776"/>
            <a:ext cx="6400800" cy="347472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400" dirty="0" smtClean="0">
                <a:hlinkClick r:id="rId2" action="ppaction://hlinksldjump"/>
              </a:rPr>
              <a:t>Теорема</a:t>
            </a:r>
            <a:r>
              <a:rPr lang="en-US" sz="2400" dirty="0" smtClean="0"/>
              <a:t>/</a:t>
            </a:r>
            <a:r>
              <a:rPr lang="ru-RU" sz="2400" dirty="0" smtClean="0"/>
              <a:t>формулировка</a:t>
            </a:r>
            <a:endParaRPr lang="ru-RU" sz="2400" dirty="0" smtClean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400" dirty="0" smtClean="0">
                <a:hlinkClick r:id="rId3" action="ppaction://hlinksldjump"/>
              </a:rPr>
              <a:t>Неравенство треугольника</a:t>
            </a:r>
            <a:endParaRPr lang="ru-RU" sz="2400" dirty="0" smtClean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400" dirty="0" smtClean="0">
                <a:hlinkClick r:id="rId4" action="ppaction://hlinksldjump"/>
              </a:rPr>
              <a:t>Следствие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76945" y="332656"/>
            <a:ext cx="17572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План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4668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7" y="188639"/>
            <a:ext cx="4248473" cy="3101861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/>
              <a:t>Теорема: В треугольнике против большей стороны лежит больший угол.</a:t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Докажем, что ∠ С &gt; ∠ 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4115375" cy="2600688"/>
          </a:xfrm>
        </p:spPr>
      </p:pic>
      <p:sp>
        <p:nvSpPr>
          <p:cNvPr id="6" name="Прямоугольник 5"/>
          <p:cNvSpPr/>
          <p:nvPr/>
        </p:nvSpPr>
        <p:spPr>
          <a:xfrm>
            <a:off x="179512" y="2967334"/>
            <a:ext cx="8352928" cy="3558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971805"/>
            <a:ext cx="88569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Отложим на стороне АВ отрезок AD, равный стороне АС. Так как AD &lt; АВ, то точка D лежит между точками А и В. Следовательно, угол 1 является частью угла С и, значит, ∠ C &gt; ∠ 1. Угол 2 — внешний угол треугольника BDC, поэтому ∠ 2 &gt; ∠ В. Углы 1 и 2 равны как углы при основании равнобедренного треугольника ADC. Таким образом, ∠ С &gt; ∠ 1, ∠ 1 = ∠ 2, ∠ 2 &gt; ∠ B. Отсюда следует, что ∠ С &gt; ∠ В.</a:t>
            </a:r>
          </a:p>
          <a:p>
            <a:endParaRPr lang="ru-RU" dirty="0" smtClean="0"/>
          </a:p>
          <a:p>
            <a:r>
              <a:rPr lang="ru-RU" sz="2400" b="1" dirty="0" smtClean="0"/>
              <a:t>Обратная теорема: В треугольнике против большего угла лежит большая сторона.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100392" y="6340678"/>
            <a:ext cx="883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hlinkClick r:id="rId3" action="ppaction://hlinksldjump"/>
              </a:rPr>
              <a:t>План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875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32656"/>
            <a:ext cx="4696195" cy="1512168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/>
              <a:t>Неравенство треугольника. Каждая </a:t>
            </a:r>
            <a:r>
              <a:rPr lang="ru-RU" sz="2400" dirty="0"/>
              <a:t>сторона треугольника меньше суммы двух других сторон.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6574"/>
            <a:ext cx="4229691" cy="2419688"/>
          </a:xfrm>
        </p:spPr>
      </p:pic>
      <p:sp>
        <p:nvSpPr>
          <p:cNvPr id="6" name="Прямоугольник 5"/>
          <p:cNvSpPr/>
          <p:nvPr/>
        </p:nvSpPr>
        <p:spPr>
          <a:xfrm>
            <a:off x="251520" y="2596262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Доказательство.</a:t>
            </a:r>
            <a:endParaRPr lang="ru-RU" sz="2400" dirty="0" smtClean="0"/>
          </a:p>
          <a:p>
            <a:r>
              <a:rPr lang="ru-RU" sz="2400" dirty="0" smtClean="0"/>
              <a:t>Продолжим сторону </a:t>
            </a:r>
            <a:r>
              <a:rPr lang="ru-RU" sz="2400" dirty="0"/>
              <a:t>AC</a:t>
            </a:r>
            <a:r>
              <a:rPr lang="ru-RU" sz="2400" dirty="0" smtClean="0"/>
              <a:t> и отложим отрезок </a:t>
            </a:r>
            <a:r>
              <a:rPr lang="ru-RU" sz="2400" dirty="0"/>
              <a:t>CD=BC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Треугольник </a:t>
            </a:r>
            <a:r>
              <a:rPr lang="ru-RU" sz="2400" dirty="0"/>
              <a:t>BCD</a:t>
            </a:r>
            <a:r>
              <a:rPr lang="ru-RU" sz="2400" dirty="0" smtClean="0"/>
              <a:t> — равнобедренный, следовательно ∠ 1= =∠ 2. </a:t>
            </a:r>
          </a:p>
          <a:p>
            <a:r>
              <a:rPr lang="ru-RU" sz="2400" dirty="0" smtClean="0"/>
              <a:t>В треугольнике </a:t>
            </a:r>
            <a:r>
              <a:rPr lang="ru-RU" sz="2400" dirty="0"/>
              <a:t>ABD</a:t>
            </a:r>
            <a:r>
              <a:rPr lang="ru-RU" sz="2400" dirty="0" smtClean="0"/>
              <a:t> ∠ ABD&gt; ∠ 1 и ∠ ABD&gt; ∠ 2. </a:t>
            </a:r>
          </a:p>
          <a:p>
            <a:r>
              <a:rPr lang="ru-RU" sz="2400" dirty="0" smtClean="0"/>
              <a:t>Так как против большего угла лежит большая сторона, </a:t>
            </a:r>
            <a:r>
              <a:rPr lang="ru-RU" sz="2400" dirty="0"/>
              <a:t>AB&lt;AD</a:t>
            </a:r>
            <a:r>
              <a:rPr lang="ru-RU" sz="2400" dirty="0" smtClean="0"/>
              <a:t>, а AD = AC + BC, значит </a:t>
            </a:r>
            <a:r>
              <a:rPr lang="ru-RU" sz="2400" dirty="0"/>
              <a:t>AB&lt;AC+BC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Следствие 4. Для любых трёх точек </a:t>
            </a:r>
            <a:r>
              <a:rPr lang="ru-RU" sz="2400" dirty="0"/>
              <a:t>A,B</a:t>
            </a:r>
            <a:r>
              <a:rPr lang="ru-RU" sz="2400" dirty="0" smtClean="0"/>
              <a:t> и </a:t>
            </a:r>
            <a:r>
              <a:rPr lang="ru-RU" sz="2400" dirty="0"/>
              <a:t>C</a:t>
            </a:r>
            <a:r>
              <a:rPr lang="ru-RU" sz="2400" dirty="0" smtClean="0"/>
              <a:t>, не лежащих на одной прямой, справедливы неравенства: </a:t>
            </a:r>
            <a:br>
              <a:rPr lang="ru-RU" sz="2400" dirty="0" smtClean="0"/>
            </a:br>
            <a:r>
              <a:rPr lang="ru-RU" sz="2400" dirty="0"/>
              <a:t>AB&lt;AC+CB,AC&lt;AB+BC,BC&lt;AB+AC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4824" y="1844824"/>
            <a:ext cx="3945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Докажем, что </a:t>
            </a:r>
            <a:r>
              <a:rPr lang="en-US" sz="2400" b="1" dirty="0" smtClean="0"/>
              <a:t>AB&lt;AC+BC.</a:t>
            </a:r>
            <a:endParaRPr lang="en-US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131944" y="6309320"/>
            <a:ext cx="883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hlinkClick r:id="rId3" action="ppaction://hlinksldjump"/>
              </a:rPr>
              <a:t>План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711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1016" y="19156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/>
              <a:t>Следствие. В прямоугольном треугольнике гипотенуза больше катета.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4576" y="2976145"/>
            <a:ext cx="6400800" cy="3474720"/>
          </a:xfrm>
          <a:ln>
            <a:noFill/>
          </a:ln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/>
              <a:t>Доказательство. </a:t>
            </a:r>
          </a:p>
          <a:p>
            <a:pPr marL="45720" indent="0">
              <a:buNone/>
            </a:pPr>
            <a:r>
              <a:rPr lang="ru-RU" sz="2400" dirty="0" smtClean="0"/>
              <a:t>∠ </a:t>
            </a:r>
            <a:r>
              <a:rPr lang="ru-RU" sz="2400" dirty="0"/>
              <a:t>А+∠ В+90=180, ∠ А+∠ В=90=∠ С. Отсюда следует, что ∠ А&lt;90, ∠ В&lt;90. Значит, СВ&lt;АВ, СА&lt;АВ. Гипотенуза АВ больше одного катета и больше другого катета.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224517" y="317626"/>
            <a:ext cx="1080120" cy="2232248"/>
          </a:xfrm>
          <a:prstGeom prst="rtTriangle">
            <a:avLst/>
          </a:prstGeom>
          <a:noFill/>
          <a:ln>
            <a:solidFill>
              <a:srgbClr val="6EB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 flipH="1" flipV="1">
            <a:off x="1246129" y="2492887"/>
            <a:ext cx="58507" cy="685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H="1" flipV="1">
            <a:off x="179511" y="2538607"/>
            <a:ext cx="45719" cy="457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H="1" flipV="1">
            <a:off x="205797" y="317624"/>
            <a:ext cx="45719" cy="457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51" y="-10376"/>
            <a:ext cx="36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rgbClr val="6EB616"/>
                </a:solidFill>
              </a:rPr>
              <a:t>А</a:t>
            </a:r>
            <a:endParaRPr lang="ru-RU" dirty="0">
              <a:solidFill>
                <a:srgbClr val="6EB61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23496" y="2561465"/>
            <a:ext cx="36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rgbClr val="6EB616"/>
                </a:solidFill>
              </a:rPr>
              <a:t>В</a:t>
            </a:r>
            <a:endParaRPr lang="ru-RU" dirty="0">
              <a:solidFill>
                <a:srgbClr val="6EB61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4033" y="2584326"/>
            <a:ext cx="367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rgbClr val="6EB616"/>
                </a:solidFill>
              </a:rPr>
              <a:t>С</a:t>
            </a:r>
            <a:endParaRPr lang="ru-RU" dirty="0">
              <a:solidFill>
                <a:srgbClr val="6EB61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00392" y="6237312"/>
            <a:ext cx="883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hlinkClick r:id="rId2" action="ppaction://hlinksldjump"/>
              </a:rPr>
              <a:t>План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0367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219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Соотношение между сторонами и углами треугольника</vt:lpstr>
      <vt:lpstr>Презентация PowerPoint</vt:lpstr>
      <vt:lpstr>Теорема: В треугольнике против большей стороны лежит больший угол.  Докажем, что ∠ С &gt; ∠ В.</vt:lpstr>
      <vt:lpstr>Неравенство треугольника. Каждая сторона треугольника меньше суммы двух других сторон.</vt:lpstr>
      <vt:lpstr>Следствие. В прямоугольном треугольнике гипотенуза больше катета.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Соотношение между сторонами и углами треугольника</dc:title>
  <dc:creator>Сергей</dc:creator>
  <cp:lastModifiedBy>Елена</cp:lastModifiedBy>
  <cp:revision>9</cp:revision>
  <dcterms:created xsi:type="dcterms:W3CDTF">2015-03-16T16:04:45Z</dcterms:created>
  <dcterms:modified xsi:type="dcterms:W3CDTF">2015-03-20T15:45:06Z</dcterms:modified>
</cp:coreProperties>
</file>