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0" r:id="rId1"/>
  </p:sldMasterIdLst>
  <p:sldIdLst>
    <p:sldId id="256" r:id="rId2"/>
    <p:sldId id="257" r:id="rId3"/>
    <p:sldId id="264" r:id="rId4"/>
    <p:sldId id="272" r:id="rId5"/>
    <p:sldId id="273" r:id="rId6"/>
    <p:sldId id="274" r:id="rId7"/>
    <p:sldId id="258" r:id="rId8"/>
    <p:sldId id="275" r:id="rId9"/>
    <p:sldId id="269" r:id="rId10"/>
    <p:sldId id="270" r:id="rId11"/>
    <p:sldId id="265" r:id="rId12"/>
    <p:sldId id="277" r:id="rId13"/>
    <p:sldId id="271" r:id="rId14"/>
    <p:sldId id="259" r:id="rId15"/>
    <p:sldId id="266" r:id="rId16"/>
    <p:sldId id="276" r:id="rId17"/>
    <p:sldId id="267"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75" autoAdjust="0"/>
    <p:restoredTop sz="94660"/>
  </p:normalViewPr>
  <p:slideViewPr>
    <p:cSldViewPr>
      <p:cViewPr varScale="1">
        <p:scale>
          <a:sx n="69" d="100"/>
          <a:sy n="69" d="100"/>
        </p:scale>
        <p:origin x="-56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0"/>
  <c:chart>
    <c:plotArea>
      <c:layout>
        <c:manualLayout>
          <c:layoutTarget val="inner"/>
          <c:xMode val="edge"/>
          <c:yMode val="edge"/>
          <c:x val="0.29834768359071218"/>
          <c:y val="0.11310414434238493"/>
          <c:w val="0.21943659037884689"/>
          <c:h val="0.74104960559937927"/>
        </c:manualLayout>
      </c:layout>
      <c:barChart>
        <c:barDir val="col"/>
        <c:grouping val="clustered"/>
        <c:ser>
          <c:idx val="0"/>
          <c:order val="0"/>
          <c:tx>
            <c:strRef>
              <c:f>Лист1!$B$1</c:f>
              <c:strCache>
                <c:ptCount val="1"/>
                <c:pt idx="0">
                  <c:v>Good</c:v>
                </c:pt>
              </c:strCache>
            </c:strRef>
          </c:tx>
          <c:cat>
            <c:numRef>
              <c:f>Лист1!$A$2</c:f>
              <c:numCache>
                <c:formatCode>General</c:formatCode>
                <c:ptCount val="1"/>
              </c:numCache>
            </c:numRef>
          </c:cat>
          <c:val>
            <c:numRef>
              <c:f>Лист1!$B$2</c:f>
              <c:numCache>
                <c:formatCode>General</c:formatCode>
                <c:ptCount val="1"/>
                <c:pt idx="0">
                  <c:v>3.0000000000000006E-2</c:v>
                </c:pt>
              </c:numCache>
            </c:numRef>
          </c:val>
        </c:ser>
        <c:ser>
          <c:idx val="1"/>
          <c:order val="1"/>
          <c:tx>
            <c:strRef>
              <c:f>Лист1!$C$1</c:f>
              <c:strCache>
                <c:ptCount val="1"/>
                <c:pt idx="0">
                  <c:v>Not very well</c:v>
                </c:pt>
              </c:strCache>
            </c:strRef>
          </c:tx>
          <c:cat>
            <c:numRef>
              <c:f>Лист1!$A$2</c:f>
              <c:numCache>
                <c:formatCode>General</c:formatCode>
                <c:ptCount val="1"/>
              </c:numCache>
            </c:numRef>
          </c:cat>
          <c:val>
            <c:numRef>
              <c:f>Лист1!$C$2</c:f>
              <c:numCache>
                <c:formatCode>General</c:formatCode>
                <c:ptCount val="1"/>
                <c:pt idx="0">
                  <c:v>0.66700000000000015</c:v>
                </c:pt>
              </c:numCache>
            </c:numRef>
          </c:val>
        </c:ser>
        <c:ser>
          <c:idx val="2"/>
          <c:order val="2"/>
          <c:tx>
            <c:strRef>
              <c:f>Лист1!$D$1</c:f>
              <c:strCache>
                <c:ptCount val="1"/>
                <c:pt idx="0">
                  <c:v>Bad</c:v>
                </c:pt>
              </c:strCache>
            </c:strRef>
          </c:tx>
          <c:cat>
            <c:numRef>
              <c:f>Лист1!$A$2</c:f>
              <c:numCache>
                <c:formatCode>General</c:formatCode>
                <c:ptCount val="1"/>
              </c:numCache>
            </c:numRef>
          </c:cat>
          <c:val>
            <c:numRef>
              <c:f>Лист1!$D$2</c:f>
              <c:numCache>
                <c:formatCode>General</c:formatCode>
                <c:ptCount val="1"/>
                <c:pt idx="0">
                  <c:v>0.33300000000000007</c:v>
                </c:pt>
              </c:numCache>
            </c:numRef>
          </c:val>
        </c:ser>
        <c:axId val="86685952"/>
        <c:axId val="86687104"/>
      </c:barChart>
      <c:catAx>
        <c:axId val="86685952"/>
        <c:scaling>
          <c:orientation val="minMax"/>
        </c:scaling>
        <c:axPos val="b"/>
        <c:numFmt formatCode="General" sourceLinked="1"/>
        <c:tickLblPos val="nextTo"/>
        <c:crossAx val="86687104"/>
        <c:crosses val="autoZero"/>
        <c:auto val="1"/>
        <c:lblAlgn val="ctr"/>
        <c:lblOffset val="100"/>
      </c:catAx>
      <c:valAx>
        <c:axId val="86687104"/>
        <c:scaling>
          <c:orientation val="minMax"/>
        </c:scaling>
        <c:axPos val="l"/>
        <c:majorGridlines/>
        <c:numFmt formatCode="General" sourceLinked="1"/>
        <c:tickLblPos val="nextTo"/>
        <c:crossAx val="86685952"/>
        <c:crosses val="autoZero"/>
        <c:crossBetween val="between"/>
      </c:valAx>
    </c:plotArea>
    <c:legend>
      <c:legendPos val="r"/>
      <c:layout>
        <c:manualLayout>
          <c:xMode val="edge"/>
          <c:yMode val="edge"/>
          <c:x val="0.58123319631152071"/>
          <c:y val="0.38441315660267167"/>
          <c:w val="0.22299688923452962"/>
          <c:h val="0.23686279481491304"/>
        </c:manualLayout>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style val="30"/>
  <c:chart>
    <c:plotArea>
      <c:layout>
        <c:manualLayout>
          <c:layoutTarget val="inner"/>
          <c:xMode val="edge"/>
          <c:yMode val="edge"/>
          <c:x val="0.14142873014109564"/>
          <c:y val="5.6532764703292916E-2"/>
          <c:w val="0.31134725249620154"/>
          <c:h val="0.88746952644674659"/>
        </c:manualLayout>
      </c:layout>
      <c:barChart>
        <c:barDir val="col"/>
        <c:grouping val="clustered"/>
        <c:ser>
          <c:idx val="0"/>
          <c:order val="0"/>
          <c:tx>
            <c:strRef>
              <c:f>Лист1!$B$1</c:f>
              <c:strCache>
                <c:ptCount val="1"/>
                <c:pt idx="0">
                  <c:v>Like</c:v>
                </c:pt>
              </c:strCache>
            </c:strRef>
          </c:tx>
          <c:cat>
            <c:numRef>
              <c:f>Лист1!$A$2</c:f>
              <c:numCache>
                <c:formatCode>General</c:formatCode>
                <c:ptCount val="1"/>
              </c:numCache>
            </c:numRef>
          </c:cat>
          <c:val>
            <c:numRef>
              <c:f>Лист1!$B$2</c:f>
              <c:numCache>
                <c:formatCode>General</c:formatCode>
                <c:ptCount val="1"/>
                <c:pt idx="0">
                  <c:v>0.33300000000000013</c:v>
                </c:pt>
              </c:numCache>
            </c:numRef>
          </c:val>
        </c:ser>
        <c:ser>
          <c:idx val="1"/>
          <c:order val="1"/>
          <c:tx>
            <c:strRef>
              <c:f>Лист1!$C$1</c:f>
              <c:strCache>
                <c:ptCount val="1"/>
                <c:pt idx="0">
                  <c:v> Don't know</c:v>
                </c:pt>
              </c:strCache>
            </c:strRef>
          </c:tx>
          <c:cat>
            <c:numRef>
              <c:f>Лист1!$A$2</c:f>
              <c:numCache>
                <c:formatCode>General</c:formatCode>
                <c:ptCount val="1"/>
              </c:numCache>
            </c:numRef>
          </c:cat>
          <c:val>
            <c:numRef>
              <c:f>Лист1!$C$2</c:f>
              <c:numCache>
                <c:formatCode>General</c:formatCode>
                <c:ptCount val="1"/>
                <c:pt idx="0">
                  <c:v>0.4</c:v>
                </c:pt>
              </c:numCache>
            </c:numRef>
          </c:val>
        </c:ser>
        <c:ser>
          <c:idx val="2"/>
          <c:order val="2"/>
          <c:tx>
            <c:strRef>
              <c:f>Лист1!$D$1</c:f>
              <c:strCache>
                <c:ptCount val="1"/>
                <c:pt idx="0">
                  <c:v>Don't like</c:v>
                </c:pt>
              </c:strCache>
            </c:strRef>
          </c:tx>
          <c:cat>
            <c:numRef>
              <c:f>Лист1!$A$2</c:f>
              <c:numCache>
                <c:formatCode>General</c:formatCode>
                <c:ptCount val="1"/>
              </c:numCache>
            </c:numRef>
          </c:cat>
          <c:val>
            <c:numRef>
              <c:f>Лист1!$D$2</c:f>
              <c:numCache>
                <c:formatCode>General</c:formatCode>
                <c:ptCount val="1"/>
                <c:pt idx="0">
                  <c:v>0.26700000000000002</c:v>
                </c:pt>
              </c:numCache>
            </c:numRef>
          </c:val>
        </c:ser>
        <c:axId val="90272896"/>
        <c:axId val="90274432"/>
      </c:barChart>
      <c:catAx>
        <c:axId val="90272896"/>
        <c:scaling>
          <c:orientation val="minMax"/>
        </c:scaling>
        <c:axPos val="b"/>
        <c:numFmt formatCode="General" sourceLinked="1"/>
        <c:tickLblPos val="nextTo"/>
        <c:crossAx val="90274432"/>
        <c:crosses val="autoZero"/>
        <c:auto val="1"/>
        <c:lblAlgn val="ctr"/>
        <c:lblOffset val="100"/>
      </c:catAx>
      <c:valAx>
        <c:axId val="90274432"/>
        <c:scaling>
          <c:orientation val="minMax"/>
        </c:scaling>
        <c:axPos val="l"/>
        <c:majorGridlines/>
        <c:numFmt formatCode="General" sourceLinked="1"/>
        <c:tickLblPos val="nextTo"/>
        <c:crossAx val="90272896"/>
        <c:crosses val="autoZero"/>
        <c:crossBetween val="between"/>
      </c:valAx>
    </c:plotArea>
    <c:legend>
      <c:legendPos val="r"/>
      <c:layout>
        <c:manualLayout>
          <c:xMode val="edge"/>
          <c:yMode val="edge"/>
          <c:x val="0.47938609325098513"/>
          <c:y val="0.37443009476934452"/>
          <c:w val="0.32235991775561768"/>
          <c:h val="0.32005589525692146"/>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30"/>
  <c:chart>
    <c:plotArea>
      <c:layout>
        <c:manualLayout>
          <c:layoutTarget val="inner"/>
          <c:xMode val="edge"/>
          <c:yMode val="edge"/>
          <c:x val="0.14142873014109575"/>
          <c:y val="5.6532764703292916E-2"/>
          <c:w val="0.31134725249620154"/>
          <c:h val="0.88746952644674659"/>
        </c:manualLayout>
      </c:layout>
      <c:barChart>
        <c:barDir val="col"/>
        <c:grouping val="clustered"/>
        <c:ser>
          <c:idx val="0"/>
          <c:order val="0"/>
          <c:tx>
            <c:strRef>
              <c:f>Лист1!$B$1</c:f>
              <c:strCache>
                <c:ptCount val="1"/>
                <c:pt idx="0">
                  <c:v>Will leave</c:v>
                </c:pt>
              </c:strCache>
            </c:strRef>
          </c:tx>
          <c:cat>
            <c:numRef>
              <c:f>Лист1!$A$2</c:f>
              <c:numCache>
                <c:formatCode>General</c:formatCode>
                <c:ptCount val="1"/>
              </c:numCache>
            </c:numRef>
          </c:cat>
          <c:val>
            <c:numRef>
              <c:f>Лист1!$B$2</c:f>
              <c:numCache>
                <c:formatCode>General</c:formatCode>
                <c:ptCount val="1"/>
                <c:pt idx="0">
                  <c:v>0.46700000000000008</c:v>
                </c:pt>
              </c:numCache>
            </c:numRef>
          </c:val>
        </c:ser>
        <c:ser>
          <c:idx val="1"/>
          <c:order val="1"/>
          <c:tx>
            <c:strRef>
              <c:f>Лист1!$C$1</c:f>
              <c:strCache>
                <c:ptCount val="1"/>
                <c:pt idx="0">
                  <c:v> Don't know</c:v>
                </c:pt>
              </c:strCache>
            </c:strRef>
          </c:tx>
          <c:cat>
            <c:numRef>
              <c:f>Лист1!$A$2</c:f>
              <c:numCache>
                <c:formatCode>General</c:formatCode>
                <c:ptCount val="1"/>
              </c:numCache>
            </c:numRef>
          </c:cat>
          <c:val>
            <c:numRef>
              <c:f>Лист1!$C$2</c:f>
              <c:numCache>
                <c:formatCode>General</c:formatCode>
                <c:ptCount val="1"/>
                <c:pt idx="0">
                  <c:v>0.53300000000000003</c:v>
                </c:pt>
              </c:numCache>
            </c:numRef>
          </c:val>
        </c:ser>
        <c:ser>
          <c:idx val="2"/>
          <c:order val="2"/>
          <c:tx>
            <c:strRef>
              <c:f>Лист1!$D$1</c:f>
              <c:strCache>
                <c:ptCount val="1"/>
                <c:pt idx="0">
                  <c:v>Stay here</c:v>
                </c:pt>
              </c:strCache>
            </c:strRef>
          </c:tx>
          <c:cat>
            <c:numRef>
              <c:f>Лист1!$A$2</c:f>
              <c:numCache>
                <c:formatCode>General</c:formatCode>
                <c:ptCount val="1"/>
              </c:numCache>
            </c:numRef>
          </c:cat>
          <c:val>
            <c:numRef>
              <c:f>Лист1!$D$2</c:f>
              <c:numCache>
                <c:formatCode>General</c:formatCode>
                <c:ptCount val="1"/>
                <c:pt idx="0">
                  <c:v>3.0000000000000002E-2</c:v>
                </c:pt>
              </c:numCache>
            </c:numRef>
          </c:val>
        </c:ser>
        <c:axId val="90307968"/>
        <c:axId val="90313856"/>
      </c:barChart>
      <c:catAx>
        <c:axId val="90307968"/>
        <c:scaling>
          <c:orientation val="minMax"/>
        </c:scaling>
        <c:axPos val="b"/>
        <c:numFmt formatCode="General" sourceLinked="1"/>
        <c:tickLblPos val="nextTo"/>
        <c:crossAx val="90313856"/>
        <c:crosses val="autoZero"/>
        <c:auto val="1"/>
        <c:lblAlgn val="ctr"/>
        <c:lblOffset val="100"/>
      </c:catAx>
      <c:valAx>
        <c:axId val="90313856"/>
        <c:scaling>
          <c:orientation val="minMax"/>
        </c:scaling>
        <c:axPos val="l"/>
        <c:majorGridlines/>
        <c:numFmt formatCode="General" sourceLinked="1"/>
        <c:tickLblPos val="nextTo"/>
        <c:crossAx val="90307968"/>
        <c:crosses val="autoZero"/>
        <c:crossBetween val="between"/>
      </c:valAx>
    </c:plotArea>
    <c:legend>
      <c:legendPos val="r"/>
      <c:layout>
        <c:manualLayout>
          <c:xMode val="edge"/>
          <c:yMode val="edge"/>
          <c:x val="0.47938609325098541"/>
          <c:y val="0.37443009476934463"/>
          <c:w val="0.32235991775561795"/>
          <c:h val="0.2543497345610834"/>
        </c:manualLayout>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fld id="{BBE902B5-A0DB-496D-863F-A6738C6B3B65}" type="datetimeFigureOut">
              <a:rPr lang="ru-RU" smtClean="0"/>
              <a:pPr>
                <a:defRPr/>
              </a:pPr>
              <a:t>13.04.2012</a:t>
            </a:fld>
            <a:endParaRPr lang="ru-RU"/>
          </a:p>
        </p:txBody>
      </p:sp>
      <p:sp>
        <p:nvSpPr>
          <p:cNvPr id="16" name="Номер слайда 15"/>
          <p:cNvSpPr>
            <a:spLocks noGrp="1"/>
          </p:cNvSpPr>
          <p:nvPr>
            <p:ph type="sldNum" sz="quarter" idx="11"/>
          </p:nvPr>
        </p:nvSpPr>
        <p:spPr/>
        <p:txBody>
          <a:bodyPr/>
          <a:lstStyle/>
          <a:p>
            <a:pPr>
              <a:defRPr/>
            </a:pPr>
            <a:fld id="{D4C20278-C226-4D2A-8903-33826AD53E43}"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D2845116-97BD-4416-BC27-86E53B1DEB21}" type="datetimeFigureOut">
              <a:rPr lang="ru-RU" smtClean="0"/>
              <a:pPr>
                <a:defRPr/>
              </a:pPr>
              <a:t>13.04.2012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2D368F9-ACA9-493E-8955-36027087EBD9}"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E5D6772F-1A06-401A-94DC-362AA0BCCB41}" type="datetimeFigureOut">
              <a:rPr lang="ru-RU" smtClean="0"/>
              <a:pPr>
                <a:defRPr/>
              </a:pPr>
              <a:t>13.04.2012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B225AC47-FA45-4A87-B638-974FB419B380}"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F8A05E52-45BE-4288-87E3-CDA1628EDC5F}" type="datetimeFigureOut">
              <a:rPr lang="ru-RU" smtClean="0"/>
              <a:pPr>
                <a:defRPr/>
              </a:pPr>
              <a:t>13.04.2012</a:t>
            </a:fld>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D9852E23-F96E-42E6-8AA8-7144DC826D28}"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54805CF9-0A51-44CA-9DDC-9DF36E9DB9DC}" type="datetimeFigureOut">
              <a:rPr lang="ru-RU" smtClean="0"/>
              <a:pPr>
                <a:defRPr/>
              </a:pPr>
              <a:t>13.04.2012</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B105EC8-40EC-4F28-A94A-19DA968B333E}"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673A27CA-0048-4C15-A490-75D6C306785C}" type="datetimeFigureOut">
              <a:rPr lang="ru-RU" smtClean="0"/>
              <a:pPr>
                <a:defRPr/>
              </a:pPr>
              <a:t>13.04.2012</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F2DBF4D-AE9B-4D2A-9001-D8E4B8A07959}"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92BCA7E4-B6E9-4BE1-B7AC-40E9AAD4C3CB}"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fld id="{0B6CAD6F-3060-4FDF-AFBB-026A70FA272A}" type="datetimeFigureOut">
              <a:rPr lang="ru-RU" smtClean="0"/>
              <a:pPr>
                <a:defRPr/>
              </a:pPr>
              <a:t>13.04.2012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7CF92E73-FA35-40B7-9C21-902D22999C79}" type="datetimeFigureOut">
              <a:rPr lang="ru-RU" smtClean="0"/>
              <a:pPr>
                <a:defRPr/>
              </a:pPr>
              <a:t>13.04.2012</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DA48D92C-E748-4E22-B550-9A50053939FE}"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0690A65D-122D-465A-8ABF-F89A0109A15D}" type="datetimeFigureOut">
              <a:rPr lang="ru-RU" smtClean="0"/>
              <a:pPr>
                <a:defRPr/>
              </a:pPr>
              <a:t>13.04.2012</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C2910C4E-3362-458D-B68D-A130BD148E4D}"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DFF433CB-105F-4B8F-84CF-BD35CDE40968}" type="datetimeFigureOut">
              <a:rPr lang="ru-RU" smtClean="0"/>
              <a:pPr>
                <a:defRPr/>
              </a:pPr>
              <a:t>13.04.2012</a:t>
            </a:fld>
            <a:endParaRPr lang="ru-RU"/>
          </a:p>
        </p:txBody>
      </p:sp>
      <p:sp>
        <p:nvSpPr>
          <p:cNvPr id="9" name="Номер слайда 8"/>
          <p:cNvSpPr>
            <a:spLocks noGrp="1"/>
          </p:cNvSpPr>
          <p:nvPr>
            <p:ph type="sldNum" sz="quarter" idx="15"/>
          </p:nvPr>
        </p:nvSpPr>
        <p:spPr/>
        <p:txBody>
          <a:bodyPr/>
          <a:lstStyle/>
          <a:p>
            <a:pPr>
              <a:defRPr/>
            </a:pPr>
            <a:fld id="{AFB31CE2-5054-4270-B57C-6640061E81EB}"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CB0DC973-1D21-46F1-9873-30E5EEAC0C44}" type="datetimeFigureOut">
              <a:rPr lang="ru-RU" smtClean="0"/>
              <a:pPr>
                <a:defRPr/>
              </a:pPr>
              <a:t>13.04.2012</a:t>
            </a:fld>
            <a:endParaRPr lang="ru-RU"/>
          </a:p>
        </p:txBody>
      </p:sp>
      <p:sp>
        <p:nvSpPr>
          <p:cNvPr id="9" name="Номер слайда 8"/>
          <p:cNvSpPr>
            <a:spLocks noGrp="1"/>
          </p:cNvSpPr>
          <p:nvPr>
            <p:ph type="sldNum" sz="quarter" idx="11"/>
          </p:nvPr>
        </p:nvSpPr>
        <p:spPr/>
        <p:txBody>
          <a:bodyPr/>
          <a:lstStyle/>
          <a:p>
            <a:pPr>
              <a:defRPr/>
            </a:pPr>
            <a:fld id="{F32EE56D-73BB-4338-9FB8-25A778595B40}"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1D0358D9-E934-49B0-B4D1-A4E348DB921A}" type="datetimeFigureOut">
              <a:rPr lang="ru-RU" smtClean="0"/>
              <a:pPr>
                <a:defRPr/>
              </a:pPr>
              <a:t>13.04.2012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78C67A3-7E81-4072-AB51-908A04DCD100}"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67944" y="7533456"/>
            <a:ext cx="4176464" cy="1584176"/>
          </a:xfrm>
          <a:solidFill>
            <a:srgbClr val="336699">
              <a:alpha val="20784"/>
            </a:srgbClr>
          </a:solidFill>
        </p:spPr>
        <p:txBody>
          <a:bodyPr>
            <a:normAutofit fontScale="90000"/>
          </a:bodyPr>
          <a:lstStyle/>
          <a:p>
            <a:pPr eaLnBrk="1" fontAlgn="auto" hangingPunct="1">
              <a:spcAft>
                <a:spcPts val="0"/>
              </a:spcAft>
              <a:defRPr/>
            </a:pPr>
            <a:r>
              <a:rPr lang="ru-RU" dirty="0" smtClean="0"/>
              <a:t/>
            </a:r>
            <a:br>
              <a:rPr lang="ru-RU"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ru-RU" dirty="0"/>
          </a:p>
        </p:txBody>
      </p:sp>
      <p:sp>
        <p:nvSpPr>
          <p:cNvPr id="5" name="TextBox 4"/>
          <p:cNvSpPr txBox="1"/>
          <p:nvPr/>
        </p:nvSpPr>
        <p:spPr>
          <a:xfrm>
            <a:off x="0" y="7317432"/>
            <a:ext cx="45719" cy="5262979"/>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pPr fontAlgn="auto">
              <a:spcBef>
                <a:spcPts val="0"/>
              </a:spcBef>
              <a:spcAft>
                <a:spcPts val="0"/>
              </a:spcAft>
              <a:defRPr/>
            </a:pPr>
            <a:r>
              <a:rPr lang="en-US" sz="2800" dirty="0" err="1">
                <a:solidFill>
                  <a:srgbClr val="FF0000"/>
                </a:solidFill>
              </a:rPr>
              <a:t>Nurutdinov</a:t>
            </a:r>
            <a:r>
              <a:rPr lang="en-US" sz="2800" dirty="0">
                <a:solidFill>
                  <a:srgbClr val="FF0000"/>
                </a:solidFill>
              </a:rPr>
              <a:t> </a:t>
            </a:r>
            <a:r>
              <a:rPr lang="en-US" sz="2800" dirty="0" smtClean="0">
                <a:solidFill>
                  <a:srgbClr val="FF0000"/>
                </a:solidFill>
              </a:rPr>
              <a:t>A</a:t>
            </a:r>
            <a:endParaRPr lang="ru-RU" dirty="0">
              <a:solidFill>
                <a:srgbClr val="FF0000"/>
              </a:solidFill>
            </a:endParaRPr>
          </a:p>
        </p:txBody>
      </p:sp>
      <p:sp>
        <p:nvSpPr>
          <p:cNvPr id="6" name="TextBox 5"/>
          <p:cNvSpPr txBox="1"/>
          <p:nvPr/>
        </p:nvSpPr>
        <p:spPr>
          <a:xfrm>
            <a:off x="2555776" y="5373216"/>
            <a:ext cx="2376264" cy="369332"/>
          </a:xfrm>
          <a:prstGeom prst="rect">
            <a:avLst/>
          </a:prstGeom>
        </p:spPr>
        <p:style>
          <a:lnRef idx="0">
            <a:schemeClr val="accent1"/>
          </a:lnRef>
          <a:fillRef idx="1002">
            <a:schemeClr val="dk2"/>
          </a:fillRef>
          <a:effectRef idx="3">
            <a:schemeClr val="accent1"/>
          </a:effectRef>
          <a:fontRef idx="minor">
            <a:schemeClr val="lt1"/>
          </a:fontRef>
        </p:style>
        <p:txBody>
          <a:bodyPr wrap="square">
            <a:spAutoFit/>
          </a:bodyPr>
          <a:lstStyle/>
          <a:p>
            <a:pPr algn="ctr" fontAlgn="auto">
              <a:spcBef>
                <a:spcPts val="0"/>
              </a:spcBef>
              <a:spcAft>
                <a:spcPts val="0"/>
              </a:spcAft>
              <a:defRPr/>
            </a:pPr>
            <a:r>
              <a:rPr lang="en-US" i="1" dirty="0" smtClean="0">
                <a:solidFill>
                  <a:schemeClr val="tx1"/>
                </a:solidFill>
                <a:latin typeface="Times New Roman" pitchFamily="18" charset="0"/>
                <a:cs typeface="Times New Roman" pitchFamily="18" charset="0"/>
              </a:rPr>
              <a:t>Gizetdinova </a:t>
            </a:r>
            <a:r>
              <a:rPr lang="en-US" i="1" dirty="0" err="1" smtClean="0">
                <a:solidFill>
                  <a:schemeClr val="tx1"/>
                </a:solidFill>
                <a:latin typeface="Times New Roman" pitchFamily="18" charset="0"/>
                <a:cs typeface="Times New Roman" pitchFamily="18" charset="0"/>
              </a:rPr>
              <a:t>Daria</a:t>
            </a:r>
            <a:endParaRPr lang="ru-RU" i="1" dirty="0">
              <a:solidFill>
                <a:schemeClr val="tx1"/>
              </a:solidFill>
              <a:latin typeface="Times New Roman" pitchFamily="18" charset="0"/>
              <a:cs typeface="Times New Roman" pitchFamily="18" charset="0"/>
            </a:endParaRPr>
          </a:p>
        </p:txBody>
      </p:sp>
      <p:sp>
        <p:nvSpPr>
          <p:cNvPr id="7" name="TextBox 6"/>
          <p:cNvSpPr txBox="1"/>
          <p:nvPr/>
        </p:nvSpPr>
        <p:spPr>
          <a:xfrm>
            <a:off x="1043608" y="4725144"/>
            <a:ext cx="2376264" cy="369332"/>
          </a:xfrm>
          <a:prstGeom prst="rect">
            <a:avLst/>
          </a:prstGeom>
        </p:spPr>
        <p:style>
          <a:lnRef idx="0">
            <a:schemeClr val="accent1"/>
          </a:lnRef>
          <a:fillRef idx="1002">
            <a:schemeClr val="dk2"/>
          </a:fillRef>
          <a:effectRef idx="3">
            <a:schemeClr val="accent1"/>
          </a:effectRef>
          <a:fontRef idx="minor">
            <a:schemeClr val="lt1"/>
          </a:fontRef>
        </p:style>
        <p:txBody>
          <a:bodyPr wrap="square">
            <a:spAutoFit/>
          </a:bodyPr>
          <a:lstStyle/>
          <a:p>
            <a:pPr algn="ctr" fontAlgn="auto">
              <a:spcBef>
                <a:spcPts val="0"/>
              </a:spcBef>
              <a:spcAft>
                <a:spcPts val="0"/>
              </a:spcAft>
              <a:defRPr/>
            </a:pPr>
            <a:r>
              <a:rPr lang="en-US" i="1" dirty="0" err="1" smtClean="0">
                <a:solidFill>
                  <a:schemeClr val="tx1"/>
                </a:solidFill>
              </a:rPr>
              <a:t>Astrahantseva</a:t>
            </a:r>
            <a:r>
              <a:rPr lang="en-US" i="1" dirty="0" smtClean="0">
                <a:solidFill>
                  <a:schemeClr val="tx1"/>
                </a:solidFill>
              </a:rPr>
              <a:t> Julia</a:t>
            </a:r>
            <a:endParaRPr lang="ru-RU" i="1" dirty="0">
              <a:solidFill>
                <a:schemeClr val="tx1"/>
              </a:solidFill>
            </a:endParaRPr>
          </a:p>
        </p:txBody>
      </p:sp>
      <p:pic>
        <p:nvPicPr>
          <p:cNvPr id="9"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5436096" y="3933056"/>
            <a:ext cx="2846879" cy="2135160"/>
          </a:xfrm>
          <a:prstGeom prst="rect">
            <a:avLst/>
          </a:prstGeom>
          <a:ln>
            <a:noFill/>
          </a:ln>
          <a:effectLst>
            <a:softEdge rad="112500"/>
          </a:effectLst>
        </p:spPr>
      </p:pic>
      <p:pic>
        <p:nvPicPr>
          <p:cNvPr id="6153" name="Picture 9" descr="E:\Волжск\Coat_of_Volzhsk_(Mariy_El).png"/>
          <p:cNvPicPr>
            <a:picLocks noChangeAspect="1" noChangeArrowheads="1"/>
          </p:cNvPicPr>
          <p:nvPr/>
        </p:nvPicPr>
        <p:blipFill>
          <a:blip r:embed="rId3" cstate="print"/>
          <a:srcRect/>
          <a:stretch>
            <a:fillRect/>
          </a:stretch>
        </p:blipFill>
        <p:spPr bwMode="auto">
          <a:xfrm>
            <a:off x="1259632" y="908720"/>
            <a:ext cx="1905000" cy="2381250"/>
          </a:xfrm>
          <a:prstGeom prst="rect">
            <a:avLst/>
          </a:prstGeom>
          <a:noFill/>
        </p:spPr>
      </p:pic>
      <p:sp>
        <p:nvSpPr>
          <p:cNvPr id="8" name="Прямоугольник 7"/>
          <p:cNvSpPr/>
          <p:nvPr/>
        </p:nvSpPr>
        <p:spPr>
          <a:xfrm>
            <a:off x="3857620" y="1428736"/>
            <a:ext cx="4536504" cy="1323439"/>
          </a:xfrm>
          <a:prstGeom prst="rect">
            <a:avLst/>
          </a:prstGeom>
        </p:spPr>
        <p:txBody>
          <a:bodyPr wrap="square">
            <a:spAutoFit/>
          </a:bodyPr>
          <a:lstStyle/>
          <a:p>
            <a:r>
              <a:rPr lang="en-US" sz="8000" spc="-100" dirty="0" smtClean="0">
                <a:ln w="3200">
                  <a:solidFill>
                    <a:srgbClr val="444D26">
                      <a:shade val="75000"/>
                      <a:alpha val="25000"/>
                    </a:srgbClr>
                  </a:solidFill>
                  <a:prstDash val="solid"/>
                  <a:round/>
                </a:ln>
                <a:solidFill>
                  <a:srgbClr val="F9F9F9"/>
                </a:solidFill>
                <a:effectLst>
                  <a:innerShdw blurRad="50800" dist="25400" dir="13500000">
                    <a:srgbClr val="000000">
                      <a:alpha val="70000"/>
                    </a:srgbClr>
                  </a:innerShdw>
                </a:effectLst>
                <a:latin typeface="Algerian" pitchFamily="82" charset="0"/>
                <a:ea typeface="+mj-ea"/>
                <a:cs typeface="+mj-cs"/>
              </a:rPr>
              <a:t>Volzhsk</a:t>
            </a:r>
            <a:endParaRPr lang="ru-RU" sz="80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6153"/>
                                        </p:tgtEl>
                                        <p:attrNameLst>
                                          <p:attrName>style.visibility</p:attrName>
                                        </p:attrNameLst>
                                      </p:cBhvr>
                                      <p:to>
                                        <p:strVal val="visible"/>
                                      </p:to>
                                    </p:set>
                                    <p:animEffect transition="in" filter="fade">
                                      <p:cBhvr>
                                        <p:cTn id="10" dur="2000"/>
                                        <p:tgtEl>
                                          <p:spTgt spid="6153"/>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par>
                                <p:cTn id="14" presetID="39" presetClass="entr" presetSubtype="0" accel="10000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7"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8"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
                                          </p:val>
                                        </p:tav>
                                        <p:tav tm="100000">
                                          <p:val>
                                            <p:strVal val="#ppt_y"/>
                                          </p:val>
                                        </p:tav>
                                      </p:tavLst>
                                    </p:anim>
                                  </p:childTnLst>
                                </p:cTn>
                              </p:par>
                              <p:par>
                                <p:cTn id="20" presetID="39" presetClass="entr" presetSubtype="0" accel="10000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3" dur="10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4" dur="10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27584" y="5157192"/>
            <a:ext cx="7848872" cy="1440160"/>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     We also asked students whether they want to leave town after graduation, and whether they like our town. Results are shown in histograms.</a:t>
            </a:r>
            <a:endParaRPr lang="ru-RU" sz="1800" dirty="0">
              <a:solidFill>
                <a:schemeClr val="tx1"/>
              </a:solidFill>
            </a:endParaRPr>
          </a:p>
        </p:txBody>
      </p:sp>
      <p:graphicFrame>
        <p:nvGraphicFramePr>
          <p:cNvPr id="7" name="Диаграмма 6"/>
          <p:cNvGraphicFramePr/>
          <p:nvPr/>
        </p:nvGraphicFramePr>
        <p:xfrm>
          <a:off x="467544" y="620688"/>
          <a:ext cx="4752528" cy="38164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Диаграмма 3"/>
          <p:cNvGraphicFramePr/>
          <p:nvPr/>
        </p:nvGraphicFramePr>
        <p:xfrm>
          <a:off x="4535488" y="692696"/>
          <a:ext cx="4608512" cy="36724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AsOne/>
      </p:bldGraphic>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764704"/>
            <a:ext cx="8748464" cy="590465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3100" dirty="0" smtClean="0">
                <a:solidFill>
                  <a:schemeClr val="tx1"/>
                </a:solidFill>
                <a:latin typeface="Constantia" pitchFamily="18" charset="0"/>
                <a:cs typeface="Calibri" pitchFamily="34" charset="0"/>
              </a:rPr>
              <a:t>     </a:t>
            </a:r>
            <a:r>
              <a:rPr lang="en-US" sz="1600" dirty="0" smtClean="0">
                <a:solidFill>
                  <a:schemeClr val="tx1"/>
                </a:solidFill>
                <a:latin typeface="Constantia" pitchFamily="18" charset="0"/>
                <a:cs typeface="Calibri" pitchFamily="34" charset="0"/>
              </a:rPr>
              <a:t>Town has a lot of things for self-development of young people: sports school of Olympic reserve, a large stadium, art and music schools and the Ice Palace. In Volzhsk there are a few schools, lyceums and colleges; also there are branches of various universities.</a:t>
            </a: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pPr>
              <a:buNone/>
            </a:pPr>
            <a:endParaRPr lang="ru-RU" sz="1800" dirty="0">
              <a:solidFill>
                <a:schemeClr val="tx1"/>
              </a:solidFill>
            </a:endParaRPr>
          </a:p>
        </p:txBody>
      </p:sp>
      <p:pic>
        <p:nvPicPr>
          <p:cNvPr id="5"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642910" y="2143116"/>
            <a:ext cx="4000528" cy="2750362"/>
          </a:xfrm>
          <a:prstGeom prst="rect">
            <a:avLst/>
          </a:prstGeom>
          <a:ln>
            <a:noFill/>
          </a:ln>
          <a:effectLst>
            <a:softEdge rad="112500"/>
          </a:effectLst>
        </p:spPr>
      </p:pic>
      <p:pic>
        <p:nvPicPr>
          <p:cNvPr id="8"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714876" y="3286124"/>
            <a:ext cx="3836628" cy="2877470"/>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72074"/>
            <a:ext cx="8178702" cy="123553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3100" dirty="0" smtClean="0">
                <a:solidFill>
                  <a:schemeClr val="tx1"/>
                </a:solidFill>
                <a:latin typeface="Constantia" pitchFamily="18" charset="0"/>
                <a:cs typeface="Calibri" pitchFamily="34" charset="0"/>
              </a:rPr>
              <a:t>    </a:t>
            </a:r>
            <a:r>
              <a:rPr lang="en-US" sz="1800" dirty="0" smtClean="0">
                <a:solidFill>
                  <a:schemeClr val="tx1"/>
                </a:solidFill>
                <a:latin typeface="Constantia" pitchFamily="18" charset="0"/>
                <a:cs typeface="Calibri" pitchFamily="34" charset="0"/>
              </a:rPr>
              <a:t>Shops, cafes and clubs are building in Volzhsk. Town is developing rapidly large compared to past years, and there are various companies in town.</a:t>
            </a: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endParaRPr lang="en-US" sz="3100" dirty="0" smtClean="0">
              <a:solidFill>
                <a:schemeClr val="tx1"/>
              </a:solidFill>
              <a:latin typeface="Constantia" pitchFamily="18" charset="0"/>
              <a:cs typeface="Calibri" pitchFamily="34" charset="0"/>
            </a:endParaRPr>
          </a:p>
          <a:p>
            <a:pPr>
              <a:buNone/>
            </a:pPr>
            <a:endParaRPr lang="ru-RU" sz="1800" dirty="0">
              <a:solidFill>
                <a:schemeClr val="tx1"/>
              </a:solidFill>
            </a:endParaRP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755576" y="2348880"/>
            <a:ext cx="3744416" cy="2713050"/>
          </a:xfrm>
          <a:prstGeom prst="rect">
            <a:avLst/>
          </a:prstGeom>
          <a:ln>
            <a:noFill/>
          </a:ln>
          <a:effectLst>
            <a:softEdge rad="112500"/>
          </a:effectLst>
        </p:spPr>
      </p:pic>
      <p:pic>
        <p:nvPicPr>
          <p:cNvPr id="7"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716016" y="620687"/>
            <a:ext cx="3792420" cy="2694615"/>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47664" y="836712"/>
            <a:ext cx="6624736" cy="86409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Palace of Culture MPPC was the first entertainment center of Volzhsk. Also there was a movie theater  named “Homeland”.</a:t>
            </a:r>
            <a:endParaRPr lang="ru-RU" sz="1800" dirty="0">
              <a:solidFill>
                <a:schemeClr val="tx1"/>
              </a:solidFill>
            </a:endParaRPr>
          </a:p>
        </p:txBody>
      </p:sp>
      <p:pic>
        <p:nvPicPr>
          <p:cNvPr id="5"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539552" y="1772816"/>
            <a:ext cx="3936437" cy="2952328"/>
          </a:xfrm>
          <a:prstGeom prst="rect">
            <a:avLst/>
          </a:prstGeom>
          <a:ln>
            <a:noFill/>
          </a:ln>
          <a:effectLst>
            <a:softEdge rad="112500"/>
          </a:effectLst>
        </p:spPr>
      </p:pic>
      <p:pic>
        <p:nvPicPr>
          <p:cNvPr id="8"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716016" y="3356992"/>
            <a:ext cx="3888432" cy="2916324"/>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4581128"/>
            <a:ext cx="7344816" cy="158417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defRPr/>
            </a:pPr>
            <a:r>
              <a:rPr lang="en-US" sz="1800" dirty="0" smtClean="0">
                <a:solidFill>
                  <a:schemeClr val="tx1"/>
                </a:solidFill>
              </a:rPr>
              <a:t>     Among </a:t>
            </a:r>
            <a:r>
              <a:rPr lang="en-US" sz="1800" dirty="0" err="1" smtClean="0">
                <a:solidFill>
                  <a:schemeClr val="tx1"/>
                </a:solidFill>
              </a:rPr>
              <a:t>Volzhsk's</a:t>
            </a:r>
            <a:r>
              <a:rPr lang="en-US" sz="1800" dirty="0" smtClean="0">
                <a:solidFill>
                  <a:schemeClr val="tx1"/>
                </a:solidFill>
              </a:rPr>
              <a:t> and republic's companies in particular stand out "</a:t>
            </a:r>
            <a:r>
              <a:rPr lang="en-US" sz="1800" dirty="0" err="1" smtClean="0">
                <a:solidFill>
                  <a:schemeClr val="tx1"/>
                </a:solidFill>
              </a:rPr>
              <a:t>MarBum</a:t>
            </a:r>
            <a:r>
              <a:rPr lang="en-US" sz="1800" dirty="0" smtClean="0">
                <a:solidFill>
                  <a:schemeClr val="tx1"/>
                </a:solidFill>
              </a:rPr>
              <a:t>” and CJSC "</a:t>
            </a:r>
            <a:r>
              <a:rPr lang="en-US" sz="1800" dirty="0" err="1" smtClean="0">
                <a:solidFill>
                  <a:schemeClr val="tx1"/>
                </a:solidFill>
              </a:rPr>
              <a:t>Ariada</a:t>
            </a:r>
            <a:r>
              <a:rPr lang="en-US" sz="1800" dirty="0" smtClean="0">
                <a:solidFill>
                  <a:schemeClr val="tx1"/>
                </a:solidFill>
              </a:rPr>
              <a:t>", led by the Victor </a:t>
            </a:r>
            <a:r>
              <a:rPr lang="en-US" sz="1800" dirty="0" err="1" smtClean="0">
                <a:solidFill>
                  <a:schemeClr val="tx1"/>
                </a:solidFill>
              </a:rPr>
              <a:t>Grigorievich</a:t>
            </a:r>
            <a:r>
              <a:rPr lang="en-US" sz="1800" dirty="0" smtClean="0">
                <a:solidFill>
                  <a:schemeClr val="tx1"/>
                </a:solidFill>
              </a:rPr>
              <a:t> </a:t>
            </a:r>
            <a:r>
              <a:rPr lang="en-US" sz="1800" dirty="0" err="1" smtClean="0">
                <a:solidFill>
                  <a:schemeClr val="tx1"/>
                </a:solidFill>
              </a:rPr>
              <a:t>Vasilyev</a:t>
            </a:r>
            <a:r>
              <a:rPr lang="en-US" sz="1800" dirty="0" smtClean="0">
                <a:solidFill>
                  <a:schemeClr val="tx1"/>
                </a:solidFill>
              </a:rPr>
              <a:t>. Victor </a:t>
            </a:r>
            <a:r>
              <a:rPr lang="en-US" sz="1800" dirty="0" err="1" smtClean="0">
                <a:solidFill>
                  <a:schemeClr val="tx1"/>
                </a:solidFill>
              </a:rPr>
              <a:t>Vasilyev</a:t>
            </a:r>
            <a:r>
              <a:rPr lang="en-US" sz="1800" dirty="0" smtClean="0">
                <a:solidFill>
                  <a:schemeClr val="tx1"/>
                </a:solidFill>
              </a:rPr>
              <a:t> is an honorary citizen of Volzhsk for his outstanding achievements in the spheres of economy, industry, culture and sports.</a:t>
            </a:r>
          </a:p>
          <a:p>
            <a:pPr marL="274320" indent="-274320" eaLnBrk="1" fontAlgn="auto" hangingPunct="1">
              <a:spcAft>
                <a:spcPts val="0"/>
              </a:spcAft>
              <a:buFont typeface="Wingdings 2"/>
              <a:buChar char=""/>
              <a:defRPr/>
            </a:pPr>
            <a:endParaRPr lang="ru-RU" dirty="0"/>
          </a:p>
        </p:txBody>
      </p:sp>
      <p:pic>
        <p:nvPicPr>
          <p:cNvPr id="8"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971600" y="692696"/>
            <a:ext cx="3138053" cy="3600400"/>
          </a:xfrm>
          <a:prstGeom prst="rect">
            <a:avLst/>
          </a:prstGeom>
          <a:ln>
            <a:noFill/>
          </a:ln>
          <a:effectLst>
            <a:softEdge rad="112500"/>
          </a:effectLst>
        </p:spPr>
      </p:pic>
      <p:pic>
        <p:nvPicPr>
          <p:cNvPr id="11"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499992" y="1124745"/>
            <a:ext cx="3744416" cy="2736304"/>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764704"/>
            <a:ext cx="8748464" cy="590465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     CJSC "</a:t>
            </a:r>
            <a:r>
              <a:rPr lang="en-US" sz="1800" dirty="0" err="1" smtClean="0">
                <a:solidFill>
                  <a:schemeClr val="tx1"/>
                </a:solidFill>
              </a:rPr>
              <a:t>Ariada</a:t>
            </a:r>
            <a:r>
              <a:rPr lang="en-US" sz="1800" dirty="0" smtClean="0">
                <a:solidFill>
                  <a:schemeClr val="tx1"/>
                </a:solidFill>
              </a:rPr>
              <a:t>" produces refrigeration equipment and building materials, supplies them to other cities of Russia and cooperates with the largest enterprises in Europe. With an investment of "</a:t>
            </a:r>
            <a:r>
              <a:rPr lang="en-US" sz="1800" dirty="0" err="1" smtClean="0">
                <a:solidFill>
                  <a:schemeClr val="tx1"/>
                </a:solidFill>
              </a:rPr>
              <a:t>Ariada</a:t>
            </a:r>
            <a:r>
              <a:rPr lang="en-US" sz="1800" dirty="0" smtClean="0">
                <a:solidFill>
                  <a:schemeClr val="tx1"/>
                </a:solidFill>
              </a:rPr>
              <a:t>“ hotel, restaurant and first in the republic Ice Palace were built. Currently business center "</a:t>
            </a:r>
            <a:r>
              <a:rPr lang="en-US" sz="1800" dirty="0" err="1" smtClean="0">
                <a:solidFill>
                  <a:schemeClr val="tx1"/>
                </a:solidFill>
              </a:rPr>
              <a:t>Ariada</a:t>
            </a:r>
            <a:r>
              <a:rPr lang="en-US" sz="1800" dirty="0" smtClean="0">
                <a:solidFill>
                  <a:schemeClr val="tx1"/>
                </a:solidFill>
              </a:rPr>
              <a:t>" is building.</a:t>
            </a:r>
            <a:endParaRPr lang="ru-RU" sz="1800" dirty="0">
              <a:solidFill>
                <a:schemeClr val="tx1"/>
              </a:solidFill>
            </a:endParaRPr>
          </a:p>
        </p:txBody>
      </p:sp>
      <p:pic>
        <p:nvPicPr>
          <p:cNvPr id="6"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1403648" y="2420888"/>
            <a:ext cx="6034093" cy="3240360"/>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714356"/>
            <a:ext cx="6880848" cy="5904656"/>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     Mari pulp-and-paper </a:t>
            </a:r>
            <a:r>
              <a:rPr lang="en-US" sz="1800" dirty="0" err="1" smtClean="0">
                <a:solidFill>
                  <a:schemeClr val="tx1"/>
                </a:solidFill>
              </a:rPr>
              <a:t>combinate</a:t>
            </a:r>
            <a:r>
              <a:rPr lang="en-US" sz="1800" dirty="0" smtClean="0">
                <a:solidFill>
                  <a:schemeClr val="tx1"/>
                </a:solidFill>
              </a:rPr>
              <a:t> is one of the biggest manufacturers of technical types of paper.</a:t>
            </a:r>
          </a:p>
          <a:p>
            <a:pPr>
              <a:buNone/>
            </a:pPr>
            <a:endParaRPr lang="en-US" sz="1800" dirty="0" smtClean="0">
              <a:solidFill>
                <a:schemeClr val="tx1"/>
              </a:solidFill>
            </a:endParaRPr>
          </a:p>
          <a:p>
            <a:pPr>
              <a:buNone/>
            </a:pPr>
            <a:r>
              <a:rPr lang="en-US" sz="1800" dirty="0" smtClean="0">
                <a:solidFill>
                  <a:schemeClr val="tx1"/>
                </a:solidFill>
              </a:rPr>
              <a:t>     Also there are Joint Stock Companies “Meta” and “</a:t>
            </a:r>
            <a:r>
              <a:rPr lang="en-US" sz="1800" dirty="0" err="1" smtClean="0">
                <a:solidFill>
                  <a:schemeClr val="tx1"/>
                </a:solidFill>
              </a:rPr>
              <a:t>Zarya</a:t>
            </a:r>
            <a:r>
              <a:rPr lang="en-US" sz="1800" dirty="0" smtClean="0">
                <a:solidFill>
                  <a:schemeClr val="tx1"/>
                </a:solidFill>
              </a:rPr>
              <a:t>”, which produce different types of furniture and  woodwork.</a:t>
            </a:r>
            <a:endParaRPr lang="ru-RU" sz="1800" dirty="0">
              <a:solidFill>
                <a:schemeClr val="tx1"/>
              </a:solidFill>
            </a:endParaRP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3635896" y="2708920"/>
            <a:ext cx="4320480" cy="3240360"/>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47664" y="5229200"/>
            <a:ext cx="6264696" cy="1080120"/>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2000" dirty="0" smtClean="0">
                <a:solidFill>
                  <a:schemeClr val="tx1"/>
                </a:solidFill>
              </a:rPr>
              <a:t>     </a:t>
            </a:r>
            <a:r>
              <a:rPr lang="en-US" sz="1800" dirty="0" smtClean="0">
                <a:solidFill>
                  <a:schemeClr val="tx1"/>
                </a:solidFill>
              </a:rPr>
              <a:t>We’re proud of our town, though it’s small and quiet. There are many amazing things here, you need just see it.</a:t>
            </a:r>
            <a:endParaRPr lang="ru-RU" sz="1800" dirty="0" smtClean="0">
              <a:solidFill>
                <a:schemeClr val="tx1"/>
              </a:solidFill>
            </a:endParaRPr>
          </a:p>
          <a:p>
            <a:pPr>
              <a:buNone/>
            </a:pPr>
            <a:endParaRPr lang="ru-RU" sz="1800" dirty="0">
              <a:solidFill>
                <a:schemeClr val="tx1"/>
              </a:solidFill>
            </a:endParaRP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4788024" y="620688"/>
            <a:ext cx="3839868" cy="2706793"/>
          </a:xfrm>
          <a:prstGeom prst="rect">
            <a:avLst/>
          </a:prstGeom>
          <a:ln>
            <a:noFill/>
          </a:ln>
          <a:effectLst>
            <a:softEdge rad="112500"/>
          </a:effectLst>
        </p:spPr>
      </p:pic>
      <p:pic>
        <p:nvPicPr>
          <p:cNvPr id="5"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683568" y="2132856"/>
            <a:ext cx="4032448" cy="2880320"/>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1142984"/>
            <a:ext cx="5328592" cy="1656184"/>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lgn="ctr">
              <a:buNone/>
              <a:defRPr/>
            </a:pPr>
            <a:r>
              <a:rPr lang="en-US" sz="1800" dirty="0" smtClean="0">
                <a:solidFill>
                  <a:schemeClr val="tx1"/>
                </a:solidFill>
              </a:rPr>
              <a:t>    </a:t>
            </a:r>
          </a:p>
          <a:p>
            <a:pPr algn="ctr">
              <a:buNone/>
              <a:defRPr/>
            </a:pPr>
            <a:r>
              <a:rPr lang="en-US" sz="1800" dirty="0" smtClean="0">
                <a:solidFill>
                  <a:schemeClr val="tx1"/>
                </a:solidFill>
              </a:rPr>
              <a:t> Volzhsk</a:t>
            </a:r>
            <a:r>
              <a:rPr lang="ru-RU" sz="1800" dirty="0" smtClean="0">
                <a:solidFill>
                  <a:schemeClr val="tx1"/>
                </a:solidFill>
              </a:rPr>
              <a:t> </a:t>
            </a:r>
            <a:r>
              <a:rPr lang="en-US" sz="1800" dirty="0" smtClean="0">
                <a:solidFill>
                  <a:schemeClr val="tx1"/>
                </a:solidFill>
              </a:rPr>
              <a:t>is a town in central Russia. It's located on the left side of the river Volga, 100 km south of Yoshkar-Ola, the capital of our republic.</a:t>
            </a:r>
          </a:p>
          <a:p>
            <a:pPr marL="274320" indent="-274320" eaLnBrk="1" fontAlgn="auto" hangingPunct="1">
              <a:spcAft>
                <a:spcPts val="0"/>
              </a:spcAft>
              <a:buFont typeface="Wingdings 2"/>
              <a:buNone/>
              <a:defRPr/>
            </a:pPr>
            <a:endParaRPr lang="ru-RU" dirty="0"/>
          </a:p>
        </p:txBody>
      </p:sp>
      <p:pic>
        <p:nvPicPr>
          <p:cNvPr id="6"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3203848" y="2924944"/>
            <a:ext cx="5184576" cy="3162591"/>
          </a:xfrm>
          <a:prstGeom prst="rect">
            <a:avLst/>
          </a:prstGeom>
          <a:ln>
            <a:noFill/>
          </a:ln>
          <a:effectLst>
            <a:softEdge rad="112500"/>
          </a:effectLst>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2"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43808" y="5157192"/>
            <a:ext cx="5760640" cy="1368152"/>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    </a:t>
            </a:r>
            <a:r>
              <a:rPr lang="ru-RU" sz="1800" dirty="0" smtClean="0">
                <a:solidFill>
                  <a:schemeClr val="tx1"/>
                </a:solidFill>
              </a:rPr>
              <a:t> </a:t>
            </a:r>
            <a:r>
              <a:rPr lang="en-US" sz="1800" dirty="0" smtClean="0">
                <a:solidFill>
                  <a:schemeClr val="tx1"/>
                </a:solidFill>
              </a:rPr>
              <a:t>Early on the spot of this town was a village </a:t>
            </a:r>
            <a:r>
              <a:rPr lang="en-US" sz="1800" dirty="0" err="1" smtClean="0">
                <a:solidFill>
                  <a:schemeClr val="tx1"/>
                </a:solidFill>
              </a:rPr>
              <a:t>Polki</a:t>
            </a:r>
            <a:r>
              <a:rPr lang="en-US" sz="1800" dirty="0" smtClean="0">
                <a:solidFill>
                  <a:schemeClr val="tx1"/>
                </a:solidFill>
              </a:rPr>
              <a:t>, then it turned into a village </a:t>
            </a:r>
            <a:r>
              <a:rPr lang="en-US" sz="1800" dirty="0" err="1" smtClean="0">
                <a:solidFill>
                  <a:schemeClr val="tx1"/>
                </a:solidFill>
              </a:rPr>
              <a:t>Lopatino</a:t>
            </a:r>
            <a:r>
              <a:rPr lang="en-US" sz="1800" dirty="0" smtClean="0">
                <a:solidFill>
                  <a:schemeClr val="tx1"/>
                </a:solidFill>
              </a:rPr>
              <a:t>. In 1940 the village became a town, and the town was named Volzhsk.</a:t>
            </a:r>
            <a:r>
              <a:rPr lang="ru-RU" sz="1800" dirty="0" smtClean="0">
                <a:solidFill>
                  <a:schemeClr val="tx1"/>
                </a:solidFill>
              </a:rPr>
              <a:t> </a:t>
            </a:r>
            <a:endParaRPr lang="ru-RU" sz="1800" dirty="0">
              <a:solidFill>
                <a:schemeClr val="tx1"/>
              </a:solidFill>
            </a:endParaRPr>
          </a:p>
        </p:txBody>
      </p:sp>
      <p:pic>
        <p:nvPicPr>
          <p:cNvPr id="8"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755577" y="836712"/>
            <a:ext cx="5544616" cy="4034249"/>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357826"/>
            <a:ext cx="8858280" cy="928694"/>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lvl="0">
              <a:buNone/>
            </a:pPr>
            <a:r>
              <a:rPr lang="en-US" sz="1800" dirty="0" smtClean="0">
                <a:solidFill>
                  <a:schemeClr val="tx1"/>
                </a:solidFill>
              </a:rPr>
              <a:t>     First it was built Mari pulp-and-paper </a:t>
            </a:r>
            <a:r>
              <a:rPr lang="en-US" sz="1800" dirty="0" err="1" smtClean="0">
                <a:solidFill>
                  <a:schemeClr val="tx1"/>
                </a:solidFill>
              </a:rPr>
              <a:t>combinate</a:t>
            </a:r>
            <a:r>
              <a:rPr lang="en-US" sz="1800" dirty="0" smtClean="0">
                <a:solidFill>
                  <a:schemeClr val="tx1"/>
                </a:solidFill>
              </a:rPr>
              <a:t> (also known as MPPC) and houses were built around it.</a:t>
            </a:r>
            <a:r>
              <a:rPr lang="ru-RU" sz="1800" dirty="0" smtClean="0">
                <a:solidFill>
                  <a:schemeClr val="tx1"/>
                </a:solidFill>
              </a:rPr>
              <a:t> </a:t>
            </a:r>
            <a:r>
              <a:rPr lang="en-US" sz="1800" dirty="0" smtClean="0">
                <a:solidFill>
                  <a:schemeClr val="tx1"/>
                </a:solidFill>
              </a:rPr>
              <a:t>In 1940 there were 19 streets, 1074 buildings and 2 banks.</a:t>
            </a: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4860032" y="2708920"/>
            <a:ext cx="3727113" cy="2160240"/>
          </a:xfrm>
          <a:prstGeom prst="rect">
            <a:avLst/>
          </a:prstGeom>
          <a:ln>
            <a:noFill/>
          </a:ln>
          <a:effectLst>
            <a:softEdge rad="112500"/>
          </a:effectLst>
        </p:spPr>
      </p:pic>
      <p:pic>
        <p:nvPicPr>
          <p:cNvPr id="6"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611560" y="980728"/>
            <a:ext cx="3914245" cy="2448272"/>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55576" y="620688"/>
            <a:ext cx="7786742" cy="5688632"/>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lvl="0" algn="ctr">
              <a:buNone/>
            </a:pPr>
            <a:r>
              <a:rPr lang="en-US" sz="1800" dirty="0" smtClean="0">
                <a:solidFill>
                  <a:schemeClr val="tx1"/>
                </a:solidFill>
              </a:rPr>
              <a:t> The first mayor of Volzhsk was </a:t>
            </a:r>
            <a:r>
              <a:rPr lang="en-US" sz="1800" dirty="0" err="1" smtClean="0">
                <a:solidFill>
                  <a:schemeClr val="tx1"/>
                </a:solidFill>
              </a:rPr>
              <a:t>V.</a:t>
            </a:r>
            <a:r>
              <a:rPr lang="en-US" sz="1800" dirty="0" err="1" smtClean="0">
                <a:solidFill>
                  <a:schemeClr val="tx1"/>
                </a:solidFill>
              </a:rPr>
              <a:t>N</a:t>
            </a:r>
            <a:r>
              <a:rPr lang="en-US" sz="1800" dirty="0" err="1" smtClean="0">
                <a:solidFill>
                  <a:schemeClr val="tx1"/>
                </a:solidFill>
              </a:rPr>
              <a:t>.Gavrilov</a:t>
            </a:r>
            <a:r>
              <a:rPr lang="en-US" sz="1800" dirty="0" smtClean="0">
                <a:solidFill>
                  <a:schemeClr val="tx1"/>
                </a:solidFill>
              </a:rPr>
              <a:t>.</a:t>
            </a: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endParaRPr lang="en-US" sz="1800" dirty="0" smtClean="0">
              <a:solidFill>
                <a:schemeClr val="tx1"/>
              </a:solidFill>
            </a:endParaRPr>
          </a:p>
          <a:p>
            <a:pPr lvl="0" algn="ctr">
              <a:buNone/>
            </a:pPr>
            <a:r>
              <a:rPr lang="en-US" sz="1800" dirty="0" smtClean="0">
                <a:solidFill>
                  <a:schemeClr val="tx1"/>
                </a:solidFill>
              </a:rPr>
              <a:t>Now mayor of our town is Nicolay </a:t>
            </a:r>
            <a:r>
              <a:rPr lang="en-US" sz="1800" dirty="0" err="1" smtClean="0">
                <a:solidFill>
                  <a:schemeClr val="tx1"/>
                </a:solidFill>
              </a:rPr>
              <a:t>Grigorievich</a:t>
            </a:r>
            <a:r>
              <a:rPr lang="en-US" sz="1800" dirty="0" smtClean="0">
                <a:solidFill>
                  <a:schemeClr val="tx1"/>
                </a:solidFill>
              </a:rPr>
              <a:t> </a:t>
            </a:r>
            <a:r>
              <a:rPr lang="en-US" sz="1800" dirty="0" err="1" smtClean="0">
                <a:solidFill>
                  <a:schemeClr val="tx1"/>
                </a:solidFill>
              </a:rPr>
              <a:t>Senchenko</a:t>
            </a:r>
            <a:endParaRPr lang="en-US" sz="1800" dirty="0" smtClean="0">
              <a:solidFill>
                <a:schemeClr val="tx1"/>
              </a:solidFill>
            </a:endParaRP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1547664" y="1772816"/>
            <a:ext cx="2593065" cy="3384376"/>
          </a:xfrm>
          <a:prstGeom prst="rect">
            <a:avLst/>
          </a:prstGeom>
          <a:ln>
            <a:noFill/>
          </a:ln>
          <a:effectLst>
            <a:softEdge rad="112500"/>
          </a:effectLst>
        </p:spPr>
      </p:pic>
      <p:pic>
        <p:nvPicPr>
          <p:cNvPr id="5"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572000" y="1268760"/>
            <a:ext cx="3158902" cy="4359286"/>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5" end="15"/>
                                            </p:txEl>
                                          </p:spTgt>
                                        </p:tgtEl>
                                        <p:attrNameLst>
                                          <p:attrName>style.visibility</p:attrName>
                                        </p:attrNameLst>
                                      </p:cBhvr>
                                      <p:to>
                                        <p:strVal val="visible"/>
                                      </p:to>
                                    </p:set>
                                    <p:animEffect transition="in" filter="fade">
                                      <p:cBhvr>
                                        <p:cTn id="10" dur="500"/>
                                        <p:tgtEl>
                                          <p:spTgt spid="3">
                                            <p:txEl>
                                              <p:pRg st="15" end="1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43608" y="5572140"/>
            <a:ext cx="7243168" cy="928694"/>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lvl="0" algn="ctr">
              <a:buNone/>
            </a:pPr>
            <a:r>
              <a:rPr lang="en-US" sz="1800" dirty="0" smtClean="0">
                <a:solidFill>
                  <a:schemeClr val="tx1"/>
                </a:solidFill>
              </a:rPr>
              <a:t>The oldest schools of </a:t>
            </a:r>
            <a:r>
              <a:rPr lang="en-US" sz="1800" dirty="0" err="1" smtClean="0">
                <a:solidFill>
                  <a:schemeClr val="tx1"/>
                </a:solidFill>
              </a:rPr>
              <a:t>Volzhsk</a:t>
            </a:r>
            <a:r>
              <a:rPr lang="en-US" sz="1800" dirty="0" smtClean="0">
                <a:solidFill>
                  <a:schemeClr val="tx1"/>
                </a:solidFill>
              </a:rPr>
              <a:t> are schools </a:t>
            </a:r>
            <a:r>
              <a:rPr lang="ru-RU" sz="1800" dirty="0" smtClean="0">
                <a:solidFill>
                  <a:schemeClr val="tx1"/>
                </a:solidFill>
              </a:rPr>
              <a:t>№</a:t>
            </a:r>
            <a:r>
              <a:rPr lang="en-US" sz="1800" dirty="0" smtClean="0">
                <a:solidFill>
                  <a:schemeClr val="tx1"/>
                </a:solidFill>
              </a:rPr>
              <a:t> 1, 3, 5 and 9. </a:t>
            </a: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683569" y="1124744"/>
            <a:ext cx="3744416" cy="2664296"/>
          </a:xfrm>
          <a:prstGeom prst="rect">
            <a:avLst/>
          </a:prstGeom>
          <a:ln>
            <a:noFill/>
          </a:ln>
          <a:effectLst>
            <a:softEdge rad="112500"/>
          </a:effectLst>
        </p:spPr>
      </p:pic>
      <p:pic>
        <p:nvPicPr>
          <p:cNvPr id="5"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860032" y="2564904"/>
            <a:ext cx="3672408" cy="2517088"/>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3568" y="836712"/>
            <a:ext cx="7992888" cy="5400600"/>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During World War II on the Volga enterprises military orders were carried out. </a:t>
            </a:r>
            <a:r>
              <a:rPr lang="en-US" sz="1800" dirty="0" err="1" smtClean="0">
                <a:solidFill>
                  <a:schemeClr val="tx1"/>
                </a:solidFill>
              </a:rPr>
              <a:t>Volzhsk's</a:t>
            </a:r>
            <a:r>
              <a:rPr lang="en-US" sz="1800" dirty="0" smtClean="0">
                <a:solidFill>
                  <a:schemeClr val="tx1"/>
                </a:solidFill>
              </a:rPr>
              <a:t> people worked very hard, doing everything possible to win.</a:t>
            </a:r>
            <a:endParaRPr lang="ru-RU" sz="1800" dirty="0">
              <a:solidFill>
                <a:schemeClr val="tx1"/>
              </a:solidFill>
            </a:endParaRPr>
          </a:p>
        </p:txBody>
      </p:sp>
      <p:pic>
        <p:nvPicPr>
          <p:cNvPr id="6"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755576" y="1700808"/>
            <a:ext cx="3816424" cy="2664297"/>
          </a:xfrm>
          <a:prstGeom prst="rect">
            <a:avLst/>
          </a:prstGeom>
          <a:ln>
            <a:noFill/>
          </a:ln>
          <a:effectLst>
            <a:softEdge rad="112500"/>
          </a:effectLst>
        </p:spPr>
      </p:pic>
      <p:pic>
        <p:nvPicPr>
          <p:cNvPr id="5"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716016" y="3573016"/>
            <a:ext cx="3780062" cy="2617250"/>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43608" y="836712"/>
            <a:ext cx="7064226" cy="5400600"/>
          </a:xfrm>
          <a:noFill/>
          <a:ln>
            <a:noFill/>
          </a:ln>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1800" dirty="0" smtClean="0">
                <a:solidFill>
                  <a:schemeClr val="tx1"/>
                </a:solidFill>
              </a:rPr>
              <a:t>   Now you can read the names of </a:t>
            </a:r>
            <a:r>
              <a:rPr lang="en-US" sz="1800" dirty="0" err="1" smtClean="0">
                <a:solidFill>
                  <a:schemeClr val="tx1"/>
                </a:solidFill>
              </a:rPr>
              <a:t>Volzhsk’s</a:t>
            </a:r>
            <a:r>
              <a:rPr lang="en-US" sz="1800" dirty="0" smtClean="0">
                <a:solidFill>
                  <a:schemeClr val="tx1"/>
                </a:solidFill>
              </a:rPr>
              <a:t> heroes  of World War </a:t>
            </a:r>
            <a:r>
              <a:rPr lang="en-US" sz="1800" dirty="0" err="1" smtClean="0">
                <a:solidFill>
                  <a:schemeClr val="tx1"/>
                </a:solidFill>
              </a:rPr>
              <a:t>ll</a:t>
            </a:r>
            <a:r>
              <a:rPr lang="en-US" sz="1800" dirty="0" smtClean="0">
                <a:solidFill>
                  <a:schemeClr val="tx1"/>
                </a:solidFill>
              </a:rPr>
              <a:t>:</a:t>
            </a:r>
          </a:p>
          <a:p>
            <a:pPr>
              <a:buNone/>
            </a:pPr>
            <a:endParaRPr lang="en-US" sz="1800" dirty="0" smtClean="0">
              <a:solidFill>
                <a:schemeClr val="tx1"/>
              </a:solidFill>
            </a:endParaRPr>
          </a:p>
          <a:p>
            <a:pPr>
              <a:buNone/>
            </a:pPr>
            <a:r>
              <a:rPr lang="en-US" sz="1800" dirty="0" err="1" smtClean="0">
                <a:solidFill>
                  <a:schemeClr val="tx1"/>
                </a:solidFill>
              </a:rPr>
              <a:t>Valeriy</a:t>
            </a:r>
            <a:r>
              <a:rPr lang="en-US" sz="1800" dirty="0" smtClean="0">
                <a:solidFill>
                  <a:schemeClr val="tx1"/>
                </a:solidFill>
              </a:rPr>
              <a:t> </a:t>
            </a:r>
            <a:r>
              <a:rPr lang="en-US" sz="1800" dirty="0" err="1" smtClean="0">
                <a:solidFill>
                  <a:schemeClr val="tx1"/>
                </a:solidFill>
              </a:rPr>
              <a:t>Vyacheslavovich</a:t>
            </a:r>
            <a:r>
              <a:rPr lang="en-US" sz="1800" dirty="0" smtClean="0">
                <a:solidFill>
                  <a:schemeClr val="tx1"/>
                </a:solidFill>
              </a:rPr>
              <a:t> </a:t>
            </a:r>
            <a:r>
              <a:rPr lang="en-US" sz="1800" dirty="0" err="1" smtClean="0">
                <a:solidFill>
                  <a:schemeClr val="tx1"/>
                </a:solidFill>
              </a:rPr>
              <a:t>Ivanov</a:t>
            </a:r>
            <a:endParaRPr lang="en-US" sz="1800" dirty="0" smtClean="0">
              <a:solidFill>
                <a:schemeClr val="tx1"/>
              </a:solidFill>
            </a:endParaRPr>
          </a:p>
          <a:p>
            <a:pPr>
              <a:buNone/>
            </a:pPr>
            <a:r>
              <a:rPr lang="en-US" sz="1800" dirty="0" err="1" smtClean="0">
                <a:solidFill>
                  <a:schemeClr val="tx1"/>
                </a:solidFill>
              </a:rPr>
              <a:t>Andrey</a:t>
            </a:r>
            <a:r>
              <a:rPr lang="en-US" sz="1800" dirty="0" smtClean="0">
                <a:solidFill>
                  <a:schemeClr val="tx1"/>
                </a:solidFill>
              </a:rPr>
              <a:t> </a:t>
            </a:r>
            <a:r>
              <a:rPr lang="en-US" sz="1800" dirty="0" err="1" smtClean="0">
                <a:solidFill>
                  <a:schemeClr val="tx1"/>
                </a:solidFill>
              </a:rPr>
              <a:t>Evdokimovich</a:t>
            </a:r>
            <a:r>
              <a:rPr lang="en-US" sz="1800" dirty="0" smtClean="0">
                <a:solidFill>
                  <a:schemeClr val="tx1"/>
                </a:solidFill>
              </a:rPr>
              <a:t> </a:t>
            </a:r>
            <a:r>
              <a:rPr lang="en-US" sz="1800" dirty="0" err="1" smtClean="0">
                <a:solidFill>
                  <a:schemeClr val="tx1"/>
                </a:solidFill>
              </a:rPr>
              <a:t>Koshkin</a:t>
            </a:r>
            <a:endParaRPr lang="en-US" sz="1800" dirty="0" smtClean="0">
              <a:solidFill>
                <a:schemeClr val="tx1"/>
              </a:solidFill>
            </a:endParaRPr>
          </a:p>
          <a:p>
            <a:pPr>
              <a:buNone/>
            </a:pPr>
            <a:r>
              <a:rPr lang="en-US" sz="1800" dirty="0" err="1" smtClean="0">
                <a:solidFill>
                  <a:schemeClr val="tx1"/>
                </a:solidFill>
              </a:rPr>
              <a:t>Mihail</a:t>
            </a:r>
            <a:r>
              <a:rPr lang="en-US" sz="1800" dirty="0" smtClean="0">
                <a:solidFill>
                  <a:schemeClr val="tx1"/>
                </a:solidFill>
              </a:rPr>
              <a:t> </a:t>
            </a:r>
            <a:r>
              <a:rPr lang="en-US" sz="1800" dirty="0" err="1" smtClean="0">
                <a:solidFill>
                  <a:schemeClr val="tx1"/>
                </a:solidFill>
              </a:rPr>
              <a:t>Grigorievich</a:t>
            </a:r>
            <a:r>
              <a:rPr lang="en-US" sz="1800" dirty="0" smtClean="0">
                <a:solidFill>
                  <a:schemeClr val="tx1"/>
                </a:solidFill>
              </a:rPr>
              <a:t> </a:t>
            </a:r>
            <a:r>
              <a:rPr lang="en-US" sz="1800" dirty="0" err="1" smtClean="0">
                <a:solidFill>
                  <a:schemeClr val="tx1"/>
                </a:solidFill>
              </a:rPr>
              <a:t>Eliseev</a:t>
            </a:r>
            <a:endParaRPr lang="en-US" sz="1800" dirty="0" smtClean="0">
              <a:solidFill>
                <a:schemeClr val="tx1"/>
              </a:solidFill>
            </a:endParaRPr>
          </a:p>
          <a:p>
            <a:pPr>
              <a:buNone/>
            </a:pPr>
            <a:r>
              <a:rPr lang="en-US" sz="1800" dirty="0" err="1" smtClean="0">
                <a:solidFill>
                  <a:schemeClr val="tx1"/>
                </a:solidFill>
              </a:rPr>
              <a:t>Mihail</a:t>
            </a:r>
            <a:r>
              <a:rPr lang="en-US" sz="1800" dirty="0" smtClean="0">
                <a:solidFill>
                  <a:schemeClr val="tx1"/>
                </a:solidFill>
              </a:rPr>
              <a:t> </a:t>
            </a:r>
            <a:r>
              <a:rPr lang="en-US" sz="1800" dirty="0" err="1" smtClean="0">
                <a:solidFill>
                  <a:schemeClr val="tx1"/>
                </a:solidFill>
              </a:rPr>
              <a:t>Aleksandrovich</a:t>
            </a:r>
            <a:r>
              <a:rPr lang="en-US" sz="1800" dirty="0" smtClean="0">
                <a:solidFill>
                  <a:schemeClr val="tx1"/>
                </a:solidFill>
              </a:rPr>
              <a:t> </a:t>
            </a:r>
            <a:r>
              <a:rPr lang="en-US" sz="1800" dirty="0" err="1" smtClean="0">
                <a:solidFill>
                  <a:schemeClr val="tx1"/>
                </a:solidFill>
              </a:rPr>
              <a:t>Fedin</a:t>
            </a:r>
            <a:endParaRPr lang="en-US" sz="1800" dirty="0" smtClean="0">
              <a:solidFill>
                <a:schemeClr val="tx1"/>
              </a:solidFill>
            </a:endParaRPr>
          </a:p>
          <a:p>
            <a:pPr>
              <a:buNone/>
            </a:pPr>
            <a:r>
              <a:rPr lang="en-US" sz="1800" dirty="0" err="1" smtClean="0">
                <a:solidFill>
                  <a:schemeClr val="tx1"/>
                </a:solidFill>
              </a:rPr>
              <a:t>Zinon</a:t>
            </a:r>
            <a:r>
              <a:rPr lang="en-US" sz="1800" dirty="0" smtClean="0">
                <a:solidFill>
                  <a:schemeClr val="tx1"/>
                </a:solidFill>
              </a:rPr>
              <a:t> </a:t>
            </a:r>
            <a:r>
              <a:rPr lang="en-US" sz="1800" dirty="0" err="1" smtClean="0">
                <a:solidFill>
                  <a:schemeClr val="tx1"/>
                </a:solidFill>
              </a:rPr>
              <a:t>Filippovich</a:t>
            </a:r>
            <a:r>
              <a:rPr lang="en-US" sz="1800" dirty="0" smtClean="0">
                <a:solidFill>
                  <a:schemeClr val="tx1"/>
                </a:solidFill>
              </a:rPr>
              <a:t> </a:t>
            </a:r>
            <a:r>
              <a:rPr lang="en-US" sz="1800" dirty="0" err="1" smtClean="0">
                <a:solidFill>
                  <a:schemeClr val="tx1"/>
                </a:solidFill>
              </a:rPr>
              <a:t>Prohorov</a:t>
            </a:r>
            <a:endParaRPr lang="en-US" sz="1800" dirty="0" smtClean="0">
              <a:solidFill>
                <a:schemeClr val="tx1"/>
              </a:solidFill>
            </a:endParaRPr>
          </a:p>
          <a:p>
            <a:pPr>
              <a:buNone/>
            </a:pPr>
            <a:r>
              <a:rPr lang="en-US" sz="1800" dirty="0" smtClean="0">
                <a:solidFill>
                  <a:schemeClr val="tx1"/>
                </a:solidFill>
              </a:rPr>
              <a:t>Nicolay </a:t>
            </a:r>
            <a:r>
              <a:rPr lang="en-US" sz="1800" dirty="0" err="1" smtClean="0">
                <a:solidFill>
                  <a:schemeClr val="tx1"/>
                </a:solidFill>
              </a:rPr>
              <a:t>Petrovich</a:t>
            </a:r>
            <a:r>
              <a:rPr lang="en-US" sz="1800" dirty="0" smtClean="0">
                <a:solidFill>
                  <a:schemeClr val="tx1"/>
                </a:solidFill>
              </a:rPr>
              <a:t> </a:t>
            </a:r>
            <a:r>
              <a:rPr lang="en-US" sz="1800" dirty="0" err="1" smtClean="0">
                <a:solidFill>
                  <a:schemeClr val="tx1"/>
                </a:solidFill>
              </a:rPr>
              <a:t>Abinyakov</a:t>
            </a:r>
            <a:endParaRPr lang="en-US" sz="1800" dirty="0" smtClean="0">
              <a:solidFill>
                <a:schemeClr val="tx1"/>
              </a:solidFill>
            </a:endParaRPr>
          </a:p>
          <a:p>
            <a:pPr>
              <a:buNone/>
            </a:pPr>
            <a:r>
              <a:rPr lang="en-US" sz="1800" dirty="0" err="1" smtClean="0">
                <a:solidFill>
                  <a:schemeClr val="tx1"/>
                </a:solidFill>
              </a:rPr>
              <a:t>Vasiliy</a:t>
            </a:r>
            <a:r>
              <a:rPr lang="en-US" sz="1800" dirty="0" smtClean="0">
                <a:solidFill>
                  <a:schemeClr val="tx1"/>
                </a:solidFill>
              </a:rPr>
              <a:t> </a:t>
            </a:r>
            <a:r>
              <a:rPr lang="en-US" sz="1800" dirty="0" err="1" smtClean="0">
                <a:solidFill>
                  <a:schemeClr val="tx1"/>
                </a:solidFill>
              </a:rPr>
              <a:t>Ivanovich</a:t>
            </a:r>
            <a:r>
              <a:rPr lang="en-US" sz="1800" dirty="0" smtClean="0">
                <a:solidFill>
                  <a:schemeClr val="tx1"/>
                </a:solidFill>
              </a:rPr>
              <a:t> </a:t>
            </a:r>
            <a:r>
              <a:rPr lang="en-US" sz="1800" dirty="0" err="1" smtClean="0">
                <a:solidFill>
                  <a:schemeClr val="tx1"/>
                </a:solidFill>
              </a:rPr>
              <a:t>Knutov</a:t>
            </a:r>
            <a:endParaRPr lang="en-US" sz="1800" dirty="0" smtClean="0">
              <a:solidFill>
                <a:schemeClr val="tx1"/>
              </a:solidFill>
            </a:endParaRPr>
          </a:p>
          <a:p>
            <a:pPr>
              <a:buNone/>
            </a:pPr>
            <a:r>
              <a:rPr lang="en-US" sz="1800" dirty="0" err="1" smtClean="0">
                <a:solidFill>
                  <a:schemeClr val="tx1"/>
                </a:solidFill>
              </a:rPr>
              <a:t>Vasiliy</a:t>
            </a:r>
            <a:r>
              <a:rPr lang="en-US" sz="1800" dirty="0" smtClean="0">
                <a:solidFill>
                  <a:schemeClr val="tx1"/>
                </a:solidFill>
              </a:rPr>
              <a:t> </a:t>
            </a:r>
            <a:r>
              <a:rPr lang="en-US" sz="1800" dirty="0" err="1" smtClean="0">
                <a:solidFill>
                  <a:schemeClr val="tx1"/>
                </a:solidFill>
              </a:rPr>
              <a:t>Vladimirovich</a:t>
            </a:r>
            <a:r>
              <a:rPr lang="en-US" sz="1800" dirty="0" smtClean="0">
                <a:solidFill>
                  <a:schemeClr val="tx1"/>
                </a:solidFill>
              </a:rPr>
              <a:t> </a:t>
            </a:r>
            <a:r>
              <a:rPr lang="en-US" sz="1800" dirty="0" err="1" smtClean="0">
                <a:solidFill>
                  <a:schemeClr val="tx1"/>
                </a:solidFill>
              </a:rPr>
              <a:t>Morskov</a:t>
            </a:r>
            <a:endParaRPr lang="ru-RU" sz="1800" dirty="0">
              <a:solidFill>
                <a:schemeClr val="tx1"/>
              </a:solidFill>
            </a:endParaRPr>
          </a:p>
        </p:txBody>
      </p:sp>
      <p:pic>
        <p:nvPicPr>
          <p:cNvPr id="4" name="Picture 2" descr="C:\Documents and Settings\Ayrat\Рабочий стол\город_Волжск\32.jpg"/>
          <p:cNvPicPr>
            <a:picLocks noChangeAspect="1" noChangeArrowheads="1"/>
          </p:cNvPicPr>
          <p:nvPr/>
        </p:nvPicPr>
        <p:blipFill>
          <a:blip r:embed="rId2" cstate="print"/>
          <a:stretch>
            <a:fillRect/>
          </a:stretch>
        </p:blipFill>
        <p:spPr bwMode="auto">
          <a:xfrm>
            <a:off x="6588224" y="1484784"/>
            <a:ext cx="2016224" cy="2863039"/>
          </a:xfrm>
          <a:prstGeom prst="rect">
            <a:avLst/>
          </a:prstGeom>
          <a:ln>
            <a:noFill/>
          </a:ln>
          <a:effectLst>
            <a:softEdge rad="112500"/>
          </a:effectLst>
        </p:spPr>
      </p:pic>
      <p:pic>
        <p:nvPicPr>
          <p:cNvPr id="5" name="Picture 2" descr="C:\Documents and Settings\Ayrat\Рабочий стол\город_Волжск\32.jpg"/>
          <p:cNvPicPr>
            <a:picLocks noChangeAspect="1" noChangeArrowheads="1"/>
          </p:cNvPicPr>
          <p:nvPr/>
        </p:nvPicPr>
        <p:blipFill>
          <a:blip r:embed="rId3" cstate="print"/>
          <a:stretch>
            <a:fillRect/>
          </a:stretch>
        </p:blipFill>
        <p:spPr bwMode="auto">
          <a:xfrm>
            <a:off x="4355976" y="3573016"/>
            <a:ext cx="2016224" cy="2919493"/>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5013176"/>
            <a:ext cx="7488832" cy="1440160"/>
          </a:xfrm>
          <a:noFill/>
          <a:ln>
            <a:noFill/>
          </a:ln>
        </p:spPr>
        <p:style>
          <a:lnRef idx="1">
            <a:schemeClr val="accent4"/>
          </a:lnRef>
          <a:fillRef idx="2">
            <a:schemeClr val="accent4"/>
          </a:fillRef>
          <a:effectRef idx="1">
            <a:schemeClr val="accent4"/>
          </a:effectRef>
          <a:fontRef idx="minor">
            <a:schemeClr val="dk1"/>
          </a:fontRef>
        </p:style>
        <p:txBody>
          <a:bodyPr>
            <a:normAutofit lnSpcReduction="10000"/>
          </a:bodyPr>
          <a:lstStyle/>
          <a:p>
            <a:pPr>
              <a:buNone/>
            </a:pPr>
            <a:r>
              <a:rPr lang="en-US" sz="1800" dirty="0" smtClean="0"/>
              <a:t>     </a:t>
            </a:r>
            <a:r>
              <a:rPr lang="en-US" sz="1800" dirty="0" smtClean="0">
                <a:solidFill>
                  <a:schemeClr val="tx1"/>
                </a:solidFill>
              </a:rPr>
              <a:t>We conducted a survey among students in our class. They were asked: "Do you know the history of our town?”</a:t>
            </a:r>
            <a:r>
              <a:rPr lang="ru-RU" sz="1800" dirty="0" smtClean="0">
                <a:solidFill>
                  <a:schemeClr val="tx1"/>
                </a:solidFill>
              </a:rPr>
              <a:t> </a:t>
            </a:r>
            <a:r>
              <a:rPr lang="en-US" sz="1800" dirty="0" smtClean="0">
                <a:solidFill>
                  <a:schemeClr val="tx1"/>
                </a:solidFill>
              </a:rPr>
              <a:t>Most of them answered that they know the history of the town, but not very good. Third of respondents said they don’t know the history of Volzhsk. Nobody knows it good.</a:t>
            </a:r>
            <a:endParaRPr lang="ru-RU" sz="1800" dirty="0">
              <a:solidFill>
                <a:schemeClr val="tx1"/>
              </a:solidFill>
            </a:endParaRPr>
          </a:p>
        </p:txBody>
      </p:sp>
      <p:graphicFrame>
        <p:nvGraphicFramePr>
          <p:cNvPr id="7" name="Диаграмма 6"/>
          <p:cNvGraphicFramePr/>
          <p:nvPr/>
        </p:nvGraphicFramePr>
        <p:xfrm>
          <a:off x="1115616" y="620688"/>
          <a:ext cx="7200800" cy="44644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5">
      <a:dk1>
        <a:sysClr val="windowText" lastClr="000000"/>
      </a:dk1>
      <a:lt1>
        <a:sysClr val="window" lastClr="FFFFFF"/>
      </a:lt1>
      <a:dk2>
        <a:srgbClr val="444D26"/>
      </a:dk2>
      <a:lt2>
        <a:srgbClr val="FEFAC9"/>
      </a:lt2>
      <a:accent1>
        <a:srgbClr val="A5B592"/>
      </a:accent1>
      <a:accent2>
        <a:srgbClr val="F3A447"/>
      </a:accent2>
      <a:accent3>
        <a:srgbClr val="E7BC29"/>
      </a:accent3>
      <a:accent4>
        <a:srgbClr val="7C9263"/>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929</TotalTime>
  <Words>570</Words>
  <Application>Microsoft Office PowerPoint</Application>
  <PresentationFormat>Экран (4:3)</PresentationFormat>
  <Paragraphs>73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Бумажная</vt:lpstr>
      <vt:lpstr>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о</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Volzsk.</dc:title>
  <dc:creator>Ayrat</dc:creator>
  <cp:lastModifiedBy>Админ</cp:lastModifiedBy>
  <cp:revision>88</cp:revision>
  <dcterms:created xsi:type="dcterms:W3CDTF">2009-02-03T12:19:08Z</dcterms:created>
  <dcterms:modified xsi:type="dcterms:W3CDTF">2012-04-13T05:40:57Z</dcterms:modified>
</cp:coreProperties>
</file>