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59" r:id="rId3"/>
    <p:sldId id="258" r:id="rId4"/>
    <p:sldId id="260" r:id="rId5"/>
    <p:sldId id="261" r:id="rId6"/>
    <p:sldId id="275" r:id="rId7"/>
    <p:sldId id="274" r:id="rId8"/>
    <p:sldId id="262" r:id="rId9"/>
    <p:sldId id="263" r:id="rId10"/>
    <p:sldId id="271" r:id="rId11"/>
    <p:sldId id="264" r:id="rId12"/>
    <p:sldId id="272" r:id="rId13"/>
    <p:sldId id="265" r:id="rId14"/>
    <p:sldId id="273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12" autoAdjust="0"/>
    <p:restoredTop sz="94660"/>
  </p:normalViewPr>
  <p:slideViewPr>
    <p:cSldViewPr>
      <p:cViewPr varScale="1">
        <p:scale>
          <a:sx n="68" d="100"/>
          <a:sy n="68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E6105-4137-48C7-A4EF-C85B9216BA53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0512A-3FA5-442B-BCF2-41F888528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0999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0C48084-2B36-4AC8-B3FD-387F663EBC6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Клетка это - </a:t>
            </a:r>
            <a:r>
              <a:rPr lang="en-US" sz="4000" dirty="0" smtClean="0"/>
              <a:t>?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ru-RU" sz="4000" dirty="0" smtClean="0"/>
              <a:t>Какие три главные части содержит каждая клетка -</a:t>
            </a:r>
            <a:r>
              <a:rPr lang="en-US" sz="4000" dirty="0" smtClean="0"/>
              <a:t> ?</a:t>
            </a:r>
            <a:endParaRPr lang="ru-RU" sz="4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509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500063" y="0"/>
            <a:ext cx="8643937" cy="68580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sz="3800" b="1" dirty="0" smtClean="0"/>
          </a:p>
          <a:p>
            <a:pPr>
              <a:buNone/>
            </a:pPr>
            <a:endParaRPr lang="ru-RU" sz="5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Нервная система человека</a:t>
            </a:r>
          </a:p>
          <a:p>
            <a:pPr algn="ctr">
              <a:buNone/>
            </a:pPr>
            <a:endParaRPr lang="ru-RU" sz="5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Существование организма в сложном, постоянно изменяющемся мире невозможно без регуляции и координации его деятельности. Ведущая роль в этом процессе принадлежит нервной системе. 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Кроме того, у человека нервная система составляет материальную основу его психической деятельности (мышления, речи, сложных форм социального поведения).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Основу нервной системы составляют нервные клетки – нейроны. Они выполняют функции восприятия, передачи и хранения информации. Нервные клетки состоят из тела, отростков и нервных окончаний. Тела клеток могут быть различны по форме, а отростки – разной длины: короткие называются дендритами, длинные – аксонами. Скопления тел нейронов в головном и спинном мозге образуют серое вещество. Отростки нейронов (нервные волокна) составляют белое вещество головного и спинного мозга, а также входят в состав нервов.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Длинные отростки нервных клеток (аксоны) пронизывают организм и обеспечивают связь головного и спинного мозга с любым участком тела. Разветвления отростков нейронов имеют нервные окончания – рецепторы. Это особые структуры, преобразующие воспринимаемые раздражения в нервные импульсы. 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Нервные клетки в местах соединения друг с другом образуют особые контакты – синапсы. Нейроны, контактируя друг с другом, складываются в цепи. По таким цепям нейронов и распространяются нервные импульсы.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Статья из научно-информационного журнала «В мире науки» выпуск декабрь, 2012</a:t>
            </a:r>
          </a:p>
          <a:p>
            <a:pPr>
              <a:buNone/>
            </a:pPr>
            <a:r>
              <a:rPr lang="ru-RU" i="1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8569043"/>
              </p:ext>
            </p:extLst>
          </p:nvPr>
        </p:nvGraphicFramePr>
        <p:xfrm>
          <a:off x="0" y="0"/>
          <a:ext cx="9132881" cy="6858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5897"/>
                <a:gridCol w="2855897"/>
                <a:gridCol w="3421087"/>
              </a:tblGrid>
              <a:tr h="100878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6380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500" dirty="0" smtClean="0"/>
                        <a:t>Половые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500" dirty="0" smtClean="0"/>
                    </a:p>
                    <a:p>
                      <a:pPr marL="0" indent="0">
                        <a:buNone/>
                      </a:pPr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Оплодотворение, т.е. дают начало новому организму</a:t>
                      </a:r>
                      <a:endParaRPr lang="ru-RU" sz="2000" dirty="0"/>
                    </a:p>
                  </a:txBody>
                  <a:tcPr/>
                </a:tc>
              </a:tr>
              <a:tr h="1286293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2. Нервные</a:t>
                      </a:r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Восприятие, передача, хранение информации</a:t>
                      </a:r>
                    </a:p>
                    <a:p>
                      <a:r>
                        <a:rPr lang="ru-RU" dirty="0" smtClean="0"/>
                        <a:t>Преобразование раздражения в нервные импульсы</a:t>
                      </a:r>
                      <a:endParaRPr lang="ru-RU" dirty="0"/>
                    </a:p>
                  </a:txBody>
                  <a:tcPr/>
                </a:tc>
              </a:tr>
              <a:tr h="9608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08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7748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052736"/>
            <a:ext cx="2808312" cy="14401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492894"/>
            <a:ext cx="2808312" cy="136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848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285720" y="428604"/>
            <a:ext cx="8858280" cy="614364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Строение и функции кожи человека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/>
              <a:t>  Кожа – это ткань: эластичная, пористая, прочная, водонепроницаемая, антибактериальная, чувствительная, которая может поддерживать тепловой баланс (сохранение тепла), предохранять от пагубного воздействия внешней среды, выделять жир, обеспечивать сохранность кожи, производить пахучие вещества и восстанавливаться (регенерировать), а так же поглощать одни необходимые химические элементы и отторгать другие, обеспечивать защиту нашего организма от неблагоприятного воздействия солнечных лучей.</a:t>
            </a:r>
          </a:p>
          <a:p>
            <a:pPr>
              <a:buNone/>
            </a:pPr>
            <a:r>
              <a:rPr lang="ru-RU" dirty="0" smtClean="0"/>
              <a:t>  На поверхности кожи человека находится примерно 5 миллионов волосков. На каждый квадратный сантиметр кожи человека приходится в среднем 100 пор и 200 рецепторов.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/>
              <a:t>Статья из журнала «</a:t>
            </a:r>
            <a:r>
              <a:rPr lang="en-US" i="1" dirty="0" smtClean="0"/>
              <a:t>Science time</a:t>
            </a:r>
            <a:r>
              <a:rPr lang="ru-RU" i="1" dirty="0" smtClean="0"/>
              <a:t>» №3 2013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96691972"/>
              </p:ext>
            </p:extLst>
          </p:nvPr>
        </p:nvGraphicFramePr>
        <p:xfrm>
          <a:off x="0" y="-119156"/>
          <a:ext cx="9240385" cy="7100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514"/>
                <a:gridCol w="2889514"/>
                <a:gridCol w="3461357"/>
              </a:tblGrid>
              <a:tr h="112329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794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500" dirty="0" smtClean="0"/>
                        <a:t>Половые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500" dirty="0" smtClean="0"/>
                    </a:p>
                    <a:p>
                      <a:pPr marL="0" indent="0">
                        <a:buNone/>
                      </a:pPr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оплодотворение,  т.е. дают начало новому организму</a:t>
                      </a:r>
                      <a:endParaRPr lang="ru-RU" sz="1800" dirty="0"/>
                    </a:p>
                  </a:txBody>
                  <a:tcPr/>
                </a:tc>
              </a:tr>
              <a:tr h="1362943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2. Нервные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Восприятие, передача, хранение информации</a:t>
                      </a:r>
                    </a:p>
                    <a:p>
                      <a:r>
                        <a:rPr lang="ru-RU" dirty="0" smtClean="0"/>
                        <a:t>Преобразование раздражения в нервные импульсы</a:t>
                      </a:r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3. Клетки</a:t>
                      </a:r>
                      <a:r>
                        <a:rPr lang="ru-RU" sz="2500" baseline="0" dirty="0" smtClean="0"/>
                        <a:t> к</a:t>
                      </a:r>
                      <a:r>
                        <a:rPr lang="ru-RU" sz="2500" dirty="0" smtClean="0"/>
                        <a:t>ожи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чувствительность</a:t>
                      </a:r>
                    </a:p>
                    <a:p>
                      <a:r>
                        <a:rPr lang="ru-RU" dirty="0" smtClean="0"/>
                        <a:t>Способна</a:t>
                      </a:r>
                      <a:r>
                        <a:rPr lang="ru-RU" baseline="0" dirty="0" smtClean="0"/>
                        <a:t> восстанавливаться</a:t>
                      </a:r>
                    </a:p>
                    <a:p>
                      <a:r>
                        <a:rPr lang="ru-RU" baseline="0" dirty="0" smtClean="0"/>
                        <a:t>Защита организма</a:t>
                      </a:r>
                    </a:p>
                    <a:p>
                      <a:r>
                        <a:rPr lang="ru-RU" baseline="0" dirty="0" smtClean="0"/>
                        <a:t>Сохранение тепла</a:t>
                      </a:r>
                      <a:endParaRPr lang="ru-RU" dirty="0"/>
                    </a:p>
                  </a:txBody>
                  <a:tcPr/>
                </a:tc>
              </a:tr>
              <a:tr h="108705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6021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124745"/>
            <a:ext cx="2880320" cy="12241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350515"/>
            <a:ext cx="2880320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3645024"/>
            <a:ext cx="2858260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464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214290"/>
            <a:ext cx="8715375" cy="641193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Скелет человека.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Скелет человека состоит из головного и туловищного отделов. Головной отдел делится на мозговую и лицевую части. Мозговая часть состоит из 2 височных костей, 2 теменных костей, 1 лобной, затылочной, и частично решетчатой костей. В состав лицевого скелета входит парная верхняя челюсть и нижняя кости, в лунках которых закреплены зубы.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Соединение костей в скелете подразделяется на три типа: неподвижное,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полуподвижное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и подвижное. Неподвижное соединение представлено костями черепа,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полуподвижное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– соединением позвонков или рёбер с грудиной, осуществляющимися с помощью хрящей и связок. Наконец, подвижно соединяются суставы.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Кости скелета выполняют следующие функции : 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— опорную функцию  —  кости вместе с их соединениями составляют опору тела, к которой прикрепляются мягкие ткани и органы;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— функцию передвижения (хотя и косвенно, так как скелет служит для прикрепления скелетных мышц);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— защитную функцию  —  формирование костных образований для защиты важных органов: головного и спинного мозга; сердца, легких. В полости таза располагаются половые органы. В самих костях находится красный костный мозг.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Это интересно: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Материал кости в 30 раз прочнее кирпича и в 2,5 раза прочнее гранита.</a:t>
            </a:r>
          </a:p>
          <a:p>
            <a:pPr>
              <a:buNone/>
            </a:pP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Журнал «Наука и жизнь» № 9, 2008</a:t>
            </a:r>
            <a:endParaRPr lang="ru-RU" sz="17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642938"/>
            <a:ext cx="8229600" cy="9477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03051887"/>
              </p:ext>
            </p:extLst>
          </p:nvPr>
        </p:nvGraphicFramePr>
        <p:xfrm>
          <a:off x="1" y="-2"/>
          <a:ext cx="9144000" cy="6858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9374"/>
                <a:gridCol w="2792745"/>
                <a:gridCol w="3491881"/>
              </a:tblGrid>
              <a:tr h="137965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144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500" dirty="0" smtClean="0"/>
                        <a:t>Половые</a:t>
                      </a:r>
                    </a:p>
                    <a:p>
                      <a:pPr marL="0" indent="0">
                        <a:buNone/>
                      </a:pPr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оплодотворение, т.е.</a:t>
                      </a:r>
                      <a:r>
                        <a:rPr lang="ru-RU" sz="1800" baseline="0" dirty="0" smtClean="0"/>
                        <a:t> дают начало новому организму</a:t>
                      </a:r>
                      <a:endParaRPr lang="ru-RU" sz="1800" dirty="0"/>
                    </a:p>
                  </a:txBody>
                  <a:tcPr/>
                </a:tc>
              </a:tr>
              <a:tr h="1223191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2. Нервные</a:t>
                      </a:r>
                    </a:p>
                    <a:p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чувствительность</a:t>
                      </a:r>
                    </a:p>
                    <a:p>
                      <a:r>
                        <a:rPr lang="ru-RU" dirty="0" smtClean="0"/>
                        <a:t>Способна</a:t>
                      </a:r>
                      <a:r>
                        <a:rPr lang="ru-RU" baseline="0" dirty="0" smtClean="0"/>
                        <a:t> восстанавливаться</a:t>
                      </a:r>
                    </a:p>
                    <a:p>
                      <a:r>
                        <a:rPr lang="ru-RU" baseline="0" dirty="0" smtClean="0"/>
                        <a:t>Защита организма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940916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3. Клетки кожи</a:t>
                      </a:r>
                    </a:p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чувствительность</a:t>
                      </a:r>
                    </a:p>
                    <a:p>
                      <a:r>
                        <a:rPr lang="ru-RU" dirty="0" smtClean="0"/>
                        <a:t>Способна</a:t>
                      </a:r>
                      <a:r>
                        <a:rPr lang="ru-RU" baseline="0" dirty="0" smtClean="0"/>
                        <a:t> восстанавливаться</a:t>
                      </a:r>
                    </a:p>
                    <a:p>
                      <a:r>
                        <a:rPr lang="ru-RU" baseline="0" dirty="0" smtClean="0"/>
                        <a:t>Защита организма</a:t>
                      </a:r>
                      <a:endParaRPr lang="ru-RU" dirty="0" smtClean="0"/>
                    </a:p>
                  </a:txBody>
                  <a:tcPr/>
                </a:tc>
              </a:tr>
              <a:tr h="979612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4. Клетки кости</a:t>
                      </a:r>
                    </a:p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Опора </a:t>
                      </a:r>
                    </a:p>
                    <a:p>
                      <a:r>
                        <a:rPr lang="ru-RU" dirty="0" smtClean="0"/>
                        <a:t>Передвижение</a:t>
                      </a:r>
                    </a:p>
                    <a:p>
                      <a:r>
                        <a:rPr lang="ru-RU" dirty="0" smtClean="0"/>
                        <a:t>Защита</a:t>
                      </a:r>
                    </a:p>
                  </a:txBody>
                  <a:tcPr/>
                </a:tc>
              </a:tr>
              <a:tr h="122319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412776"/>
            <a:ext cx="2736304" cy="1008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420888"/>
            <a:ext cx="2736304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3717032"/>
            <a:ext cx="2725007" cy="9361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4653136"/>
            <a:ext cx="2736304" cy="99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964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96407884"/>
              </p:ext>
            </p:extLst>
          </p:nvPr>
        </p:nvGraphicFramePr>
        <p:xfrm>
          <a:off x="-36512" y="1"/>
          <a:ext cx="9180512" cy="7157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8431"/>
                <a:gridCol w="2945215"/>
                <a:gridCol w="3106866"/>
              </a:tblGrid>
              <a:tr h="9287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0803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Половые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оплодотворение, т.е.</a:t>
                      </a:r>
                      <a:r>
                        <a:rPr lang="ru-RU" sz="1800" baseline="0" dirty="0" smtClean="0"/>
                        <a:t> дают начало новому организму</a:t>
                      </a:r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/>
                </a:tc>
              </a:tr>
              <a:tr h="10602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2. Нервные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Восприятие, передача, хранение информации</a:t>
                      </a:r>
                    </a:p>
                    <a:p>
                      <a:r>
                        <a:rPr lang="ru-RU" sz="1600" dirty="0" smtClean="0"/>
                        <a:t>Преобразование раздражения в нервные импульсы</a:t>
                      </a:r>
                    </a:p>
                  </a:txBody>
                  <a:tcPr/>
                </a:tc>
              </a:tr>
              <a:tr h="112265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 Клетки кожи</a:t>
                      </a:r>
                    </a:p>
                    <a:p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Обеспечивает чувствительность</a:t>
                      </a:r>
                    </a:p>
                    <a:p>
                      <a:r>
                        <a:rPr lang="ru-RU" sz="1600" dirty="0" smtClean="0"/>
                        <a:t>Способна восстанавливаться</a:t>
                      </a:r>
                    </a:p>
                    <a:p>
                      <a:r>
                        <a:rPr lang="ru-RU" sz="1600" dirty="0" smtClean="0"/>
                        <a:t>Защита</a:t>
                      </a:r>
                      <a:r>
                        <a:rPr lang="ru-RU" sz="1600" baseline="0" dirty="0" smtClean="0"/>
                        <a:t> организма</a:t>
                      </a:r>
                      <a:endParaRPr lang="ru-RU" sz="1600" dirty="0"/>
                    </a:p>
                  </a:txBody>
                  <a:tcPr/>
                </a:tc>
              </a:tr>
              <a:tr h="91262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4. Клетки кости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Опора</a:t>
                      </a:r>
                      <a:r>
                        <a:rPr lang="ru-RU" sz="1600" baseline="0" dirty="0" smtClean="0"/>
                        <a:t> </a:t>
                      </a:r>
                    </a:p>
                    <a:p>
                      <a:r>
                        <a:rPr lang="ru-RU" sz="1600" baseline="0" dirty="0" smtClean="0"/>
                        <a:t>Передвижение</a:t>
                      </a:r>
                    </a:p>
                    <a:p>
                      <a:r>
                        <a:rPr lang="ru-RU" sz="1600" baseline="0" dirty="0" smtClean="0"/>
                        <a:t>Защита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176706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5. Клетки крови</a:t>
                      </a:r>
                    </a:p>
                    <a:p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Перенос кислорода, углекислого газа (газообмен)</a:t>
                      </a:r>
                    </a:p>
                    <a:p>
                      <a:r>
                        <a:rPr lang="ru-RU" sz="1400" dirty="0" smtClean="0"/>
                        <a:t>Снабжение клеток питательными</a:t>
                      </a:r>
                      <a:r>
                        <a:rPr lang="ru-RU" sz="1400" baseline="0" dirty="0" smtClean="0"/>
                        <a:t> веществами, водой, солями, витаминами (транспорт веществ)</a:t>
                      </a:r>
                    </a:p>
                    <a:p>
                      <a:r>
                        <a:rPr lang="ru-RU" sz="1400" baseline="0" dirty="0" smtClean="0"/>
                        <a:t>Связь между органами и тканями</a:t>
                      </a:r>
                    </a:p>
                    <a:p>
                      <a:r>
                        <a:rPr lang="ru-RU" sz="1400" baseline="0" dirty="0" smtClean="0"/>
                        <a:t>Постоянная температура тела</a:t>
                      </a:r>
                    </a:p>
                    <a:p>
                      <a:r>
                        <a:rPr lang="ru-RU" sz="1400" baseline="0" dirty="0" smtClean="0"/>
                        <a:t>Защита</a:t>
                      </a:r>
                      <a:endParaRPr lang="ru-RU" sz="1400" dirty="0" smtClean="0"/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980728"/>
            <a:ext cx="2952328" cy="792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1772816"/>
            <a:ext cx="2952328" cy="12241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2996952"/>
            <a:ext cx="2952328" cy="10749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4077072"/>
            <a:ext cx="2936272" cy="9950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802" y="5072074"/>
            <a:ext cx="2936271" cy="192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87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500" dirty="0" smtClean="0"/>
              <a:t>Цель урока:</a:t>
            </a:r>
          </a:p>
          <a:p>
            <a:pPr marL="0" indent="0">
              <a:buNone/>
            </a:pPr>
            <a:r>
              <a:rPr lang="ru-RU" sz="6000" dirty="0" smtClean="0"/>
              <a:t>узнать о многообразии клеток и их роли в организме (функциях)</a:t>
            </a:r>
          </a:p>
          <a:p>
            <a:pPr marL="0" indent="0" algn="ctr">
              <a:buNone/>
            </a:pPr>
            <a:endParaRPr lang="ru-RU" sz="55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293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500" dirty="0" smtClean="0"/>
              <a:t>рассказ учителя</a:t>
            </a:r>
          </a:p>
          <a:p>
            <a:pPr>
              <a:buFontTx/>
              <a:buChar char="-"/>
            </a:pPr>
            <a:r>
              <a:rPr lang="ru-RU" sz="4500" dirty="0"/>
              <a:t>у</a:t>
            </a:r>
            <a:r>
              <a:rPr lang="ru-RU" sz="4500" dirty="0" smtClean="0"/>
              <a:t>чебник</a:t>
            </a:r>
          </a:p>
          <a:p>
            <a:pPr>
              <a:buFontTx/>
              <a:buChar char="-"/>
            </a:pPr>
            <a:r>
              <a:rPr lang="ru-RU" sz="4500" dirty="0"/>
              <a:t>н</a:t>
            </a:r>
            <a:r>
              <a:rPr lang="ru-RU" sz="4500" dirty="0" smtClean="0"/>
              <a:t>аучные статьи </a:t>
            </a:r>
          </a:p>
          <a:p>
            <a:pPr>
              <a:buFontTx/>
              <a:buChar char="-"/>
            </a:pPr>
            <a:r>
              <a:rPr lang="ru-RU" sz="4500" dirty="0"/>
              <a:t>в</a:t>
            </a:r>
            <a:r>
              <a:rPr lang="ru-RU" sz="4500" dirty="0" smtClean="0"/>
              <a:t>идео </a:t>
            </a:r>
            <a:endParaRPr lang="ru-RU" sz="4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518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dirty="0" smtClean="0"/>
              <a:t>1. </a:t>
            </a:r>
            <a:r>
              <a:rPr lang="ru-RU" sz="3500" dirty="0"/>
              <a:t>з</a:t>
            </a:r>
            <a:r>
              <a:rPr lang="ru-RU" sz="3500" dirty="0" smtClean="0"/>
              <a:t>акончить заполнение таблицы</a:t>
            </a:r>
          </a:p>
          <a:p>
            <a:pPr marL="0" indent="0">
              <a:buNone/>
            </a:pPr>
            <a:r>
              <a:rPr lang="ru-RU" sz="3500" dirty="0" smtClean="0"/>
              <a:t>2. выучить функции клеток</a:t>
            </a:r>
          </a:p>
          <a:p>
            <a:pPr marL="0" indent="0">
              <a:buNone/>
            </a:pPr>
            <a:r>
              <a:rPr lang="ru-RU" sz="3500" dirty="0" smtClean="0"/>
              <a:t>3. с. 108 – 109 читать </a:t>
            </a:r>
            <a:endParaRPr lang="ru-RU" sz="3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500" dirty="0" smtClean="0"/>
              <a:t>Домашнее задание</a:t>
            </a:r>
            <a:endParaRPr lang="ru-RU" sz="5500" dirty="0"/>
          </a:p>
        </p:txBody>
      </p:sp>
    </p:spTree>
    <p:extLst>
      <p:ext uri="{BB962C8B-B14F-4D97-AF65-F5344CB8AC3E}">
        <p14:creationId xmlns:p14="http://schemas.microsoft.com/office/powerpoint/2010/main" xmlns="" val="70456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07" y="29685"/>
            <a:ext cx="4917500" cy="271043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0562" y="7462"/>
            <a:ext cx="4643438" cy="27860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7554" y="2857496"/>
            <a:ext cx="2633358" cy="37737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098496"/>
            <a:ext cx="3304891" cy="34289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2897" y="2996952"/>
            <a:ext cx="3061103" cy="363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390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14488"/>
            <a:ext cx="7408333" cy="44116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/>
              <a:t>Все клетки сложно устроены</a:t>
            </a:r>
          </a:p>
          <a:p>
            <a:pPr marL="0" indent="0">
              <a:buNone/>
            </a:pPr>
            <a:r>
              <a:rPr lang="ru-RU" sz="3600" dirty="0" smtClean="0"/>
              <a:t>Клетки живые</a:t>
            </a:r>
          </a:p>
          <a:p>
            <a:pPr marL="0" indent="0">
              <a:buNone/>
            </a:pPr>
            <a:r>
              <a:rPr lang="ru-RU" sz="3600" dirty="0" smtClean="0"/>
              <a:t>Все они одинаковы по строению, но могут отличаться    </a:t>
            </a:r>
          </a:p>
          <a:p>
            <a:pPr marL="0" indent="0">
              <a:buNone/>
            </a:pPr>
            <a:r>
              <a:rPr lang="ru-RU" sz="3600" dirty="0" smtClean="0"/>
              <a:t>- по форме</a:t>
            </a:r>
          </a:p>
          <a:p>
            <a:pPr marL="0" indent="0">
              <a:buNone/>
            </a:pPr>
            <a:r>
              <a:rPr lang="ru-RU" sz="3600" dirty="0" smtClean="0"/>
              <a:t>- по размерам</a:t>
            </a:r>
          </a:p>
          <a:p>
            <a:pPr marL="0" indent="0">
              <a:buNone/>
            </a:pPr>
            <a:r>
              <a:rPr lang="ru-RU" sz="3600" dirty="0" smtClean="0"/>
              <a:t>- </a:t>
            </a:r>
            <a:r>
              <a:rPr lang="ru-RU" sz="3600" dirty="0"/>
              <a:t>п</a:t>
            </a:r>
            <a:r>
              <a:rPr lang="ru-RU" sz="3600" dirty="0" smtClean="0"/>
              <a:t>о цвету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01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500" dirty="0" smtClean="0"/>
              <a:t>ЦЕЛЬ: </a:t>
            </a:r>
          </a:p>
          <a:p>
            <a:pPr marL="0" indent="0">
              <a:buNone/>
            </a:pPr>
            <a:r>
              <a:rPr lang="ru-RU" sz="4500" dirty="0" smtClean="0"/>
              <a:t>узнать о многообразии клеток и их роли в организме (функциях)</a:t>
            </a:r>
            <a:endParaRPr lang="ru-RU" sz="4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Клетки различаются по выполняемым функциям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33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5451397"/>
              </p:ext>
            </p:extLst>
          </p:nvPr>
        </p:nvGraphicFramePr>
        <p:xfrm>
          <a:off x="1" y="2"/>
          <a:ext cx="9036495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2165"/>
                <a:gridCol w="3012165"/>
                <a:gridCol w="3012165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3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Bior8_60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g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2974" y="-482231"/>
            <a:ext cx="9786974" cy="7340231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67544" y="2492896"/>
            <a:ext cx="4032448" cy="2993505"/>
          </a:xfrm>
        </p:spPr>
        <p:txBody>
          <a:bodyPr>
            <a:noAutofit/>
          </a:bodyPr>
          <a:lstStyle/>
          <a:p>
            <a:r>
              <a:rPr lang="ru-RU" sz="3500" dirty="0" smtClean="0"/>
              <a:t>При слиянии образуют ЗИГОТУ – новый организм</a:t>
            </a:r>
          </a:p>
          <a:p>
            <a:r>
              <a:rPr lang="ru-RU" sz="3500" dirty="0" smtClean="0"/>
              <a:t>Функция - оплодотворение</a:t>
            </a:r>
            <a:endParaRPr lang="ru-RU" sz="3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764704"/>
            <a:ext cx="5472608" cy="1252728"/>
          </a:xfrm>
        </p:spPr>
        <p:txBody>
          <a:bodyPr/>
          <a:lstStyle/>
          <a:p>
            <a:r>
              <a:rPr lang="ru-RU" sz="4800" dirty="0" smtClean="0"/>
              <a:t>Половые клетки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2060848"/>
            <a:ext cx="3871364" cy="4593484"/>
          </a:xfrm>
        </p:spPr>
      </p:pic>
    </p:spTree>
    <p:extLst>
      <p:ext uri="{BB962C8B-B14F-4D97-AF65-F5344CB8AC3E}">
        <p14:creationId xmlns:p14="http://schemas.microsoft.com/office/powerpoint/2010/main" xmlns="" val="422711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77298576"/>
              </p:ext>
            </p:extLst>
          </p:nvPr>
        </p:nvGraphicFramePr>
        <p:xfrm>
          <a:off x="1" y="1"/>
          <a:ext cx="9144000" cy="6960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19696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3924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500" dirty="0" smtClean="0"/>
                        <a:t>Половые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5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Оплодотворение,</a:t>
                      </a:r>
                      <a:r>
                        <a:rPr lang="ru-RU" sz="2500" baseline="0" dirty="0" smtClean="0"/>
                        <a:t> т.е. дают начало новому организму</a:t>
                      </a:r>
                      <a:endParaRPr lang="ru-RU" sz="2500" dirty="0"/>
                    </a:p>
                  </a:txBody>
                  <a:tcPr/>
                </a:tc>
              </a:tr>
              <a:tr h="11322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2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2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2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230263"/>
            <a:ext cx="2520280" cy="111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700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339</TotalTime>
  <Words>901</Words>
  <Application>Microsoft Office PowerPoint</Application>
  <PresentationFormat>Экран (4:3)</PresentationFormat>
  <Paragraphs>133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Слайд 1</vt:lpstr>
      <vt:lpstr>Слайд 2</vt:lpstr>
      <vt:lpstr>Слайд 3</vt:lpstr>
      <vt:lpstr>Клетки различаются по выполняемым функциям</vt:lpstr>
      <vt:lpstr>Слайд 5</vt:lpstr>
      <vt:lpstr>Слайд 6</vt:lpstr>
      <vt:lpstr>Слайд 7</vt:lpstr>
      <vt:lpstr>Половые клетки</vt:lpstr>
      <vt:lpstr>Слайд 9</vt:lpstr>
      <vt:lpstr>Слайд 10</vt:lpstr>
      <vt:lpstr>Слайд 11</vt:lpstr>
      <vt:lpstr>Слайд 12</vt:lpstr>
      <vt:lpstr>Слайд 13</vt:lpstr>
      <vt:lpstr>  </vt:lpstr>
      <vt:lpstr>Слайд 15</vt:lpstr>
      <vt:lpstr>Слайд 16</vt:lpstr>
      <vt:lpstr>Слайд 17</vt:lpstr>
      <vt:lpstr>Источники информации</vt:lpstr>
      <vt:lpstr>Домашнее задание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Anastasiya</dc:creator>
  <cp:lastModifiedBy>Людмила</cp:lastModifiedBy>
  <cp:revision>37</cp:revision>
  <dcterms:created xsi:type="dcterms:W3CDTF">2015-01-19T18:30:46Z</dcterms:created>
  <dcterms:modified xsi:type="dcterms:W3CDTF">2015-01-23T06:43:16Z</dcterms:modified>
</cp:coreProperties>
</file>