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6" autoAdjust="0"/>
    <p:restoredTop sz="94660"/>
  </p:normalViewPr>
  <p:slideViewPr>
    <p:cSldViewPr>
      <p:cViewPr varScale="1">
        <p:scale>
          <a:sx n="91" d="100"/>
          <a:sy n="91" d="100"/>
        </p:scale>
        <p:origin x="168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A3EFB-A554-402D-B8BE-E593E80DB74C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DF413-4FDC-485D-9FD7-95C36B3BEFE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A3EFB-A554-402D-B8BE-E593E80DB74C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DF413-4FDC-485D-9FD7-95C36B3BE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A3EFB-A554-402D-B8BE-E593E80DB74C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DF413-4FDC-485D-9FD7-95C36B3BE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A3EFB-A554-402D-B8BE-E593E80DB74C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DF413-4FDC-485D-9FD7-95C36B3BE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A3EFB-A554-402D-B8BE-E593E80DB74C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DF413-4FDC-485D-9FD7-95C36B3BEFE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A3EFB-A554-402D-B8BE-E593E80DB74C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DF413-4FDC-485D-9FD7-95C36B3BE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A3EFB-A554-402D-B8BE-E593E80DB74C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DF413-4FDC-485D-9FD7-95C36B3BE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A3EFB-A554-402D-B8BE-E593E80DB74C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DF413-4FDC-485D-9FD7-95C36B3BE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A3EFB-A554-402D-B8BE-E593E80DB74C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DF413-4FDC-485D-9FD7-95C36B3BEFE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A3EFB-A554-402D-B8BE-E593E80DB74C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DF413-4FDC-485D-9FD7-95C36B3BE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A3EFB-A554-402D-B8BE-E593E80DB74C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DF413-4FDC-485D-9FD7-95C36B3BEFE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F2A3EFB-A554-402D-B8BE-E593E80DB74C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74DF413-4FDC-485D-9FD7-95C36B3BEFED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052736"/>
            <a:ext cx="7406640" cy="1472184"/>
          </a:xfrm>
        </p:spPr>
        <p:txBody>
          <a:bodyPr/>
          <a:lstStyle/>
          <a:p>
            <a:pPr algn="ctr"/>
            <a:r>
              <a:rPr lang="ru-RU" dirty="0" smtClean="0"/>
              <a:t>Построение графика квадратичной функции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одзаголовок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403648" y="3501008"/>
                <a:ext cx="7406640" cy="1752600"/>
              </a:xfrm>
            </p:spPr>
            <p:txBody>
              <a:bodyPr/>
              <a:lstStyle/>
              <a:p>
                <a:endParaRPr lang="ru-RU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800" b="0" i="1" smtClean="0">
                          <a:latin typeface="Cambria Math"/>
                        </a:rPr>
                        <m:t>𝑦</m:t>
                      </m:r>
                      <m:r>
                        <a:rPr lang="en-US" sz="4800" b="0" i="1" smtClean="0">
                          <a:latin typeface="Cambria Math"/>
                        </a:rPr>
                        <m:t>=</m:t>
                      </m:r>
                      <m:r>
                        <a:rPr lang="en-US" sz="4800" b="0" i="1" smtClean="0">
                          <a:latin typeface="Cambria Math"/>
                        </a:rPr>
                        <m:t>𝑎</m:t>
                      </m:r>
                      <m:sSup>
                        <m:sSupPr>
                          <m:ctrlPr>
                            <a:rPr lang="en-US" sz="4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8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4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4800" b="0" i="1" smtClean="0">
                          <a:latin typeface="Cambria Math"/>
                        </a:rPr>
                        <m:t>+</m:t>
                      </m:r>
                      <m:r>
                        <a:rPr lang="en-US" sz="4800" b="0" i="1" smtClean="0">
                          <a:latin typeface="Cambria Math"/>
                        </a:rPr>
                        <m:t>𝑏𝑥</m:t>
                      </m:r>
                      <m:r>
                        <a:rPr lang="en-US" sz="4800" b="0" i="1" smtClean="0">
                          <a:latin typeface="Cambria Math"/>
                        </a:rPr>
                        <m:t>+</m:t>
                      </m:r>
                      <m:r>
                        <a:rPr lang="en-US" sz="4800" b="0" i="1" smtClean="0">
                          <a:latin typeface="Cambria Math"/>
                        </a:rPr>
                        <m:t>𝑐</m:t>
                      </m:r>
                      <m:r>
                        <a:rPr lang="en-US" sz="4800" b="0" i="1" smtClean="0">
                          <a:latin typeface="Cambria Math"/>
                        </a:rPr>
                        <m:t>, </m:t>
                      </m:r>
                      <m:r>
                        <a:rPr lang="en-US" sz="4800" b="0" i="1" smtClean="0">
                          <a:latin typeface="Cambria Math"/>
                        </a:rPr>
                        <m:t>𝑎</m:t>
                      </m:r>
                      <m:r>
                        <a:rPr lang="en-US" sz="4800" b="0" i="1" smtClean="0">
                          <a:latin typeface="Cambria Math"/>
                        </a:rPr>
                        <m:t> ≠0</m:t>
                      </m:r>
                    </m:oMath>
                  </m:oMathPara>
                </a14:m>
                <a:endParaRPr lang="ru-RU" sz="4800" dirty="0" smtClean="0"/>
              </a:p>
            </p:txBody>
          </p:sp>
        </mc:Choice>
        <mc:Fallback xmlns="">
          <p:sp>
            <p:nvSpPr>
              <p:cNvPr id="3" name="Под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403648" y="3501008"/>
                <a:ext cx="7406640" cy="17526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1098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7 L -0.86962 -0.01296 " pathEditMode="relative" rAng="0" ptsTypes="AA">
                                      <p:cBhvr>
                                        <p:cTn id="6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90" y="-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797152" y="304800"/>
            <a:ext cx="7498080" cy="1143000"/>
          </a:xfrm>
        </p:spPr>
        <p:txBody>
          <a:bodyPr/>
          <a:lstStyle/>
          <a:p>
            <a:pPr algn="ctr"/>
            <a:r>
              <a:rPr lang="ru-RU" dirty="0"/>
              <a:t>План </a:t>
            </a:r>
            <a:r>
              <a:rPr lang="ru-RU" dirty="0" smtClean="0"/>
              <a:t>построения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596646" indent="-514350">
                  <a:buFont typeface="+mj-lt"/>
                  <a:buAutoNum type="arabicPeriod"/>
                </a:pPr>
                <a:endParaRPr lang="en-US" sz="2200" b="1" dirty="0" smtClean="0">
                  <a:latin typeface="Calibri" pitchFamily="34" charset="0"/>
                  <a:cs typeface="Calibri" pitchFamily="34" charset="0"/>
                </a:endParaRPr>
              </a:p>
              <a:p>
                <a:pPr marL="82296" indent="0">
                  <a:buNone/>
                </a:pPr>
                <a:endParaRPr lang="en-US" sz="2200" b="1" dirty="0" smtClean="0">
                  <a:latin typeface="Calibri" pitchFamily="34" charset="0"/>
                  <a:cs typeface="Calibri" pitchFamily="34" charset="0"/>
                </a:endParaRPr>
              </a:p>
              <a:p>
                <a:pPr marL="539496" indent="-457200">
                  <a:buFont typeface="+mj-lt"/>
                  <a:buAutoNum type="arabicPeriod"/>
                </a:pPr>
                <a:r>
                  <a:rPr lang="ru-RU" sz="2200" b="1" dirty="0" smtClean="0">
                    <a:latin typeface="Calibri" pitchFamily="34" charset="0"/>
                    <a:cs typeface="Calibri" pitchFamily="34" charset="0"/>
                  </a:rPr>
                  <a:t>Найти координаты вершины параболы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latin typeface="Cambria Math"/>
                        <a:cs typeface="Calibri" pitchFamily="34" charset="0"/>
                      </a:rPr>
                      <m:t>(</m:t>
                    </m:r>
                    <m:sSub>
                      <m:sSubPr>
                        <m:ctrlPr>
                          <a:rPr lang="en-US" sz="2200" b="1" i="1" smtClean="0">
                            <a:latin typeface="Cambria Math" panose="02040503050406030204" pitchFamily="18" charset="0"/>
                            <a:cs typeface="Calibri" pitchFamily="34" charset="0"/>
                          </a:rPr>
                        </m:ctrlPr>
                      </m:sSubPr>
                      <m:e>
                        <m:r>
                          <a:rPr lang="en-US" sz="2200" b="1" i="1" smtClean="0">
                            <a:latin typeface="Cambria Math"/>
                            <a:cs typeface="Calibri" pitchFamily="34" charset="0"/>
                          </a:rPr>
                          <m:t>𝒙</m:t>
                        </m:r>
                      </m:e>
                      <m:sub>
                        <m:r>
                          <a:rPr lang="en-US" sz="2200" b="1" i="1" smtClean="0">
                            <a:latin typeface="Cambria Math"/>
                            <a:cs typeface="Calibri" pitchFamily="34" charset="0"/>
                          </a:rPr>
                          <m:t>𝟎</m:t>
                        </m:r>
                      </m:sub>
                    </m:sSub>
                    <m:r>
                      <a:rPr lang="en-US" sz="2200" b="1" i="1" smtClean="0">
                        <a:latin typeface="Cambria Math"/>
                        <a:cs typeface="Calibri" pitchFamily="34" charset="0"/>
                      </a:rPr>
                      <m:t>, </m:t>
                    </m:r>
                    <m:sSub>
                      <m:sSubPr>
                        <m:ctrlPr>
                          <a:rPr lang="en-US" sz="2200" b="1" i="1" smtClean="0">
                            <a:latin typeface="Cambria Math" panose="02040503050406030204" pitchFamily="18" charset="0"/>
                            <a:cs typeface="Calibri" pitchFamily="34" charset="0"/>
                          </a:rPr>
                        </m:ctrlPr>
                      </m:sSubPr>
                      <m:e>
                        <m:r>
                          <a:rPr lang="en-US" sz="2200" b="1" i="1" smtClean="0">
                            <a:latin typeface="Cambria Math"/>
                            <a:cs typeface="Calibri" pitchFamily="34" charset="0"/>
                          </a:rPr>
                          <m:t>𝒚</m:t>
                        </m:r>
                      </m:e>
                      <m:sub>
                        <m:r>
                          <a:rPr lang="en-US" sz="2200" b="1" i="1" smtClean="0">
                            <a:latin typeface="Cambria Math"/>
                            <a:cs typeface="Calibri" pitchFamily="34" charset="0"/>
                          </a:rPr>
                          <m:t>𝟎</m:t>
                        </m:r>
                      </m:sub>
                    </m:sSub>
                    <m:r>
                      <a:rPr lang="en-US" sz="2200" b="1" i="1" smtClean="0">
                        <a:latin typeface="Cambria Math"/>
                        <a:cs typeface="Calibri" pitchFamily="34" charset="0"/>
                      </a:rPr>
                      <m:t>)</m:t>
                    </m:r>
                  </m:oMath>
                </a14:m>
                <a:r>
                  <a:rPr lang="en-US" sz="2200" b="1" dirty="0" smtClean="0">
                    <a:latin typeface="Calibri" pitchFamily="34" charset="0"/>
                    <a:cs typeface="Calibri" pitchFamily="34" charset="0"/>
                  </a:rPr>
                  <a:t>:     </a:t>
                </a:r>
                <a14:m>
                  <m:oMath xmlns:m="http://schemas.openxmlformats.org/officeDocument/2006/math">
                    <m:r>
                      <a:rPr lang="en-US" sz="2200" b="1" i="0" smtClean="0">
                        <a:latin typeface="Cambria Math"/>
                        <a:cs typeface="Calibri" pitchFamily="34" charset="0"/>
                      </a:rPr>
                      <m:t> </m:t>
                    </m:r>
                    <m:sSub>
                      <m:sSubPr>
                        <m:ctrlPr>
                          <a:rPr lang="ru-RU" sz="2200" b="1" i="1" smtClean="0">
                            <a:latin typeface="Cambria Math" panose="02040503050406030204" pitchFamily="18" charset="0"/>
                            <a:cs typeface="Calibri" pitchFamily="34" charset="0"/>
                          </a:rPr>
                        </m:ctrlPr>
                      </m:sSubPr>
                      <m:e>
                        <m:r>
                          <a:rPr lang="en-US" sz="2200" b="1" i="1" smtClean="0">
                            <a:latin typeface="Cambria Math"/>
                            <a:cs typeface="Calibri" pitchFamily="34" charset="0"/>
                          </a:rPr>
                          <m:t>𝒙</m:t>
                        </m:r>
                      </m:e>
                      <m:sub>
                        <m:r>
                          <a:rPr lang="en-US" sz="2200" b="1" i="1" smtClean="0">
                            <a:latin typeface="Cambria Math"/>
                            <a:cs typeface="Calibri" pitchFamily="34" charset="0"/>
                          </a:rPr>
                          <m:t>𝟎</m:t>
                        </m:r>
                      </m:sub>
                    </m:sSub>
                    <m:r>
                      <a:rPr lang="en-US" sz="2200" b="1" i="1" smtClean="0">
                        <a:latin typeface="Cambria Math"/>
                        <a:cs typeface="Calibri" pitchFamily="34" charset="0"/>
                      </a:rPr>
                      <m:t>= </m:t>
                    </m:r>
                    <m:f>
                      <m:fPr>
                        <m:ctrlPr>
                          <a:rPr lang="en-US" sz="2200" b="1" i="1" smtClean="0">
                            <a:latin typeface="Cambria Math" panose="02040503050406030204" pitchFamily="18" charset="0"/>
                            <a:cs typeface="Calibri" pitchFamily="34" charset="0"/>
                          </a:rPr>
                        </m:ctrlPr>
                      </m:fPr>
                      <m:num>
                        <m:r>
                          <a:rPr lang="en-US" sz="2200" b="1" i="1" smtClean="0">
                            <a:latin typeface="Cambria Math"/>
                            <a:cs typeface="Calibri" pitchFamily="34" charset="0"/>
                          </a:rPr>
                          <m:t>𝒃</m:t>
                        </m:r>
                      </m:num>
                      <m:den>
                        <m:r>
                          <a:rPr lang="en-US" sz="2200" b="1" i="1" smtClean="0">
                            <a:latin typeface="Cambria Math"/>
                            <a:cs typeface="Calibri" pitchFamily="34" charset="0"/>
                          </a:rPr>
                          <m:t>𝟐</m:t>
                        </m:r>
                        <m:r>
                          <a:rPr lang="en-US" sz="2200" b="1" i="1" smtClean="0">
                            <a:latin typeface="Cambria Math"/>
                            <a:cs typeface="Calibri" pitchFamily="34" charset="0"/>
                          </a:rPr>
                          <m:t>𝒂</m:t>
                        </m:r>
                      </m:den>
                    </m:f>
                    <m:r>
                      <a:rPr lang="en-US" sz="2200" b="1" i="1" smtClean="0">
                        <a:latin typeface="Cambria Math"/>
                        <a:cs typeface="Calibri" pitchFamily="34" charset="0"/>
                      </a:rPr>
                      <m:t>,     </m:t>
                    </m:r>
                    <m:sSub>
                      <m:sSubPr>
                        <m:ctrlPr>
                          <a:rPr lang="en-US" sz="2200" b="1" i="1" smtClean="0">
                            <a:latin typeface="Cambria Math" panose="02040503050406030204" pitchFamily="18" charset="0"/>
                            <a:cs typeface="Calibri" pitchFamily="34" charset="0"/>
                          </a:rPr>
                        </m:ctrlPr>
                      </m:sSubPr>
                      <m:e>
                        <m:r>
                          <a:rPr lang="en-US" sz="2200" b="1" i="1" smtClean="0">
                            <a:latin typeface="Cambria Math"/>
                            <a:cs typeface="Calibri" pitchFamily="34" charset="0"/>
                          </a:rPr>
                          <m:t>𝒚</m:t>
                        </m:r>
                      </m:e>
                      <m:sub>
                        <m:r>
                          <a:rPr lang="en-US" sz="2200" b="1" i="1" smtClean="0">
                            <a:latin typeface="Cambria Math"/>
                            <a:cs typeface="Calibri" pitchFamily="34" charset="0"/>
                          </a:rPr>
                          <m:t>𝟎</m:t>
                        </m:r>
                      </m:sub>
                    </m:sSub>
                    <m:r>
                      <a:rPr lang="en-US" sz="2200" b="1" i="1" smtClean="0">
                        <a:latin typeface="Cambria Math"/>
                        <a:cs typeface="Calibri" pitchFamily="34" charset="0"/>
                      </a:rPr>
                      <m:t>=</m:t>
                    </m:r>
                    <m:r>
                      <a:rPr lang="en-US" sz="2200" b="1" i="1" smtClean="0">
                        <a:latin typeface="Cambria Math"/>
                        <a:cs typeface="Calibri" pitchFamily="34" charset="0"/>
                      </a:rPr>
                      <m:t>𝒚</m:t>
                    </m:r>
                    <m:r>
                      <a:rPr lang="en-US" sz="2200" b="1" i="1" smtClean="0">
                        <a:latin typeface="Cambria Math"/>
                        <a:cs typeface="Calibri" pitchFamily="34" charset="0"/>
                      </a:rPr>
                      <m:t>(</m:t>
                    </m:r>
                    <m:sSub>
                      <m:sSubPr>
                        <m:ctrlPr>
                          <a:rPr lang="en-US" sz="2200" b="1" i="1" smtClean="0">
                            <a:latin typeface="Cambria Math" panose="02040503050406030204" pitchFamily="18" charset="0"/>
                            <a:cs typeface="Calibri" pitchFamily="34" charset="0"/>
                          </a:rPr>
                        </m:ctrlPr>
                      </m:sSubPr>
                      <m:e>
                        <m:r>
                          <a:rPr lang="en-US" sz="2200" b="1" i="1" smtClean="0">
                            <a:latin typeface="Cambria Math"/>
                            <a:cs typeface="Calibri" pitchFamily="34" charset="0"/>
                          </a:rPr>
                          <m:t>𝒙</m:t>
                        </m:r>
                      </m:e>
                      <m:sub>
                        <m:r>
                          <a:rPr lang="en-US" sz="2200" b="1" i="1" smtClean="0">
                            <a:latin typeface="Cambria Math"/>
                            <a:cs typeface="Calibri" pitchFamily="34" charset="0"/>
                          </a:rPr>
                          <m:t>𝟎</m:t>
                        </m:r>
                      </m:sub>
                    </m:sSub>
                    <m:r>
                      <a:rPr lang="en-US" sz="2200" b="1" i="1" smtClean="0">
                        <a:latin typeface="Cambria Math"/>
                        <a:cs typeface="Calibri" pitchFamily="34" charset="0"/>
                      </a:rPr>
                      <m:t>)</m:t>
                    </m:r>
                  </m:oMath>
                </a14:m>
                <a:endParaRPr lang="en-US" sz="2200" b="1" dirty="0" smtClean="0">
                  <a:latin typeface="Calibri" pitchFamily="34" charset="0"/>
                  <a:cs typeface="Calibri" pitchFamily="34" charset="0"/>
                </a:endParaRPr>
              </a:p>
              <a:p>
                <a:pPr marL="596646" indent="-514350">
                  <a:buFont typeface="+mj-lt"/>
                  <a:buAutoNum type="arabicPeriod"/>
                </a:pPr>
                <a:r>
                  <a:rPr lang="ru-RU" sz="2200" b="1" dirty="0" smtClean="0">
                    <a:latin typeface="Calibri" pitchFamily="34" charset="0"/>
                    <a:cs typeface="Calibri" pitchFamily="34" charset="0"/>
                  </a:rPr>
                  <a:t>Ось </a:t>
                </a:r>
                <a:r>
                  <a:rPr lang="ru-RU" sz="2200" b="1" dirty="0">
                    <a:latin typeface="Calibri" pitchFamily="34" charset="0"/>
                    <a:cs typeface="Calibri" pitchFamily="34" charset="0"/>
                  </a:rPr>
                  <a:t>симметрии параболы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latin typeface="Cambria Math"/>
                        <a:cs typeface="Calibri" pitchFamily="34" charset="0"/>
                      </a:rPr>
                      <m:t>𝒙</m:t>
                    </m:r>
                    <m:r>
                      <a:rPr lang="en-US" sz="2200" b="1" i="1" smtClean="0">
                        <a:latin typeface="Cambria Math"/>
                        <a:cs typeface="Calibri" pitchFamily="34" charset="0"/>
                      </a:rPr>
                      <m:t>=</m:t>
                    </m:r>
                    <m:sSub>
                      <m:sSubPr>
                        <m:ctrlPr>
                          <a:rPr lang="en-US" sz="2200" b="1" i="1" smtClean="0">
                            <a:latin typeface="Cambria Math" panose="02040503050406030204" pitchFamily="18" charset="0"/>
                            <a:cs typeface="Calibri" pitchFamily="34" charset="0"/>
                          </a:rPr>
                        </m:ctrlPr>
                      </m:sSubPr>
                      <m:e>
                        <m:r>
                          <a:rPr lang="en-US" sz="2200" b="1" i="1" smtClean="0">
                            <a:latin typeface="Cambria Math"/>
                            <a:cs typeface="Calibri" pitchFamily="34" charset="0"/>
                          </a:rPr>
                          <m:t>𝒙</m:t>
                        </m:r>
                      </m:e>
                      <m:sub>
                        <m:r>
                          <a:rPr lang="en-US" sz="2200" b="1" i="1" smtClean="0">
                            <a:latin typeface="Cambria Math"/>
                            <a:cs typeface="Calibri" pitchFamily="34" charset="0"/>
                          </a:rPr>
                          <m:t>𝟎</m:t>
                        </m:r>
                      </m:sub>
                    </m:sSub>
                  </m:oMath>
                </a14:m>
                <a:endParaRPr lang="en-US" sz="2200" b="1" baseline="-25000" dirty="0" smtClean="0">
                  <a:latin typeface="Calibri" pitchFamily="34" charset="0"/>
                  <a:cs typeface="Calibri" pitchFamily="34" charset="0"/>
                </a:endParaRPr>
              </a:p>
              <a:p>
                <a:pPr marL="596646" indent="-514350">
                  <a:buFont typeface="+mj-lt"/>
                  <a:buAutoNum type="arabicPeriod"/>
                </a:pPr>
                <a:r>
                  <a:rPr lang="ru-RU" sz="2200" b="1" dirty="0">
                    <a:latin typeface="Calibri" pitchFamily="34" charset="0"/>
                    <a:cs typeface="Calibri" pitchFamily="34" charset="0"/>
                  </a:rPr>
                  <a:t>Найти корни квадратного </a:t>
                </a:r>
                <a:r>
                  <a:rPr lang="ru-RU" sz="2200" b="1" dirty="0" smtClean="0">
                    <a:latin typeface="Calibri" pitchFamily="34" charset="0"/>
                    <a:cs typeface="Calibri" pitchFamily="34" charset="0"/>
                  </a:rPr>
                  <a:t>трехчлена</a:t>
                </a:r>
                <a:r>
                  <a:rPr lang="en-US" sz="2200" b="1" dirty="0" smtClean="0">
                    <a:latin typeface="Calibri" pitchFamily="34" charset="0"/>
                    <a:cs typeface="Calibri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 smtClean="0">
                            <a:latin typeface="Cambria Math" panose="02040503050406030204" pitchFamily="18" charset="0"/>
                            <a:cs typeface="Calibri" pitchFamily="34" charset="0"/>
                          </a:rPr>
                        </m:ctrlPr>
                      </m:sSubPr>
                      <m:e>
                        <m:r>
                          <a:rPr lang="en-US" sz="2200" b="1" i="1" smtClean="0">
                            <a:latin typeface="Cambria Math"/>
                            <a:cs typeface="Calibri" pitchFamily="34" charset="0"/>
                          </a:rPr>
                          <m:t>𝒙</m:t>
                        </m:r>
                      </m:e>
                      <m:sub>
                        <m:r>
                          <a:rPr lang="en-US" sz="2200" b="1" i="1" smtClean="0">
                            <a:latin typeface="Cambria Math"/>
                            <a:cs typeface="Calibri" pitchFamily="34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200" b="1" dirty="0" smtClean="0">
                    <a:latin typeface="Calibri" pitchFamily="34" charset="0"/>
                    <a:cs typeface="Calibri" pitchFamily="34" charset="0"/>
                  </a:rPr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200" b="1" i="1" smtClean="0">
                            <a:latin typeface="Cambria Math" panose="02040503050406030204" pitchFamily="18" charset="0"/>
                            <a:cs typeface="Calibri" pitchFamily="34" charset="0"/>
                          </a:rPr>
                        </m:ctrlPr>
                      </m:sSubPr>
                      <m:e>
                        <m:r>
                          <a:rPr lang="en-US" sz="2200" b="1" i="1" smtClean="0">
                            <a:latin typeface="Cambria Math"/>
                            <a:cs typeface="Calibri" pitchFamily="34" charset="0"/>
                          </a:rPr>
                          <m:t>𝒙</m:t>
                        </m:r>
                      </m:e>
                      <m:sub>
                        <m:r>
                          <a:rPr lang="en-US" sz="2200" b="1" i="1" smtClean="0">
                            <a:latin typeface="Cambria Math"/>
                            <a:cs typeface="Calibri" pitchFamily="34" charset="0"/>
                          </a:rPr>
                          <m:t>𝟐</m:t>
                        </m:r>
                      </m:sub>
                    </m:sSub>
                  </m:oMath>
                </a14:m>
                <a:endParaRPr lang="en-US" sz="2200" b="1" dirty="0" smtClean="0">
                  <a:latin typeface="Calibri" pitchFamily="34" charset="0"/>
                  <a:cs typeface="Calibri" pitchFamily="34" charset="0"/>
                </a:endParaRPr>
              </a:p>
              <a:p>
                <a:pPr marL="596646" indent="-514350">
                  <a:buFont typeface="+mj-lt"/>
                  <a:buAutoNum type="arabicPeriod"/>
                </a:pPr>
                <a:r>
                  <a:rPr lang="ru-RU" sz="2200" b="1" dirty="0">
                    <a:latin typeface="Calibri" pitchFamily="34" charset="0"/>
                    <a:cs typeface="Calibri" pitchFamily="34" charset="0"/>
                  </a:rPr>
                  <a:t>Две любые симметричные </a:t>
                </a:r>
                <a:r>
                  <a:rPr lang="ru-RU" sz="2200" b="1" dirty="0" smtClean="0">
                    <a:latin typeface="Calibri" pitchFamily="34" charset="0"/>
                    <a:cs typeface="Calibri" pitchFamily="34" charset="0"/>
                  </a:rPr>
                  <a:t>точки</a:t>
                </a:r>
                <a:r>
                  <a:rPr lang="en-US" sz="2200" b="1" dirty="0" smtClean="0"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ru-RU" sz="2200" b="1" dirty="0">
                    <a:latin typeface="Calibri" pitchFamily="34" charset="0"/>
                    <a:cs typeface="Calibri" pitchFamily="34" charset="0"/>
                  </a:rPr>
                  <a:t>относительно </a:t>
                </a:r>
                <a:r>
                  <a:rPr lang="ru-RU" sz="2200" b="1" dirty="0" smtClean="0">
                    <a:latin typeface="Calibri" pitchFamily="34" charset="0"/>
                    <a:cs typeface="Calibri" pitchFamily="34" charset="0"/>
                  </a:rPr>
                  <a:t>оси</a:t>
                </a:r>
                <a:r>
                  <a:rPr lang="en-US" sz="2200" b="1" dirty="0" smtClean="0"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ru-RU" sz="2200" b="1" dirty="0" smtClean="0">
                    <a:latin typeface="Calibri" pitchFamily="34" charset="0"/>
                    <a:cs typeface="Calibri" pitchFamily="34" charset="0"/>
                  </a:rPr>
                  <a:t>симметрии</a:t>
                </a:r>
                <a:endParaRPr lang="en-US" sz="22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63292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22222E-6 L 0.77118 0.0046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559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 &gt;0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35608" y="1260000"/>
                <a:ext cx="7498080" cy="4800600"/>
              </a:xfrm>
            </p:spPr>
            <p:txBody>
              <a:bodyPr/>
              <a:lstStyle/>
              <a:p>
                <a:pPr marL="8229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𝐷</m:t>
                      </m:r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 −4</m:t>
                      </m:r>
                      <m:r>
                        <a:rPr lang="en-US" b="0" i="1" smtClean="0">
                          <a:latin typeface="Cambria Math"/>
                        </a:rPr>
                        <m:t>𝑎𝑐</m:t>
                      </m:r>
                      <m:r>
                        <a:rPr lang="en-US" b="0" i="1" smtClean="0">
                          <a:latin typeface="Cambria Math"/>
                        </a:rPr>
                        <m:t>&gt;0</m:t>
                      </m:r>
                    </m:oMath>
                  </m:oMathPara>
                </a14:m>
                <a:endParaRPr lang="en-US" b="0" dirty="0" smtClean="0"/>
              </a:p>
              <a:p>
                <a:pPr marL="82296" indent="0">
                  <a:buNone/>
                </a:pPr>
                <a:r>
                  <a:rPr lang="ru-RU" sz="2000" dirty="0" smtClean="0"/>
                  <a:t>Два корня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sz="2000" b="0" i="1" smtClean="0">
                        <a:latin typeface="Cambria Math"/>
                      </a:rPr>
                      <m:t>и</m:t>
                    </m:r>
                    <m:r>
                      <a:rPr lang="en-US" sz="2000" b="0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ru-RU" sz="2000" b="0" i="0" smtClean="0">
                        <a:latin typeface="Cambria Math"/>
                      </a:rPr>
                      <m:t>. </m:t>
                    </m:r>
                  </m:oMath>
                </a14:m>
                <a:r>
                  <a:rPr lang="ru-RU" sz="2000" dirty="0" smtClean="0"/>
                  <a:t>График пересекает ось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000" dirty="0" smtClean="0"/>
                  <a:t> </a:t>
                </a:r>
                <a:r>
                  <a:rPr lang="ru-RU" sz="2000" dirty="0" smtClean="0"/>
                  <a:t>в двух точках</a:t>
                </a:r>
                <a:endParaRPr lang="ru-RU" sz="2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35608" y="1260000"/>
                <a:ext cx="7498080" cy="480060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C:\Users\вал\Desktop\Презентация график квадратичной функции\Graph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000" y="2520000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9413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 &gt;0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35608" y="1260000"/>
                <a:ext cx="7498080" cy="4800600"/>
              </a:xfrm>
            </p:spPr>
            <p:txBody>
              <a:bodyPr/>
              <a:lstStyle/>
              <a:p>
                <a:pPr marL="8229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𝐷</m:t>
                      </m:r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 −4</m:t>
                      </m:r>
                      <m:r>
                        <a:rPr lang="en-US" b="0" i="1" smtClean="0">
                          <a:latin typeface="Cambria Math"/>
                        </a:rPr>
                        <m:t>𝑎𝑐</m:t>
                      </m:r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b="0" dirty="0" smtClean="0"/>
              </a:p>
              <a:p>
                <a:pPr marL="82296" indent="0">
                  <a:buNone/>
                </a:pPr>
                <a:r>
                  <a:rPr lang="ru-RU" sz="2000" dirty="0" smtClean="0"/>
                  <a:t>О</a:t>
                </a:r>
                <a14:m>
                  <m:oMath xmlns:m="http://schemas.openxmlformats.org/officeDocument/2006/math">
                    <m:r>
                      <a:rPr lang="ru-RU" sz="2000" b="0" i="0" smtClean="0">
                        <a:latin typeface="Cambria Math"/>
                      </a:rPr>
                      <m:t>дин корень </m:t>
                    </m:r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ru-RU" sz="2000" b="0" i="0" smtClean="0">
                        <a:latin typeface="Cambria Math"/>
                      </a:rPr>
                      <m:t>. </m:t>
                    </m:r>
                  </m:oMath>
                </a14:m>
                <a:r>
                  <a:rPr lang="ru-RU" sz="2000" dirty="0" smtClean="0"/>
                  <a:t>График касается оси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35608" y="1260000"/>
                <a:ext cx="7498080" cy="480060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C:\Users\вал\Desktop\Презентация график квадратичной функции\Graph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000" y="2520000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08846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 &gt;0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35608" y="1260000"/>
                <a:ext cx="7498080" cy="4800600"/>
              </a:xfrm>
            </p:spPr>
            <p:txBody>
              <a:bodyPr/>
              <a:lstStyle/>
              <a:p>
                <a:pPr marL="8229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𝐷</m:t>
                      </m:r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 −4</m:t>
                      </m:r>
                      <m:r>
                        <a:rPr lang="en-US" b="0" i="1" smtClean="0">
                          <a:latin typeface="Cambria Math"/>
                        </a:rPr>
                        <m:t>𝑎𝑐</m:t>
                      </m:r>
                      <m:r>
                        <a:rPr lang="en-US" b="0" i="1" smtClean="0">
                          <a:latin typeface="Cambria Math"/>
                        </a:rPr>
                        <m:t>&lt;0</m:t>
                      </m:r>
                    </m:oMath>
                  </m:oMathPara>
                </a14:m>
                <a:endParaRPr lang="en-US" b="0" dirty="0" smtClean="0"/>
              </a:p>
              <a:p>
                <a:pPr marL="82296" indent="0">
                  <a:buNone/>
                </a:pPr>
                <a:r>
                  <a:rPr lang="ru-RU" sz="2000" dirty="0" smtClean="0"/>
                  <a:t>Нет корней. График лежит по одну сторону от оси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35608" y="1260000"/>
                <a:ext cx="7498080" cy="480060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C:\Users\вал\Desktop\Презентация график квадратичной функции\Graph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000" y="2520000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08846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&lt;0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35608" y="1260000"/>
                <a:ext cx="7498080" cy="4800600"/>
              </a:xfrm>
            </p:spPr>
            <p:txBody>
              <a:bodyPr/>
              <a:lstStyle/>
              <a:p>
                <a:pPr marL="8229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𝐷</m:t>
                      </m:r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 −4</m:t>
                      </m:r>
                      <m:r>
                        <a:rPr lang="en-US" b="0" i="1" smtClean="0">
                          <a:latin typeface="Cambria Math"/>
                        </a:rPr>
                        <m:t>𝑎𝑐</m:t>
                      </m:r>
                      <m:r>
                        <a:rPr lang="en-US" b="0" i="1" smtClean="0">
                          <a:latin typeface="Cambria Math"/>
                        </a:rPr>
                        <m:t>&gt;0</m:t>
                      </m:r>
                    </m:oMath>
                  </m:oMathPara>
                </a14:m>
                <a:endParaRPr lang="en-US" b="0" dirty="0" smtClean="0"/>
              </a:p>
              <a:p>
                <a:pPr marL="82296" indent="0">
                  <a:buNone/>
                </a:pPr>
                <a:r>
                  <a:rPr lang="ru-RU" sz="2000" dirty="0" smtClean="0"/>
                  <a:t>Два корня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sz="2000" b="0" i="1" smtClean="0">
                        <a:latin typeface="Cambria Math"/>
                      </a:rPr>
                      <m:t>и</m:t>
                    </m:r>
                    <m:r>
                      <a:rPr lang="en-US" sz="2000" b="0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ru-RU" sz="2000" b="0" i="0" smtClean="0">
                        <a:latin typeface="Cambria Math"/>
                      </a:rPr>
                      <m:t>. </m:t>
                    </m:r>
                  </m:oMath>
                </a14:m>
                <a:r>
                  <a:rPr lang="ru-RU" sz="2000" dirty="0" smtClean="0"/>
                  <a:t>График пересекает ось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000" dirty="0" smtClean="0"/>
                  <a:t> </a:t>
                </a:r>
                <a:r>
                  <a:rPr lang="ru-RU" sz="2000" dirty="0" smtClean="0"/>
                  <a:t>в двух точках</a:t>
                </a:r>
                <a:endParaRPr lang="ru-RU" sz="2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35608" y="1260000"/>
                <a:ext cx="7498080" cy="480060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C:\Users\вал\Desktop\Презентация график квадратичной функции\Graph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000" y="2520000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7440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&lt;0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35608" y="1260000"/>
                <a:ext cx="7498080" cy="4800600"/>
              </a:xfrm>
            </p:spPr>
            <p:txBody>
              <a:bodyPr/>
              <a:lstStyle/>
              <a:p>
                <a:pPr marL="8229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𝐷</m:t>
                      </m:r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 −4</m:t>
                      </m:r>
                      <m:r>
                        <a:rPr lang="en-US" b="0" i="1" smtClean="0">
                          <a:latin typeface="Cambria Math"/>
                        </a:rPr>
                        <m:t>𝑎𝑐</m:t>
                      </m:r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b="0" dirty="0" smtClean="0"/>
              </a:p>
              <a:p>
                <a:pPr marL="82296" indent="0">
                  <a:buNone/>
                </a:pPr>
                <a:r>
                  <a:rPr lang="ru-RU" sz="2000" dirty="0" smtClean="0"/>
                  <a:t>О</a:t>
                </a:r>
                <a14:m>
                  <m:oMath xmlns:m="http://schemas.openxmlformats.org/officeDocument/2006/math">
                    <m:r>
                      <a:rPr lang="ru-RU" sz="2000" b="0" i="0" smtClean="0">
                        <a:latin typeface="Cambria Math"/>
                      </a:rPr>
                      <m:t>дин корень </m:t>
                    </m:r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ru-RU" sz="2000" b="0" i="0" smtClean="0">
                        <a:latin typeface="Cambria Math"/>
                      </a:rPr>
                      <m:t>. </m:t>
                    </m:r>
                  </m:oMath>
                </a14:m>
                <a:r>
                  <a:rPr lang="ru-RU" sz="2000" dirty="0" smtClean="0"/>
                  <a:t>График касается оси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35608" y="1260000"/>
                <a:ext cx="7498080" cy="480060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 descr="C:\Users\вал\Desktop\Презентация график квадратичной функции\Graph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000" y="2520000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6612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&lt;0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35608" y="1260000"/>
                <a:ext cx="7498080" cy="4800600"/>
              </a:xfrm>
            </p:spPr>
            <p:txBody>
              <a:bodyPr/>
              <a:lstStyle/>
              <a:p>
                <a:pPr marL="8229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𝐷</m:t>
                      </m:r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 −4</m:t>
                      </m:r>
                      <m:r>
                        <a:rPr lang="en-US" b="0" i="1" smtClean="0">
                          <a:latin typeface="Cambria Math"/>
                        </a:rPr>
                        <m:t>𝑎𝑐</m:t>
                      </m:r>
                      <m:r>
                        <a:rPr lang="en-US" b="0" i="1" smtClean="0">
                          <a:latin typeface="Cambria Math"/>
                        </a:rPr>
                        <m:t>&lt;0</m:t>
                      </m:r>
                    </m:oMath>
                  </m:oMathPara>
                </a14:m>
                <a:endParaRPr lang="en-US" b="0" dirty="0" smtClean="0"/>
              </a:p>
              <a:p>
                <a:pPr marL="82296" indent="0">
                  <a:buNone/>
                </a:pPr>
                <a:r>
                  <a:rPr lang="ru-RU" sz="2000" dirty="0" smtClean="0"/>
                  <a:t>Нет корней. График лежит по одну сторону от оси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35608" y="1260000"/>
                <a:ext cx="7498080" cy="480060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 descr="C:\Users\вал\Desktop\Презентация график квадратичной функции\Graph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000" y="2520000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276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ctr">
              <a:buNone/>
            </a:pPr>
            <a:r>
              <a:rPr lang="ru-RU" dirty="0" smtClean="0">
                <a:latin typeface="Calibri" pitchFamily="34" charset="0"/>
                <a:cs typeface="Calibri" pitchFamily="34" charset="0"/>
              </a:rPr>
              <a:t>Презентация составлена учителем математики ГБОУ школа №109</a:t>
            </a:r>
          </a:p>
          <a:p>
            <a:pPr marL="82296" indent="0" algn="ctr">
              <a:buNone/>
            </a:pPr>
            <a:r>
              <a:rPr lang="ru-RU" dirty="0" err="1" smtClean="0">
                <a:latin typeface="Calibri" pitchFamily="34" charset="0"/>
                <a:cs typeface="Calibri" pitchFamily="34" charset="0"/>
              </a:rPr>
              <a:t>Юрошевой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 Тамарой Егоровной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940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77</TotalTime>
  <Words>58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Calibri</vt:lpstr>
      <vt:lpstr>Cambria Math</vt:lpstr>
      <vt:lpstr>Corbel</vt:lpstr>
      <vt:lpstr>Gill Sans MT</vt:lpstr>
      <vt:lpstr>Verdana</vt:lpstr>
      <vt:lpstr>Wingdings 2</vt:lpstr>
      <vt:lpstr>Солнцестояние</vt:lpstr>
      <vt:lpstr>Построение графика квадратичной функции</vt:lpstr>
      <vt:lpstr>План построения</vt:lpstr>
      <vt:lpstr>a &gt;0</vt:lpstr>
      <vt:lpstr>a &gt;0</vt:lpstr>
      <vt:lpstr>a &gt;0</vt:lpstr>
      <vt:lpstr>a&lt;0</vt:lpstr>
      <vt:lpstr>a&lt;0</vt:lpstr>
      <vt:lpstr>a&lt;0</vt:lpstr>
      <vt:lpstr>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Построение графика квадратичной функции</dc:title>
  <dc:creator>вал</dc:creator>
  <cp:lastModifiedBy>wb77</cp:lastModifiedBy>
  <cp:revision>22</cp:revision>
  <dcterms:created xsi:type="dcterms:W3CDTF">2013-10-19T13:15:52Z</dcterms:created>
  <dcterms:modified xsi:type="dcterms:W3CDTF">2013-10-27T15:03:34Z</dcterms:modified>
</cp:coreProperties>
</file>