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2" r:id="rId3"/>
    <p:sldId id="257" r:id="rId4"/>
    <p:sldId id="287" r:id="rId5"/>
    <p:sldId id="260" r:id="rId6"/>
    <p:sldId id="259" r:id="rId7"/>
    <p:sldId id="261" r:id="rId8"/>
    <p:sldId id="263" r:id="rId9"/>
    <p:sldId id="277" r:id="rId10"/>
    <p:sldId id="279" r:id="rId11"/>
    <p:sldId id="266" r:id="rId12"/>
    <p:sldId id="267" r:id="rId13"/>
    <p:sldId id="284" r:id="rId14"/>
    <p:sldId id="288" r:id="rId15"/>
    <p:sldId id="276" r:id="rId16"/>
    <p:sldId id="281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144EC2"/>
    <a:srgbClr val="0067B4"/>
    <a:srgbClr val="99FF99"/>
    <a:srgbClr val="99FF66"/>
    <a:srgbClr val="00589A"/>
    <a:srgbClr val="5D25C1"/>
    <a:srgbClr val="6328CE"/>
    <a:srgbClr val="33CC33"/>
    <a:srgbClr val="019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>
      <p:cViewPr varScale="1">
        <p:scale>
          <a:sx n="70" d="100"/>
          <a:sy n="70" d="100"/>
        </p:scale>
        <p:origin x="-828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1DCD6C-4315-4D0E-A2C6-2E8C3FFF0DEF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C70BA68-0741-40DA-A526-9FE90E5FB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22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9F314F-8493-41A6-ABCB-BCDAF40D05C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D38D63-B80F-41D8-B42D-D8E878E99D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F3B2-55CD-4A60-B918-35FCEA28DFA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6C3B9-EA54-4678-B1B6-71D6E896F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7426B-AB1B-41E4-B4B9-152374E4F33A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42956-8C53-4046-B1CD-36C5C9E47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4EE0-7B98-45FB-B7F8-F29CB32ED2A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EC2E-9A27-4B97-BF97-3473140E8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38B4-0FA4-467E-850B-9D04F810F20F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11352-0CEF-4217-B833-1E1705B17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7FA1-8D55-4783-8B3F-795CA3FC071A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99BED-DABC-476D-B856-A12D03ACF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CB41-9279-4D37-B258-758606DEB6AB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81A1-ECE2-4F9D-BBA1-E8EC28F5B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23AC6-E60C-49F2-B84E-B4F6E7E7BD74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2CB26-522A-4A7F-A5BB-B2D2AD862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9CFA1-9B56-4FA1-BCC3-3621100A31CB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AF680-D2D4-45E1-AA5F-2428D23EA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F7A3F-BC3E-44C8-BD8B-E652667035A1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FFDB1-7C4A-43E7-84E2-E8C9C795F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D0612-323C-4C20-A221-45B7194693FC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9F70-7AC0-42FA-8CBD-728A27173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0C60-3FC0-4493-8370-F32B512C5E0B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8CA55-2915-4420-B872-FA9422055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959376C-4982-4393-8A48-7439288F4637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62159EE-9505-4A2E-B324-B23970028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ransition spd="slow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539750" y="115888"/>
            <a:ext cx="5760442" cy="1225550"/>
          </a:xfrm>
        </p:spPr>
        <p:txBody>
          <a:bodyPr/>
          <a:lstStyle/>
          <a:p>
            <a:pPr algn="l"/>
            <a:r>
              <a:rPr lang="ru-RU" b="1" dirty="0" smtClean="0"/>
              <a:t>Софизмы и парадоксы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048028"/>
            <a:ext cx="5321350" cy="2405160"/>
          </a:xfrm>
        </p:spPr>
        <p:txBody>
          <a:bodyPr rtlCol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589A"/>
                </a:solidFill>
              </a:rPr>
              <a:t>Подготовили: студентки Хакасского политехнического колледжа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rgbClr val="00589A"/>
                </a:solidFill>
              </a:rPr>
              <a:t>Стяжкина</a:t>
            </a:r>
            <a:r>
              <a:rPr lang="ru-RU" sz="2400" b="1" dirty="0" smtClean="0">
                <a:solidFill>
                  <a:srgbClr val="00589A"/>
                </a:solidFill>
              </a:rPr>
              <a:t> Анастасия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rgbClr val="00589A"/>
                </a:solidFill>
              </a:rPr>
              <a:t>Шишигина</a:t>
            </a:r>
            <a:r>
              <a:rPr lang="ru-RU" sz="2400" b="1" dirty="0" smtClean="0">
                <a:solidFill>
                  <a:srgbClr val="00589A"/>
                </a:solidFill>
              </a:rPr>
              <a:t> Ирина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589A"/>
                </a:solidFill>
              </a:rPr>
              <a:t>Научный руководитель: Овчарук Л.П., преподаватель математики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6549">
            <a:off x="347161" y="1803597"/>
            <a:ext cx="3226370" cy="448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60648"/>
            <a:ext cx="2440682" cy="2969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u="sng" dirty="0" smtClean="0"/>
              <a:t>Окружность имеет два центра»</a:t>
            </a:r>
            <a:endParaRPr lang="ru-RU" dirty="0"/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2843808" y="2348880"/>
            <a:ext cx="3552825" cy="33194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899592" y="2276872"/>
            <a:ext cx="6336704" cy="172819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9592" y="4077072"/>
            <a:ext cx="6768752" cy="151216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804248" y="16288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A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64288" y="56612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B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32849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C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652120" y="2636912"/>
            <a:ext cx="194320" cy="19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96136" y="5085184"/>
            <a:ext cx="194320" cy="19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198884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Е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96136" y="537321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D</a:t>
            </a:r>
            <a:endParaRPr lang="ru-RU" sz="3200" dirty="0">
              <a:solidFill>
                <a:srgbClr val="7030A0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17" idx="5"/>
          </p:cNvCxnSpPr>
          <p:nvPr/>
        </p:nvCxnSpPr>
        <p:spPr>
          <a:xfrm>
            <a:off x="5817982" y="2802775"/>
            <a:ext cx="554218" cy="105827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5940152" y="3861048"/>
            <a:ext cx="432048" cy="124904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6516216" y="350100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F</a:t>
            </a:r>
            <a:endParaRPr lang="ru-RU" sz="3200" dirty="0">
              <a:solidFill>
                <a:srgbClr val="7030A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2987824" y="3429000"/>
            <a:ext cx="3384376" cy="43204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2987824" y="3861048"/>
            <a:ext cx="3384376" cy="64807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2411760" y="278092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H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411760" y="458112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М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3068960"/>
            <a:ext cx="631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4572000" y="4077072"/>
            <a:ext cx="194320" cy="19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16016" y="4221088"/>
            <a:ext cx="655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О</a:t>
            </a:r>
            <a:r>
              <a:rPr lang="ru-RU" sz="3200" b="1" i="1" baseline="-25000" dirty="0" smtClean="0">
                <a:solidFill>
                  <a:srgbClr val="C00000"/>
                </a:solidFill>
              </a:rPr>
              <a:t>1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4572000" y="3573016"/>
            <a:ext cx="194320" cy="19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9" grpId="0"/>
      <p:bldP spid="11" grpId="0"/>
      <p:bldP spid="15" grpId="0"/>
      <p:bldP spid="17" grpId="0" animBg="1"/>
      <p:bldP spid="19" grpId="0" animBg="1"/>
      <p:bldP spid="20" grpId="0"/>
      <p:bldP spid="21" grpId="0"/>
      <p:bldP spid="37" grpId="0"/>
      <p:bldP spid="43" grpId="0"/>
      <p:bldP spid="44" grpId="0"/>
      <p:bldP spid="48" grpId="0"/>
      <p:bldP spid="50" grpId="1" animBg="1"/>
      <p:bldP spid="51" grpId="0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« Спичка вдвое длиннее телеграфного столба»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4574312" cy="4929222"/>
          </a:xfrm>
        </p:spPr>
        <p:txBody>
          <a:bodyPr rtlCol="0">
            <a:normAutofit fontScale="92500" lnSpcReduction="10000"/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Пусть 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 дм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- длина спички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         и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дм -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длина столба. Обозначим:   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а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=с</a:t>
            </a:r>
            <a:endParaRPr lang="ru-RU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Имеем 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         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                    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0" indent="0" algn="ctr" fontAlgn="auto">
              <a:lnSpc>
                <a:spcPct val="11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baseline="30000" dirty="0" smtClean="0">
                <a:solidFill>
                  <a:schemeClr val="tx2">
                    <a:lumMod val="75000"/>
                  </a:schemeClr>
                </a:solidFill>
              </a:rPr>
              <a:t>2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+ c</a:t>
            </a:r>
            <a:r>
              <a:rPr lang="ru-RU" sz="26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  <a:p>
            <a:pPr marL="0" indent="0" algn="ctr" fontAlgn="auto">
              <a:lnSpc>
                <a:spcPct val="11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Прибавим </a:t>
            </a:r>
            <a:r>
              <a:rPr lang="ru-RU" sz="2600" dirty="0" err="1" smtClean="0">
                <a:solidFill>
                  <a:schemeClr val="tx2">
                    <a:lumMod val="75000"/>
                  </a:schemeClr>
                </a:solidFill>
              </a:rPr>
              <a:t>bc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0" indent="0" algn="ctr" fontAlgn="auto">
              <a:lnSpc>
                <a:spcPct val="11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+ c</a:t>
            </a:r>
            <a:r>
              <a:rPr lang="ru-RU" sz="26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или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) =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),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откуда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, но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, поэтому 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или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= 2b.</a:t>
            </a:r>
            <a:r>
              <a:rPr lang="ru-RU" sz="2600" dirty="0" smtClean="0"/>
              <a:t>    </a:t>
            </a:r>
          </a:p>
          <a:p>
            <a:pPr marL="274320" indent="-27432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600" u="sng" dirty="0" smtClean="0">
                <a:solidFill>
                  <a:srgbClr val="FF0000"/>
                </a:solidFill>
              </a:rPr>
              <a:t>Где ошибка???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916832"/>
            <a:ext cx="3456954" cy="405111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проверим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1538" y="1700808"/>
            <a:ext cx="7408862" cy="4425355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b-a-c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) = -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b-a-c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)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b-a-c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),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b-a-c=0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595981">
            <a:off x="1145516" y="4073825"/>
            <a:ext cx="7334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1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052736"/>
            <a:ext cx="2870777" cy="3971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692696"/>
            <a:ext cx="8064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518E"/>
                </a:solidFill>
                <a:latin typeface="Arial Narrow" pitchFamily="34" charset="0"/>
              </a:rPr>
              <a:t>Логический софизм: Последние годы нашей жизни короче, чем первые.</a:t>
            </a: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1000" dirty="0" smtClean="0">
                <a:latin typeface="Arial Narrow" pitchFamily="34" charset="0"/>
              </a:rPr>
              <a:t>  </a:t>
            </a:r>
            <a:endParaRPr lang="en-US" sz="1000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 Известно старое изречение: </a:t>
            </a:r>
            <a:endParaRPr lang="en-US" sz="2400" dirty="0" smtClean="0"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в молодости время идёт медленнее, </a:t>
            </a:r>
            <a:endParaRPr lang="en-US" sz="24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а в старости скорее. </a:t>
            </a:r>
            <a:endParaRPr lang="en-US" sz="2400" b="1" dirty="0" smtClean="0">
              <a:solidFill>
                <a:srgbClr val="7030A0"/>
              </a:solidFill>
              <a:latin typeface="Arial Narrow" pitchFamily="34" charset="0"/>
            </a:endParaRPr>
          </a:p>
          <a:p>
            <a:r>
              <a:rPr lang="ru-RU" sz="2400" i="1" dirty="0" smtClean="0">
                <a:latin typeface="Arial Narrow" pitchFamily="34" charset="0"/>
              </a:rPr>
              <a:t>Это изречение можно доказать математически. </a:t>
            </a:r>
            <a:endParaRPr lang="en-US" sz="2400" i="1" dirty="0" smtClean="0"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Arial Narrow" pitchFamily="34" charset="0"/>
              </a:rPr>
              <a:t>Действительно, человек проживает </a:t>
            </a:r>
            <a:endParaRPr lang="en-US" sz="24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192FF"/>
                </a:solidFill>
                <a:latin typeface="Arial Narrow" pitchFamily="34" charset="0"/>
              </a:rPr>
              <a:t>в течение тридцатого года 1/30 часть своей жизни, </a:t>
            </a:r>
            <a:endParaRPr lang="en-US" sz="2400" b="1" dirty="0" smtClean="0">
              <a:solidFill>
                <a:srgbClr val="0192FF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144EC2"/>
                </a:solidFill>
                <a:latin typeface="Arial Narrow" pitchFamily="34" charset="0"/>
              </a:rPr>
              <a:t>в течение сорокового года - 1/40 часть,</a:t>
            </a:r>
            <a:endParaRPr lang="en-US" sz="2400" b="1" dirty="0" smtClean="0">
              <a:solidFill>
                <a:srgbClr val="144EC2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400" b="1" dirty="0" smtClean="0">
                <a:solidFill>
                  <a:srgbClr val="6328CE"/>
                </a:solidFill>
                <a:latin typeface="Arial Narrow" pitchFamily="34" charset="0"/>
              </a:rPr>
              <a:t>в течение пятидесятого - 1/50 часть, </a:t>
            </a:r>
            <a:endParaRPr lang="en-US" sz="2400" b="1" dirty="0" smtClean="0">
              <a:solidFill>
                <a:srgbClr val="6328CE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200D95"/>
                </a:solidFill>
                <a:latin typeface="Arial Narrow" pitchFamily="34" charset="0"/>
              </a:rPr>
              <a:t>в течение шестидесятого - 1/60 часть. </a:t>
            </a:r>
            <a:endParaRPr lang="en-US" sz="2400" b="1" dirty="0" smtClean="0">
              <a:solidFill>
                <a:srgbClr val="200D95"/>
              </a:solidFill>
              <a:latin typeface="Arial Narrow" pitchFamily="34" charset="0"/>
            </a:endParaRPr>
          </a:p>
          <a:p>
            <a:r>
              <a:rPr lang="ru-RU" sz="1400" dirty="0" smtClean="0">
                <a:latin typeface="Arial Narrow" pitchFamily="34" charset="0"/>
              </a:rPr>
              <a:t/>
            </a:r>
            <a:br>
              <a:rPr lang="ru-RU" sz="1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 </a:t>
            </a:r>
            <a:r>
              <a:rPr lang="ru-RU" sz="2400" b="1" dirty="0" smtClean="0">
                <a:latin typeface="Arial Narrow" pitchFamily="34" charset="0"/>
              </a:rPr>
              <a:t>  </a:t>
            </a:r>
            <a:r>
              <a:rPr lang="ru-RU" sz="2400" b="1" dirty="0" smtClean="0">
                <a:solidFill>
                  <a:srgbClr val="009900"/>
                </a:solidFill>
                <a:latin typeface="Arial Narrow" pitchFamily="34" charset="0"/>
              </a:rPr>
              <a:t>Совершенно очевидно, что 1/30 &gt; 1/40 &gt; 1/50 &gt; 1/60, </a:t>
            </a:r>
            <a:endParaRPr lang="en-US" sz="2400" b="1" dirty="0" smtClean="0">
              <a:solidFill>
                <a:srgbClr val="009900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09900"/>
                </a:solidFill>
                <a:latin typeface="Arial Narrow" pitchFamily="34" charset="0"/>
              </a:rPr>
              <a:t>откуда ясно, что последние годы нашей жизни </a:t>
            </a:r>
            <a:endParaRPr lang="en-US" sz="2400" b="1" dirty="0" smtClean="0">
              <a:solidFill>
                <a:srgbClr val="009900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009900"/>
                </a:solidFill>
                <a:latin typeface="Arial Narrow" pitchFamily="34" charset="0"/>
              </a:rPr>
              <a:t>короче первых. </a:t>
            </a:r>
            <a:endParaRPr lang="en-US" sz="2400" b="1" dirty="0" smtClean="0">
              <a:solidFill>
                <a:srgbClr val="009900"/>
              </a:solidFill>
              <a:latin typeface="Arial Narrow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144EC2"/>
                </a:solidFill>
                <a:latin typeface="Arial Narrow" pitchFamily="34" charset="0"/>
              </a:rPr>
              <a:t>Не подвела ли математика?</a:t>
            </a:r>
            <a:endParaRPr lang="ru-RU" sz="2400" b="1" i="1" dirty="0">
              <a:solidFill>
                <a:srgbClr val="144EC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ПАРАДОКСЫ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051203"/>
      </p:ext>
    </p:extLst>
  </p:cSld>
  <p:clrMapOvr>
    <a:masterClrMapping/>
  </p:clrMapOvr>
  <p:transition spd="slow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851" y="1340768"/>
            <a:ext cx="6192365" cy="5256583"/>
          </a:xfrm>
        </p:spPr>
        <p:txBody>
          <a:bodyPr>
            <a:normAutofit fontScale="92500" lnSpcReduction="10000"/>
          </a:bodyPr>
          <a:lstStyle/>
          <a:p>
            <a:pPr marL="11113" indent="53975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Софизмы являются логически неправильными рассуждениями, выдаваемыми за правильные и доказательные.</a:t>
            </a:r>
          </a:p>
          <a:p>
            <a:pPr marL="11113" indent="53975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B87D6"/>
                </a:solidFill>
                <a:latin typeface="Times New Roman" pitchFamily="18" charset="0"/>
                <a:cs typeface="Times New Roman" pitchFamily="18" charset="0"/>
              </a:rPr>
              <a:t>Софизм – это обман. </a:t>
            </a:r>
          </a:p>
          <a:p>
            <a:pPr marL="11113" indent="53975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B87D6"/>
                </a:solidFill>
                <a:latin typeface="Times New Roman" pitchFamily="18" charset="0"/>
                <a:cs typeface="Times New Roman" pitchFamily="18" charset="0"/>
              </a:rPr>
              <a:t>Но обман тонкий 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завуалированный</a:t>
            </a:r>
            <a:r>
              <a:rPr lang="ru-RU" sz="2800" b="1" dirty="0" smtClean="0">
                <a:solidFill>
                  <a:srgbClr val="0B87D6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11113" indent="53975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B87D6"/>
                </a:solidFill>
                <a:latin typeface="Times New Roman" pitchFamily="18" charset="0"/>
                <a:cs typeface="Times New Roman" pitchFamily="18" charset="0"/>
              </a:rPr>
              <a:t>так что его не сразу и не каждому удается раскрыть.</a:t>
            </a:r>
          </a:p>
          <a:p>
            <a:pPr marL="11113" indent="53975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5D25C1"/>
                </a:solidFill>
              </a:rPr>
              <a:t>Обнаружение и анализ ошибки, заключенной в софизме, очень часто оказывается более поучительным, чем просто разбор решений «безошибочных» задач. </a:t>
            </a:r>
            <a:endParaRPr lang="ru-RU" sz="2800" b="1" dirty="0" smtClean="0">
              <a:solidFill>
                <a:srgbClr val="5D25C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113" indent="539750"/>
            <a:endParaRPr lang="ru-RU" sz="2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8515" y="0"/>
            <a:ext cx="252548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Заключение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42844" y="1214422"/>
            <a:ext cx="4500594" cy="5643578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Их было десять чудаков,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Тех спутников усталых,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Что в дверь решили постучать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Таверны «Славный малый».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— Пусти, хозяин, ночевать,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Не будешь ты в убытке,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Нам только ночку переспать,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Промокли мы до нитки.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Хозяин тем гостям был рад,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Да вот беда некстати: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Лишь девять комнат у него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И девять лишь кроватей.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— Восьми гостям я предложу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Постели честь по чести,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А двум придется ночь проспать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 одной кровати вместе.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Лишь он сказал, и сразу крик,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От гнева красны лица: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Никто из всех десятерых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Не хочет потесниться.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Как охладить страстей тех пыл,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Умерить те волненья</a:t>
            </a:r>
            <a:r>
              <a:rPr lang="ru-RU" sz="2000" b="1" dirty="0" smtClean="0">
                <a:solidFill>
                  <a:schemeClr val="tx1"/>
                </a:solidFill>
              </a:rPr>
              <a:t>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643438" y="1214422"/>
            <a:ext cx="3822192" cy="5643578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Но старый плут хозяин был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И разрешил сомненья.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Двух первых путников пока,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Чтоб не судили строго,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Просил пройти он в номер «А»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И подождать немного.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Спал третий в «Б», четвертый в «В»,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 «Г» спал всю ночь наш пятый,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 «Д», «Е», «Ж», «3» нашли ночлег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С шестого по девятый.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Потом, вернувшись снова в «А»,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Где ждали его двое,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Он ключ от «И» вручить был рад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Десятому герою.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Хоть много лет с тех пор прошло,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Неясно никому,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Как смог хозяин разместить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Гостей по одному.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Иль арифметика стара,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Иль чудо перед нами,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Понять, что, как и почему,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Вы постарайтесь сами.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9" y="1052736"/>
            <a:ext cx="68407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БЛАГОДАРИМ </a:t>
            </a:r>
          </a:p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 ВНИМАНИЕ!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068960"/>
            <a:ext cx="4484399" cy="34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358246" cy="2643206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В математических вопросах нельзя пренебрегать даже самыми мелкими ошибками.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И. Ньютон</a:t>
            </a:r>
            <a:r>
              <a:rPr lang="ru-RU" sz="6000" dirty="0" smtClean="0">
                <a:solidFill>
                  <a:schemeClr val="tx1"/>
                </a:solidFill>
              </a:rPr>
              <a:t/>
            </a:r>
            <a:br>
              <a:rPr lang="ru-RU" sz="60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4" name="Рисунок 3" descr="ньют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16594">
            <a:off x="227390" y="2971010"/>
            <a:ext cx="4695902" cy="357556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332657"/>
            <a:ext cx="8229600" cy="72008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</a:rPr>
              <a:t>Цель и задачи.</a:t>
            </a:r>
            <a:br>
              <a:rPr lang="ru-RU" sz="4000" b="1" dirty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idx="1"/>
          </p:nvPr>
        </p:nvSpPr>
        <p:spPr>
          <a:xfrm>
            <a:off x="285720" y="764704"/>
            <a:ext cx="8424863" cy="5544616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9900"/>
                </a:solidFill>
              </a:rPr>
              <a:t>Цель нашей работы:</a:t>
            </a:r>
          </a:p>
          <a:p>
            <a:pPr marL="609600" indent="-609600" algn="ctr"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>
                <a:solidFill>
                  <a:srgbClr val="144EC2"/>
                </a:solidFill>
                <a:latin typeface="Arial Narrow" panose="020B0606020202030204" pitchFamily="34" charset="0"/>
              </a:rPr>
              <a:t>Познакомиться с </a:t>
            </a:r>
            <a:r>
              <a:rPr lang="ru-RU" sz="2800" b="1" dirty="0" smtClean="0">
                <a:solidFill>
                  <a:srgbClr val="144EC2"/>
                </a:solidFill>
                <a:latin typeface="Arial Narrow" panose="020B0606020202030204" pitchFamily="34" charset="0"/>
              </a:rPr>
              <a:t>софизмами, </a:t>
            </a:r>
          </a:p>
          <a:p>
            <a:pPr marL="609600" indent="-609600" algn="ctr"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показать значимость математических софизмов </a:t>
            </a:r>
          </a:p>
          <a:p>
            <a:pPr marL="609600" indent="-609600" algn="ctr"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при изучении математики,</a:t>
            </a:r>
          </a:p>
          <a:p>
            <a:pPr marL="609600" indent="-609600" algn="ctr">
              <a:spcBef>
                <a:spcPts val="0"/>
              </a:spcBef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показать как получаются абсурдные выводы</a:t>
            </a:r>
            <a:endParaRPr lang="ru-RU" sz="2800" b="1" dirty="0" smtClean="0">
              <a:solidFill>
                <a:srgbClr val="006600"/>
              </a:solidFill>
              <a:latin typeface="Arial Narrow" panose="020B0606020202030204" pitchFamily="34" charset="0"/>
            </a:endParaRPr>
          </a:p>
          <a:p>
            <a:pPr marL="609600" indent="-609600"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9900"/>
                </a:solidFill>
                <a:latin typeface="Arial" charset="0"/>
              </a:rPr>
              <a:t>Задачи</a:t>
            </a:r>
            <a:r>
              <a:rPr lang="ru-RU" sz="2800" b="1" dirty="0" smtClean="0">
                <a:solidFill>
                  <a:srgbClr val="006600"/>
                </a:solidFill>
                <a:latin typeface="Arial" charset="0"/>
              </a:rPr>
              <a:t>:</a:t>
            </a:r>
            <a:endParaRPr lang="ru-RU" sz="2800" b="1" dirty="0" smtClean="0">
              <a:solidFill>
                <a:srgbClr val="144EC2"/>
              </a:solidFill>
              <a:latin typeface="Arial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2800" b="1" dirty="0">
                <a:latin typeface="Arial Narrow" panose="020B0606020202030204" pitchFamily="34" charset="0"/>
              </a:rPr>
              <a:t>дать определение понятиям  «софизм» и «парадокс»; </a:t>
            </a:r>
            <a:r>
              <a:rPr lang="ru-RU" sz="2800" b="1" dirty="0" smtClean="0">
                <a:latin typeface="Arial Narrow" panose="020B0606020202030204" pitchFamily="34" charset="0"/>
              </a:rPr>
              <a:t>узнать, в  чём их отличие;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2800" b="1" dirty="0">
                <a:latin typeface="Arial Narrow" panose="020B0606020202030204" pitchFamily="34" charset="0"/>
              </a:rPr>
              <a:t>классифицировать различные виды </a:t>
            </a:r>
            <a:r>
              <a:rPr lang="ru-RU" sz="2800" b="1" dirty="0" smtClean="0">
                <a:latin typeface="Arial Narrow" panose="020B0606020202030204" pitchFamily="34" charset="0"/>
              </a:rPr>
              <a:t>софизмов;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2800" b="1" dirty="0">
                <a:latin typeface="Arial Narrow" panose="020B0606020202030204" pitchFamily="34" charset="0"/>
              </a:rPr>
              <a:t>понять, как </a:t>
            </a:r>
            <a:r>
              <a:rPr lang="ru-RU" sz="2800" b="1" dirty="0" smtClean="0">
                <a:latin typeface="Arial Narrow" panose="020B0606020202030204" pitchFamily="34" charset="0"/>
              </a:rPr>
              <a:t>найти ошибку в софизмах;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2800" b="1" dirty="0">
                <a:latin typeface="Arial Narrow" panose="020B0606020202030204" pitchFamily="34" charset="0"/>
              </a:rPr>
              <a:t>составить компьютерную </a:t>
            </a:r>
            <a:r>
              <a:rPr lang="ru-RU" sz="2800" b="1" dirty="0" smtClean="0">
                <a:latin typeface="Arial Narrow" panose="020B0606020202030204" pitchFamily="34" charset="0"/>
              </a:rPr>
              <a:t>презентацию.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0648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7B4"/>
                </a:solidFill>
              </a:rPr>
              <a:t>Основная гипотеза проекта</a:t>
            </a:r>
            <a:r>
              <a:rPr lang="ru-RU" sz="2800" b="1" dirty="0" smtClean="0">
                <a:solidFill>
                  <a:srgbClr val="009900"/>
                </a:solidFill>
              </a:rPr>
              <a:t/>
            </a:r>
            <a:br>
              <a:rPr lang="ru-RU" sz="2800" b="1" dirty="0" smtClean="0">
                <a:solidFill>
                  <a:srgbClr val="009900"/>
                </a:solidFill>
              </a:rPr>
            </a:br>
            <a:r>
              <a:rPr lang="ru-RU" sz="2800" b="1" dirty="0" smtClean="0">
                <a:solidFill>
                  <a:srgbClr val="009900"/>
                </a:solidFill>
              </a:rPr>
              <a:t> </a:t>
            </a:r>
            <a:br>
              <a:rPr lang="ru-RU" sz="2800" b="1" dirty="0" smtClean="0">
                <a:solidFill>
                  <a:srgbClr val="009900"/>
                </a:solidFill>
              </a:rPr>
            </a:br>
            <a:r>
              <a:rPr lang="ru-RU" sz="2800" b="1" dirty="0" smtClean="0">
                <a:solidFill>
                  <a:srgbClr val="009900"/>
                </a:solidFill>
              </a:rPr>
              <a:t>Если неточно знать формулировки теорем, математические формулы, правила и условия, при которых они выполняются, а также не анализировать построение чертежа к геометрической задаче, то можно получить абсурдные результаты, противоречащие общепринятым представлениям.</a:t>
            </a:r>
            <a:endParaRPr lang="ru-RU" sz="28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title"/>
          </p:nvPr>
        </p:nvSpPr>
        <p:spPr>
          <a:xfrm>
            <a:off x="395288" y="690563"/>
            <a:ext cx="8229600" cy="646112"/>
          </a:xfrm>
          <a:solidFill>
            <a:srgbClr val="0070C0"/>
          </a:solidFill>
        </p:spPr>
        <p:txBody>
          <a:bodyPr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0" dirty="0">
                <a:solidFill>
                  <a:sysClr val="window" lastClr="FFFFFF"/>
                </a:solidFill>
                <a:cs typeface="Times New Roman" pitchFamily="18" charset="0"/>
              </a:rPr>
              <a:t>Классификация софизмов </a:t>
            </a:r>
            <a:endParaRPr lang="ru-RU" sz="3600" kern="0" dirty="0">
              <a:solidFill>
                <a:sysClr val="window" lastClr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288" y="1844675"/>
            <a:ext cx="361632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0066"/>
                </a:solidFill>
                <a:latin typeface="Arial Black" pitchFamily="34" charset="0"/>
              </a:rPr>
              <a:t>Логические</a:t>
            </a:r>
            <a:endParaRPr lang="ru-RU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" name="Прямоугольник 10"/>
          <p:cNvSpPr>
            <a:spLocks noChangeArrowheads="1"/>
          </p:cNvSpPr>
          <p:nvPr/>
        </p:nvSpPr>
        <p:spPr bwMode="auto">
          <a:xfrm>
            <a:off x="3563938" y="3276600"/>
            <a:ext cx="535781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800" b="1" dirty="0">
                <a:solidFill>
                  <a:srgbClr val="FF0066"/>
                </a:solidFill>
                <a:latin typeface="Arial Black" pitchFamily="34" charset="0"/>
              </a:rPr>
              <a:t>Алгебраические софизмы</a:t>
            </a:r>
          </a:p>
        </p:txBody>
      </p:sp>
      <p:sp>
        <p:nvSpPr>
          <p:cNvPr id="7" name="Прямоугольник 11"/>
          <p:cNvSpPr>
            <a:spLocks noChangeArrowheads="1"/>
          </p:cNvSpPr>
          <p:nvPr/>
        </p:nvSpPr>
        <p:spPr bwMode="auto">
          <a:xfrm>
            <a:off x="-107950" y="4857750"/>
            <a:ext cx="5429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 dirty="0">
                <a:solidFill>
                  <a:srgbClr val="FF0066"/>
                </a:solidFill>
                <a:latin typeface="Arial Black" pitchFamily="34" charset="0"/>
              </a:rPr>
              <a:t>Геометрические софизмы</a:t>
            </a:r>
          </a:p>
        </p:txBody>
      </p:sp>
      <p:pic>
        <p:nvPicPr>
          <p:cNvPr id="8" name="Picture 17" descr="C:\Documents and Settings\Admin\Рабочий стол\на рабочем столе\СОФИЗМЫ\staka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462088"/>
            <a:ext cx="3067050" cy="180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0" descr="C:\Documents and Settings\Admin\Мои документы\Мои рисунки\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794186"/>
            <a:ext cx="1463655" cy="142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вно 9"/>
          <p:cNvSpPr/>
          <p:nvPr/>
        </p:nvSpPr>
        <p:spPr>
          <a:xfrm>
            <a:off x="1550988" y="3263900"/>
            <a:ext cx="428625" cy="500063"/>
          </a:xfrm>
          <a:prstGeom prst="mathEqual">
            <a:avLst/>
          </a:prstGeom>
          <a:solidFill>
            <a:srgbClr val="CF6DA4">
              <a:lumMod val="75000"/>
            </a:srgbClr>
          </a:solidFill>
          <a:ln w="40000" cap="flat" cmpd="sng" algn="ctr">
            <a:solidFill>
              <a:srgbClr val="B83D68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Trebuchet MS"/>
            </a:endParaRPr>
          </a:p>
        </p:txBody>
      </p:sp>
      <p:pic>
        <p:nvPicPr>
          <p:cNvPr id="11" name="Picture 21" descr="C:\Documents and Settings\Admin\Мои документы\Мои рисунки\я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2143116"/>
            <a:ext cx="1497013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 descr="C:\Documents and Settings\Admin\Мои документы\Мои рисунки\Рисуноко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365104"/>
            <a:ext cx="3465681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 в историю.</a:t>
            </a:r>
            <a:endParaRPr lang="ru-RU" dirty="0" smtClean="0"/>
          </a:p>
        </p:txBody>
      </p:sp>
      <p:pic>
        <p:nvPicPr>
          <p:cNvPr id="4" name="Рисунок 3" descr="629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415927"/>
            <a:ext cx="7603778" cy="5052673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 txBox="1">
            <a:spLocks noChangeArrowheads="1"/>
          </p:cNvSpPr>
          <p:nvPr/>
        </p:nvSpPr>
        <p:spPr bwMode="auto">
          <a:xfrm>
            <a:off x="925513" y="549275"/>
            <a:ext cx="7315200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3200" b="1" kern="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«</a:t>
            </a:r>
            <a:r>
              <a:rPr lang="ru-RU" sz="2800" b="1" i="1" kern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/>
              </a:rPr>
              <a:t>Один рубль не равен ста копейкам»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088" y="1124744"/>
            <a:ext cx="7129462" cy="464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>
                <a:solidFill>
                  <a:srgbClr val="00CCFF"/>
                </a:solidFill>
                <a:latin typeface="Verdana"/>
              </a:rPr>
              <a:t> </a:t>
            </a:r>
            <a:endParaRPr lang="ru-RU" sz="2100" kern="0" dirty="0" smtClean="0">
              <a:solidFill>
                <a:srgbClr val="0000FF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b="1" kern="0" dirty="0" smtClean="0">
                <a:solidFill>
                  <a:srgbClr val="0000FF"/>
                </a:solidFill>
                <a:latin typeface="Verdana"/>
              </a:rPr>
              <a:t>если </a:t>
            </a:r>
            <a:r>
              <a:rPr lang="ru-RU" sz="2100" b="1" kern="0" dirty="0">
                <a:solidFill>
                  <a:srgbClr val="0000FF"/>
                </a:solidFill>
                <a:latin typeface="Verdana"/>
              </a:rPr>
              <a:t>а = </a:t>
            </a:r>
            <a:r>
              <a:rPr lang="en-US" sz="2100" b="1" kern="0" dirty="0">
                <a:solidFill>
                  <a:srgbClr val="0000FF"/>
                </a:solidFill>
                <a:latin typeface="Verdana"/>
              </a:rPr>
              <a:t>b</a:t>
            </a:r>
            <a:r>
              <a:rPr lang="ru-RU" sz="2100" b="1" kern="0" dirty="0">
                <a:solidFill>
                  <a:srgbClr val="0000FF"/>
                </a:solidFill>
                <a:latin typeface="Verdana"/>
              </a:rPr>
              <a:t> и </a:t>
            </a:r>
            <a:r>
              <a:rPr lang="en-US" sz="2100" b="1" kern="0" dirty="0">
                <a:solidFill>
                  <a:srgbClr val="0000FF"/>
                </a:solidFill>
                <a:latin typeface="Verdana"/>
              </a:rPr>
              <a:t>c</a:t>
            </a:r>
            <a:r>
              <a:rPr lang="ru-RU" sz="2100" b="1" kern="0" dirty="0">
                <a:solidFill>
                  <a:srgbClr val="0000FF"/>
                </a:solidFill>
                <a:latin typeface="Verdana"/>
              </a:rPr>
              <a:t> = </a:t>
            </a:r>
            <a:r>
              <a:rPr lang="en-US" sz="2100" b="1" kern="0" dirty="0">
                <a:solidFill>
                  <a:srgbClr val="0000FF"/>
                </a:solidFill>
                <a:latin typeface="Verdana"/>
              </a:rPr>
              <a:t>d</a:t>
            </a:r>
            <a:r>
              <a:rPr lang="ru-RU" sz="2100" b="1" kern="0" dirty="0">
                <a:solidFill>
                  <a:srgbClr val="0000FF"/>
                </a:solidFill>
                <a:latin typeface="Verdana"/>
              </a:rPr>
              <a:t>, </a:t>
            </a:r>
            <a:r>
              <a:rPr lang="ru-RU" sz="2100" kern="0" dirty="0">
                <a:latin typeface="Verdana"/>
              </a:rPr>
              <a:t>то </a:t>
            </a:r>
            <a:r>
              <a:rPr lang="en-US" sz="2100" kern="0" dirty="0">
                <a:latin typeface="Verdana"/>
              </a:rPr>
              <a:t>ac</a:t>
            </a:r>
            <a:r>
              <a:rPr lang="ru-RU" sz="2100" kern="0" dirty="0">
                <a:latin typeface="Verdana"/>
              </a:rPr>
              <a:t> = </a:t>
            </a:r>
            <a:r>
              <a:rPr lang="en-US" sz="2100" kern="0" dirty="0" err="1">
                <a:latin typeface="Verdana"/>
              </a:rPr>
              <a:t>bd</a:t>
            </a:r>
            <a:r>
              <a:rPr lang="ru-RU" sz="2100" kern="0" dirty="0">
                <a:latin typeface="Verdana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>
                <a:solidFill>
                  <a:srgbClr val="0000FF"/>
                </a:solidFill>
                <a:latin typeface="Verdana"/>
              </a:rPr>
              <a:t>   </a:t>
            </a:r>
            <a:endParaRPr lang="ru-RU" sz="2100" kern="0" dirty="0" smtClean="0">
              <a:solidFill>
                <a:srgbClr val="0000FF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 smtClean="0">
                <a:solidFill>
                  <a:srgbClr val="006600"/>
                </a:solidFill>
                <a:latin typeface="Verdana"/>
              </a:rPr>
              <a:t>1 </a:t>
            </a:r>
            <a:r>
              <a:rPr lang="ru-RU" sz="2100" kern="0" dirty="0">
                <a:solidFill>
                  <a:srgbClr val="006600"/>
                </a:solidFill>
                <a:latin typeface="Verdana"/>
              </a:rPr>
              <a:t>рубль = 100 </a:t>
            </a:r>
            <a:r>
              <a:rPr lang="ru-RU" sz="2100" kern="0" dirty="0" smtClean="0">
                <a:solidFill>
                  <a:srgbClr val="006600"/>
                </a:solidFill>
                <a:latin typeface="Verdana"/>
              </a:rPr>
              <a:t>копеек</a:t>
            </a:r>
            <a:endParaRPr lang="ru-RU" sz="2100" kern="0" dirty="0">
              <a:solidFill>
                <a:srgbClr val="0000FF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 smtClean="0">
                <a:solidFill>
                  <a:srgbClr val="006600"/>
                </a:solidFill>
                <a:latin typeface="Verdana"/>
              </a:rPr>
              <a:t>10 </a:t>
            </a:r>
            <a:r>
              <a:rPr lang="ru-RU" sz="2100" kern="0" dirty="0">
                <a:solidFill>
                  <a:srgbClr val="006600"/>
                </a:solidFill>
                <a:latin typeface="Verdana"/>
              </a:rPr>
              <a:t>рублей = 1000 копеек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>
                <a:solidFill>
                  <a:srgbClr val="0000FF"/>
                </a:solidFill>
                <a:latin typeface="Verdana"/>
              </a:rPr>
              <a:t>  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 smtClean="0">
                <a:solidFill>
                  <a:srgbClr val="006600"/>
                </a:solidFill>
                <a:latin typeface="Verdana"/>
              </a:rPr>
              <a:t>1</a:t>
            </a:r>
            <a:r>
              <a:rPr lang="ru-RU" sz="2100" kern="0" dirty="0" smtClean="0">
                <a:latin typeface="Verdana"/>
              </a:rPr>
              <a:t>0</a:t>
            </a:r>
            <a:r>
              <a:rPr lang="ru-RU" sz="2100" kern="0" dirty="0" smtClean="0">
                <a:solidFill>
                  <a:srgbClr val="006600"/>
                </a:solidFill>
                <a:latin typeface="Verdana"/>
              </a:rPr>
              <a:t> </a:t>
            </a:r>
            <a:r>
              <a:rPr lang="ru-RU" sz="2100" kern="0" dirty="0">
                <a:solidFill>
                  <a:srgbClr val="006600"/>
                </a:solidFill>
                <a:latin typeface="Verdana"/>
              </a:rPr>
              <a:t>рублей = 100 00</a:t>
            </a:r>
            <a:r>
              <a:rPr lang="ru-RU" sz="2100" kern="0" dirty="0">
                <a:latin typeface="Verdana"/>
              </a:rPr>
              <a:t>0</a:t>
            </a:r>
            <a:r>
              <a:rPr lang="ru-RU" sz="2100" kern="0" dirty="0">
                <a:solidFill>
                  <a:srgbClr val="006600"/>
                </a:solidFill>
                <a:latin typeface="Verdana"/>
              </a:rPr>
              <a:t> копеек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endParaRPr lang="en-US" sz="2100" b="1" kern="0" dirty="0" smtClean="0">
              <a:solidFill>
                <a:srgbClr val="006600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b="1" kern="0" dirty="0" smtClean="0">
                <a:solidFill>
                  <a:srgbClr val="006600"/>
                </a:solidFill>
                <a:latin typeface="Verdana"/>
              </a:rPr>
              <a:t>1 </a:t>
            </a:r>
            <a:r>
              <a:rPr lang="ru-RU" sz="2100" b="1" kern="0" dirty="0">
                <a:solidFill>
                  <a:srgbClr val="006600"/>
                </a:solidFill>
                <a:latin typeface="Verdana"/>
              </a:rPr>
              <a:t>рубль = 10 000 копеек</a:t>
            </a:r>
            <a:endParaRPr lang="ru-RU" sz="2100" kern="0" dirty="0">
              <a:solidFill>
                <a:srgbClr val="006600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>
                <a:solidFill>
                  <a:srgbClr val="0000FF"/>
                </a:solidFill>
                <a:latin typeface="Verdana"/>
              </a:rPr>
              <a:t>   </a:t>
            </a:r>
            <a:r>
              <a:rPr lang="ru-RU" sz="2100" kern="0" dirty="0" smtClean="0">
                <a:solidFill>
                  <a:srgbClr val="0000FF"/>
                </a:solidFill>
                <a:latin typeface="Verdana"/>
              </a:rPr>
              <a:t>Но </a:t>
            </a:r>
            <a:endParaRPr lang="ru-RU" sz="2100" kern="0" dirty="0">
              <a:solidFill>
                <a:srgbClr val="0000FF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kern="0" dirty="0">
                <a:solidFill>
                  <a:srgbClr val="0000FF"/>
                </a:solidFill>
                <a:latin typeface="Verdana"/>
              </a:rPr>
              <a:t> </a:t>
            </a:r>
            <a:r>
              <a:rPr lang="ru-RU" sz="2100" b="1" kern="0" dirty="0" smtClean="0">
                <a:solidFill>
                  <a:srgbClr val="006600"/>
                </a:solidFill>
                <a:latin typeface="Verdana"/>
              </a:rPr>
              <a:t>1 рубль ≠ 10 000 копеек</a:t>
            </a:r>
            <a:endParaRPr lang="ru-RU" sz="2100" b="1" kern="0" dirty="0">
              <a:solidFill>
                <a:srgbClr val="333333"/>
              </a:solidFill>
              <a:latin typeface="Verdana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b="1" kern="0" dirty="0">
                <a:solidFill>
                  <a:srgbClr val="0000FF"/>
                </a:solidFill>
                <a:latin typeface="Verdana"/>
              </a:rPr>
              <a:t>  </a:t>
            </a:r>
            <a:r>
              <a:rPr lang="ru-RU" sz="2100" b="1" kern="0" dirty="0" smtClean="0">
                <a:solidFill>
                  <a:srgbClr val="FF00FF"/>
                </a:solidFill>
                <a:latin typeface="Verdana"/>
              </a:rPr>
              <a:t>Где </a:t>
            </a:r>
            <a:r>
              <a:rPr lang="ru-RU" sz="2100" b="1" kern="0" dirty="0">
                <a:solidFill>
                  <a:srgbClr val="FF00FF"/>
                </a:solidFill>
                <a:latin typeface="Verdana"/>
              </a:rPr>
              <a:t>ошибка</a:t>
            </a:r>
            <a:r>
              <a:rPr lang="ru-RU" sz="2100" b="1" kern="0" dirty="0" smtClean="0">
                <a:solidFill>
                  <a:srgbClr val="FF00FF"/>
                </a:solidFill>
                <a:latin typeface="Verdana"/>
              </a:rPr>
              <a:t>?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rgbClr val="CCCCCC"/>
              </a:buClr>
              <a:buSzPct val="70000"/>
              <a:defRPr/>
            </a:pPr>
            <a:r>
              <a:rPr lang="ru-RU" sz="2100" b="1" kern="0" dirty="0" smtClean="0">
                <a:latin typeface="Verdana"/>
              </a:rPr>
              <a:t>1р.*1р.  =1    .</a:t>
            </a:r>
            <a:endParaRPr lang="ru-RU" kern="0" dirty="0">
              <a:latin typeface="+mn-lt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76056" y="5301208"/>
            <a:ext cx="333375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138"/>
            <a:ext cx="8229600" cy="1146175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«Дважды два  -  пять»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7088" y="1340768"/>
            <a:ext cx="7408862" cy="4824536"/>
          </a:xfrm>
        </p:spPr>
        <p:txBody>
          <a:bodyPr rtlCol="0">
            <a:normAutofit/>
          </a:bodyPr>
          <a:lstStyle/>
          <a:p>
            <a:pPr marL="342900" indent="-342900" algn="ctr">
              <a:buClr>
                <a:srgbClr val="CCCCCC"/>
              </a:buClr>
              <a:buSzPct val="70000"/>
              <a:buFont typeface="Symbol" pitchFamily="18" charset="2"/>
              <a:buNone/>
              <a:defRPr/>
            </a:pPr>
            <a:r>
              <a:rPr lang="ru-RU" sz="3200" kern="0" dirty="0" smtClean="0">
                <a:solidFill>
                  <a:srgbClr val="006600"/>
                </a:solidFill>
                <a:latin typeface="Verdana"/>
              </a:rPr>
              <a:t>4:4=5:5</a:t>
            </a:r>
            <a:r>
              <a:rPr lang="ru-RU" sz="3200" kern="0" dirty="0">
                <a:solidFill>
                  <a:srgbClr val="006600"/>
                </a:solidFill>
                <a:latin typeface="Verdana"/>
              </a:rPr>
              <a:t>. </a:t>
            </a:r>
          </a:p>
          <a:p>
            <a:pPr marL="342900" indent="-342900" algn="ctr">
              <a:buClr>
                <a:srgbClr val="CCCCCC"/>
              </a:buClr>
              <a:buSzPct val="70000"/>
              <a:buFont typeface="Symbol" pitchFamily="18" charset="2"/>
              <a:buNone/>
              <a:defRPr/>
            </a:pPr>
            <a:r>
              <a:rPr lang="ru-RU" sz="3200" kern="0" dirty="0" smtClean="0">
                <a:solidFill>
                  <a:srgbClr val="006600"/>
                </a:solidFill>
                <a:latin typeface="Verdana"/>
              </a:rPr>
              <a:t>4(1:1</a:t>
            </a:r>
            <a:r>
              <a:rPr lang="ru-RU" sz="3200" kern="0" dirty="0">
                <a:solidFill>
                  <a:srgbClr val="006600"/>
                </a:solidFill>
                <a:latin typeface="Verdana"/>
              </a:rPr>
              <a:t>)=5(1:1</a:t>
            </a:r>
            <a:r>
              <a:rPr lang="ru-RU" sz="3200" kern="0" dirty="0" smtClean="0">
                <a:solidFill>
                  <a:srgbClr val="006600"/>
                </a:solidFill>
                <a:latin typeface="Verdana"/>
              </a:rPr>
              <a:t>)</a:t>
            </a:r>
          </a:p>
          <a:p>
            <a:pPr marL="342900" indent="-342900" algn="ctr">
              <a:buClr>
                <a:srgbClr val="CCCCCC"/>
              </a:buClr>
              <a:buSzPct val="70000"/>
              <a:buNone/>
              <a:defRPr/>
            </a:pPr>
            <a:r>
              <a:rPr lang="ru-RU" sz="3200" kern="0" dirty="0" smtClean="0">
                <a:solidFill>
                  <a:srgbClr val="006600"/>
                </a:solidFill>
                <a:latin typeface="Verdana"/>
              </a:rPr>
              <a:t>1:1=1</a:t>
            </a:r>
          </a:p>
          <a:p>
            <a:pPr marL="342900" indent="-342900" algn="ctr">
              <a:buClr>
                <a:srgbClr val="CCCCCC"/>
              </a:buClr>
              <a:buSzPct val="70000"/>
              <a:buNone/>
              <a:defRPr/>
            </a:pPr>
            <a:r>
              <a:rPr lang="ru-RU" sz="3200" kern="0" dirty="0" smtClean="0">
                <a:solidFill>
                  <a:srgbClr val="931919"/>
                </a:solidFill>
                <a:latin typeface="Verdana"/>
              </a:rPr>
              <a:t>4=5 или </a:t>
            </a:r>
            <a:r>
              <a:rPr lang="ru-RU" sz="3200" kern="0" dirty="0" smtClean="0">
                <a:solidFill>
                  <a:schemeClr val="accent4">
                    <a:lumMod val="50000"/>
                  </a:schemeClr>
                </a:solidFill>
                <a:latin typeface="Verdana"/>
              </a:rPr>
              <a:t>2*2=5</a:t>
            </a:r>
            <a:r>
              <a:rPr lang="ru-RU" sz="3200" kern="0" dirty="0" smtClean="0">
                <a:solidFill>
                  <a:srgbClr val="931919"/>
                </a:solidFill>
                <a:latin typeface="Verdana"/>
              </a:rPr>
              <a:t> </a:t>
            </a:r>
          </a:p>
          <a:p>
            <a:pPr marL="342900" indent="-342900" algn="ctr">
              <a:buClr>
                <a:srgbClr val="CCCCCC"/>
              </a:buClr>
              <a:buSzPct val="70000"/>
              <a:buNone/>
              <a:defRPr/>
            </a:pPr>
            <a:endParaRPr lang="ru-RU" sz="3200" kern="0" dirty="0" smtClean="0">
              <a:solidFill>
                <a:srgbClr val="931919"/>
              </a:solidFill>
              <a:latin typeface="Verdana"/>
            </a:endParaRPr>
          </a:p>
          <a:p>
            <a:pPr marL="342900" indent="-342900" algn="ctr">
              <a:buClr>
                <a:srgbClr val="CCCCCC"/>
              </a:buClr>
              <a:buSzPct val="70000"/>
              <a:buFont typeface="Symbol" pitchFamily="18" charset="2"/>
              <a:buNone/>
              <a:defRPr/>
            </a:pPr>
            <a:r>
              <a:rPr lang="ru-RU" sz="3200" kern="0" dirty="0" smtClean="0">
                <a:solidFill>
                  <a:srgbClr val="FF00FF"/>
                </a:solidFill>
                <a:latin typeface="Verdana"/>
              </a:rPr>
              <a:t>Где </a:t>
            </a:r>
            <a:r>
              <a:rPr lang="ru-RU" sz="3200" kern="0" dirty="0">
                <a:solidFill>
                  <a:srgbClr val="FF00FF"/>
                </a:solidFill>
                <a:latin typeface="Verdana"/>
              </a:rPr>
              <a:t>ошибка?</a:t>
            </a:r>
          </a:p>
          <a:p>
            <a:pPr marL="274320" indent="-274320" algn="ctr" fontAlgn="auto">
              <a:spcAft>
                <a:spcPts val="0"/>
              </a:spcAft>
              <a:buNone/>
              <a:defRPr/>
            </a:pPr>
            <a:r>
              <a:rPr lang="ru-RU" sz="3200" kern="0" dirty="0" smtClean="0">
                <a:solidFill>
                  <a:srgbClr val="FF0000"/>
                </a:solidFill>
                <a:latin typeface="Verdana"/>
              </a:rPr>
              <a:t>4:4=1:1, но 4:4≠4(1:1).</a:t>
            </a:r>
          </a:p>
          <a:p>
            <a:pPr marL="274320" indent="-274320" algn="ctr" fontAlgn="auto">
              <a:spcAft>
                <a:spcPts val="0"/>
              </a:spcAft>
              <a:buNone/>
              <a:defRPr/>
            </a:pPr>
            <a:r>
              <a:rPr lang="ru-RU" sz="3200" b="1" kern="0" dirty="0" smtClean="0">
                <a:solidFill>
                  <a:srgbClr val="FF0000"/>
                </a:solidFill>
                <a:latin typeface="Verdana"/>
              </a:rPr>
              <a:t>4:4=4(1:4)</a:t>
            </a:r>
            <a:endParaRPr lang="ru-RU" sz="3200" kern="0" dirty="0" smtClean="0">
              <a:solidFill>
                <a:srgbClr val="FF0000"/>
              </a:solidFill>
              <a:latin typeface="Verdana"/>
            </a:endParaRPr>
          </a:p>
          <a:p>
            <a:pPr marL="274320" indent="-274320" algn="ctr" fontAlgn="auto">
              <a:spcAft>
                <a:spcPts val="0"/>
              </a:spcAft>
              <a:buNone/>
              <a:defRPr/>
            </a:pP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2411760" cy="340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u="sng" dirty="0" smtClean="0"/>
              <a:t>Неравные числа равны»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8800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 ≠ </a:t>
            </a:r>
            <a:r>
              <a:rPr lang="ru-RU" sz="3200" b="1" dirty="0" err="1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ru-RU" sz="3200" b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r>
              <a:rPr lang="ru-RU" sz="3200" b="1" dirty="0" smtClean="0">
                <a:solidFill>
                  <a:srgbClr val="00B0F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ru-RU" sz="3200" b="1" dirty="0" err="1" smtClean="0">
                <a:solidFill>
                  <a:srgbClr val="00B0F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</a:t>
            </a:r>
            <a:r>
              <a:rPr lang="ru-RU" sz="3200" b="1" dirty="0" smtClean="0">
                <a:solidFill>
                  <a:srgbClr val="00B0F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= с. 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умножим  </a:t>
            </a:r>
            <a:r>
              <a:rPr lang="ru-RU" sz="32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</a:t>
            </a:r>
            <a:endParaRPr lang="ru-RU" sz="32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3200" b="1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</a:t>
            </a: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3200" b="1" baseline="300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= = </a:t>
            </a:r>
            <a:r>
              <a:rPr lang="ru-RU" sz="3200" b="1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3200" b="1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a-b</a:t>
            </a: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),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ru-RU" sz="3200" b="1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-2ab + b</a:t>
            </a:r>
            <a:r>
              <a:rPr lang="ru-RU" sz="3200" b="1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= = </a:t>
            </a:r>
            <a:r>
              <a:rPr lang="ru-RU" sz="3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ac-bc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</a:t>
            </a:r>
            <a:r>
              <a:rPr lang="ru-RU" sz="3200" b="1" baseline="300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</a:t>
            </a:r>
            <a:r>
              <a:rPr lang="ru-RU" sz="3200" b="1" dirty="0" err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аb</a:t>
            </a:r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— ас = </a:t>
            </a:r>
            <a:r>
              <a:rPr lang="ru-RU" sz="3200" b="1" dirty="0" err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аb</a:t>
            </a:r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-b</a:t>
            </a:r>
            <a:r>
              <a:rPr lang="ru-RU" sz="3200" b="1" baseline="300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-</a:t>
            </a:r>
            <a:r>
              <a:rPr lang="ru-RU" sz="3200" b="1" dirty="0" err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bc</a:t>
            </a:r>
            <a:r>
              <a:rPr lang="ru-RU" sz="32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а(</a:t>
            </a:r>
            <a:r>
              <a:rPr lang="ru-RU" sz="3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а-b-с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= </a:t>
            </a:r>
            <a:r>
              <a:rPr lang="ru-RU" sz="3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3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а-b-с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).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3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а-b-с</a:t>
            </a:r>
            <a:r>
              <a:rPr lang="ru-RU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ru-RU" sz="3200" b="1" dirty="0" err="1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а=b</a:t>
            </a:r>
            <a:r>
              <a:rPr lang="ru-RU" sz="32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r>
              <a:rPr lang="ru-RU" sz="3200" u="sng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Где ошибка???</a:t>
            </a:r>
            <a:endParaRPr lang="ru-RU" sz="3200" u="sng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7845" y="2924944"/>
            <a:ext cx="3376155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1131</TotalTime>
  <Words>309</Words>
  <Application>Microsoft Office PowerPoint</Application>
  <PresentationFormat>Экран (4:3)</PresentationFormat>
  <Paragraphs>112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Софизмы и парадоксы</vt:lpstr>
      <vt:lpstr>В математических вопросах нельзя пренебрегать даже самыми мелкими ошибками. И. Ньютон </vt:lpstr>
      <vt:lpstr>Цель и задачи. </vt:lpstr>
      <vt:lpstr>Презентация PowerPoint</vt:lpstr>
      <vt:lpstr>Классификация софизмов </vt:lpstr>
      <vt:lpstr>Экскурс в историю.</vt:lpstr>
      <vt:lpstr>Презентация PowerPoint</vt:lpstr>
      <vt:lpstr>«Дважды два  -  пять»</vt:lpstr>
      <vt:lpstr>«Неравные числа равны»</vt:lpstr>
      <vt:lpstr>«Окружность имеет два центра»</vt:lpstr>
      <vt:lpstr>« Спичка вдвое длиннее телеграфного столба»</vt:lpstr>
      <vt:lpstr>проверим</vt:lpstr>
      <vt:lpstr>Презентация PowerPoint</vt:lpstr>
      <vt:lpstr>ПАРАДОКСЫ</vt:lpstr>
      <vt:lpstr>Вывод:</vt:lpstr>
      <vt:lpstr>Заключение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Софизмы и парадоксы</dc:title>
  <dc:creator>Алексей</dc:creator>
  <cp:lastModifiedBy>Любовь</cp:lastModifiedBy>
  <cp:revision>83</cp:revision>
  <dcterms:created xsi:type="dcterms:W3CDTF">2012-10-28T15:18:03Z</dcterms:created>
  <dcterms:modified xsi:type="dcterms:W3CDTF">2015-03-21T15:36:55Z</dcterms:modified>
</cp:coreProperties>
</file>