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  <p:sldId id="267" r:id="rId9"/>
    <p:sldId id="268" r:id="rId10"/>
    <p:sldId id="270" r:id="rId11"/>
    <p:sldId id="269" r:id="rId12"/>
    <p:sldId id="27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87980" autoAdjust="0"/>
  </p:normalViewPr>
  <p:slideViewPr>
    <p:cSldViewPr>
      <p:cViewPr varScale="1">
        <p:scale>
          <a:sx n="69" d="100"/>
          <a:sy n="69" d="100"/>
        </p:scale>
        <p:origin x="-11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2490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639763-530D-4B59-9605-C726D6A81265}" type="datetimeFigureOut">
              <a:rPr lang="ru-RU" smtClean="0"/>
              <a:pPr/>
              <a:t>21.03.2015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A64FEA-7B49-48C7-A7F4-EE1BCB904E6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775D66-03AA-4EA3-906D-A1E61CF4B1E9}" type="datetimeFigureOut">
              <a:rPr lang="ru-RU" smtClean="0"/>
              <a:pPr/>
              <a:t>21.03.2015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942AAC-17CE-48F1-9772-B2D76E8CFB2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942AAC-17CE-48F1-9772-B2D76E8CFB22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CC7D3-A674-4787-8276-918ECBFA9E0E}" type="datetimeFigureOut">
              <a:rPr lang="ru-RU" smtClean="0"/>
              <a:pPr/>
              <a:t>21.03.2015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452245-9313-4974-9AF9-74D85E7D1A7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Click="0" advTm="9300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CC7D3-A674-4787-8276-918ECBFA9E0E}" type="datetimeFigureOut">
              <a:rPr lang="ru-RU" smtClean="0"/>
              <a:pPr/>
              <a:t>21.03.2015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52245-9313-4974-9AF9-74D85E7D1A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9300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CC7D3-A674-4787-8276-918ECBFA9E0E}" type="datetimeFigureOut">
              <a:rPr lang="ru-RU" smtClean="0"/>
              <a:pPr/>
              <a:t>21.03.2015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52245-9313-4974-9AF9-74D85E7D1A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9300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3DCC7D3-A674-4787-8276-918ECBFA9E0E}" type="datetimeFigureOut">
              <a:rPr lang="ru-RU" smtClean="0"/>
              <a:pPr/>
              <a:t>21.03.2015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5B452245-9313-4974-9AF9-74D85E7D1A7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advClick="0" advTm="9300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CC7D3-A674-4787-8276-918ECBFA9E0E}" type="datetimeFigureOut">
              <a:rPr lang="ru-RU" smtClean="0"/>
              <a:pPr/>
              <a:t>21.03.2015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52245-9313-4974-9AF9-74D85E7D1A7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Click="0" advTm="9300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CC7D3-A674-4787-8276-918ECBFA9E0E}" type="datetimeFigureOut">
              <a:rPr lang="ru-RU" smtClean="0"/>
              <a:pPr/>
              <a:t>21.03.2015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52245-9313-4974-9AF9-74D85E7D1A7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advClick="0" advTm="9300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52245-9313-4974-9AF9-74D85E7D1A7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CC7D3-A674-4787-8276-918ECBFA9E0E}" type="datetimeFigureOut">
              <a:rPr lang="ru-RU" smtClean="0"/>
              <a:pPr/>
              <a:t>21.03.2015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Click="0" advTm="9300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CC7D3-A674-4787-8276-918ECBFA9E0E}" type="datetimeFigureOut">
              <a:rPr lang="ru-RU" smtClean="0"/>
              <a:pPr/>
              <a:t>21.03.2015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52245-9313-4974-9AF9-74D85E7D1A7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advClick="0" advTm="9300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CC7D3-A674-4787-8276-918ECBFA9E0E}" type="datetimeFigureOut">
              <a:rPr lang="ru-RU" smtClean="0"/>
              <a:pPr/>
              <a:t>21.03.2015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52245-9313-4974-9AF9-74D85E7D1A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9300">
    <p:fade thruBlk="1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3DCC7D3-A674-4787-8276-918ECBFA9E0E}" type="datetimeFigureOut">
              <a:rPr lang="ru-RU" smtClean="0"/>
              <a:pPr/>
              <a:t>21.03.2015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B452245-9313-4974-9AF9-74D85E7D1A7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Click="0" advTm="9300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CC7D3-A674-4787-8276-918ECBFA9E0E}" type="datetimeFigureOut">
              <a:rPr lang="ru-RU" smtClean="0"/>
              <a:pPr/>
              <a:t>21.03.2015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452245-9313-4974-9AF9-74D85E7D1A7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Click="0" advTm="9300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3DCC7D3-A674-4787-8276-918ECBFA9E0E}" type="datetimeFigureOut">
              <a:rPr lang="ru-RU" smtClean="0"/>
              <a:pPr/>
              <a:t>21.03.2015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5B452245-9313-4974-9AF9-74D85E7D1A7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advClick="0" advTm="9300">
    <p:fade thruBlk="1"/>
  </p:transition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Admin\&#1056;&#1072;&#1073;&#1086;&#1095;&#1080;&#1081;%20&#1089;&#1090;&#1086;&#1083;\Nena_-_Ich_geh_mit_meiner_Laterne..._.mp3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928662" y="500042"/>
            <a:ext cx="770672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День Святого Мартина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3314" name="Picture 2" descr="http://www.ktv.odessa.ua/db_pic/news/650/photo_%5b1352708050.95%5d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14678" y="2000240"/>
            <a:ext cx="5715000" cy="3810000"/>
          </a:xfrm>
          <a:prstGeom prst="rect">
            <a:avLst/>
          </a:prstGeom>
          <a:noFill/>
        </p:spPr>
      </p:pic>
      <p:pic>
        <p:nvPicPr>
          <p:cNvPr id="11" name="Nena_-_Ich_geh_mit_meiner_Laterne..._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-304800" y="542926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500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" dur="2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">
                <p:cTn id="1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Шествие в День Святого Мартина. Фото: DW / Максим Нелюбин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6" y="214290"/>
            <a:ext cx="4524360" cy="271464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1000108"/>
            <a:ext cx="4286248" cy="1754326"/>
          </a:xfrm>
          <a:prstGeom prst="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  <a:softEdge rad="12700"/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/>
              <a:t>. </a:t>
            </a:r>
            <a:r>
              <a:rPr lang="ru-RU" dirty="0"/>
              <a:t>Традиция разводить костер на День Святого Мартина, по всей видимости, также связана с крестьянской жизнью. В таких кострах сжигали пришедшие в негодность корзины, использовавшиеся во время сбора урожая.</a:t>
            </a:r>
          </a:p>
        </p:txBody>
      </p:sp>
      <p:pic>
        <p:nvPicPr>
          <p:cNvPr id="4" name="Picture 2" descr="Шествие в День Святого Мартина. Фото: DW / Максим Нелюбин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2" y="4214818"/>
            <a:ext cx="3093948" cy="1895487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930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Шествие в День Святого Мартина. Фото: DW / Максим Нелюбин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6" y="3929066"/>
            <a:ext cx="4643470" cy="2752719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42910" y="428604"/>
            <a:ext cx="6858048" cy="120032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u="sng" dirty="0">
                <a:latin typeface="Comic Sans MS" pitchFamily="66" charset="0"/>
              </a:rPr>
              <a:t>Сдобные человечки</a:t>
            </a:r>
          </a:p>
          <a:p>
            <a:r>
              <a:rPr lang="ru-RU" dirty="0"/>
              <a:t>Неподалеку от костра своего часа на деревянном столе ожидали так называемые сдобные человечки (</a:t>
            </a:r>
            <a:r>
              <a:rPr lang="ru-RU" dirty="0" err="1"/>
              <a:t>Weckmänner</a:t>
            </a:r>
            <a:r>
              <a:rPr lang="ru-RU" dirty="0"/>
              <a:t>) с глазами-изюминками и чем-то похожим на курительную трубку в руках</a:t>
            </a:r>
          </a:p>
        </p:txBody>
      </p:sp>
      <p:pic>
        <p:nvPicPr>
          <p:cNvPr id="5" name="Picture 2" descr="Шествие в День Святого Мартина. Фото: DW / Максим Нелюбин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7" y="2143116"/>
            <a:ext cx="3779373" cy="2357454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930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714612" y="3571876"/>
            <a:ext cx="471489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Сего </a:t>
            </a:r>
            <a:br>
              <a:rPr lang="ru-RU" dirty="0" smtClean="0"/>
            </a:br>
            <a:r>
              <a:rPr lang="ru-RU" b="0" i="0" dirty="0" smtClean="0">
                <a:solidFill>
                  <a:srgbClr val="666666"/>
                </a:solidFill>
                <a:latin typeface="Verdana"/>
              </a:rPr>
              <a:t>Сегодня, 11 ноября, в городах Германии (Кельн, Дюссельдорф, Гамбург), Австрии и Швеции отмечается День Святого Мартина. </a:t>
            </a:r>
            <a:endParaRPr lang="ru-RU" dirty="0"/>
          </a:p>
        </p:txBody>
      </p:sp>
      <p:pic>
        <p:nvPicPr>
          <p:cNvPr id="46082" name="Picture 2" descr="http://nicoletta.ru/images/november2011/den-svateho-martina-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86050" y="1000108"/>
            <a:ext cx="4156075" cy="3043171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930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6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00562" y="2000240"/>
            <a:ext cx="392909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 Германии День святого Мартина (</a:t>
            </a:r>
            <a:r>
              <a:rPr lang="ru-RU" dirty="0" err="1"/>
              <a:t>Martinstag</a:t>
            </a:r>
            <a:r>
              <a:rPr lang="ru-RU" dirty="0"/>
              <a:t>) является праздником сбора урожая. Особенно он любим детьми. Ведь именно в этот день происходит </a:t>
            </a:r>
            <a:r>
              <a:rPr lang="ru-RU" dirty="0" err="1"/>
              <a:t>Laternenumzug</a:t>
            </a:r>
            <a:r>
              <a:rPr lang="ru-RU" dirty="0"/>
              <a:t> (в свободном переводе - «Шествие с фонариками»).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8" name="Picture 4" descr="http://img-fotki.yandex.ru/get/4419/38575851.8e/0_5af05_f9f30538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285860"/>
            <a:ext cx="3643370" cy="2928958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930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http://s0.tochka.net/travel/g_9887/img_10/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1071546"/>
            <a:ext cx="3714776" cy="2652703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0" y="4429132"/>
            <a:ext cx="650082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Холодным ноябрьским вечером миллионы людей в Германии, в основном дети, выходят на улицы с горящими самодельными </a:t>
            </a:r>
            <a:r>
              <a:rPr lang="ru-RU" dirty="0" smtClean="0"/>
              <a:t>фонариками</a:t>
            </a:r>
            <a:endParaRPr lang="ru-RU" dirty="0"/>
          </a:p>
        </p:txBody>
      </p:sp>
      <p:pic>
        <p:nvPicPr>
          <p:cNvPr id="16394" name="Picture 10" descr="http://mzdk.narod.ru/03_jugend/images/martinstag0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571480"/>
            <a:ext cx="2143125" cy="28575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930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liveingermany.ru/uploads/images/den-svjatogo-martin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9124" y="1357298"/>
            <a:ext cx="3810000" cy="321471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28596" y="1142984"/>
            <a:ext cx="371477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 вечер праздника дети вместе с родителями собираются в условленном месте (обычно около церкви) и отправляются колонной в некую заранее определенную финальную точку </a:t>
            </a:r>
            <a:r>
              <a:rPr lang="ru-RU" dirty="0" smtClean="0"/>
              <a:t>похода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 rot="10800000" flipV="1">
            <a:off x="4357686" y="5020819"/>
            <a:ext cx="450059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По легенде, именно таким образом односельчане святого Мартина искали его в свое время с фонарями и факелами для того, чтобы воздать ему должное за его доброту.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7412" name="Picture 4" descr="http://timer.od.ua/uploads/2012/11/1352557797700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3500438"/>
            <a:ext cx="3853608" cy="2562219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930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800" decel="100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panorama-mukachevo.com/wp-content/uploads/2012/09/22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071810"/>
            <a:ext cx="4286250" cy="284797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857620" y="928670"/>
            <a:ext cx="4572000" cy="120032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dirty="0"/>
              <a:t>Готовятся к этим шествиям серьезно и задолго. Фонарики дети, как правило, делают сами: в школах или дома с родителями</a:t>
            </a:r>
          </a:p>
        </p:txBody>
      </p:sp>
    </p:spTree>
  </p:cSld>
  <p:clrMapOvr>
    <a:masterClrMapping/>
  </p:clrMapOvr>
  <p:transition advClick="0" advTm="930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800" decel="100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www.germanculture.com.ua/november/martinsta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143248"/>
            <a:ext cx="3429024" cy="350046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286000" y="357166"/>
            <a:ext cx="642940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Мартин (316-398) родился в </a:t>
            </a:r>
            <a:r>
              <a:rPr lang="ru-RU" dirty="0" err="1"/>
              <a:t>Саварии</a:t>
            </a:r>
            <a:r>
              <a:rPr lang="ru-RU" dirty="0"/>
              <a:t> (нынешняя Венгрия) и служил офицером императора Рима.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Однажды он отдал половину своего плаща одному нищему, замерзающему от холода. В следующую ночь к Мартину во сне явился Иисус, одетый в ту часть плаща Мартина, которую он отдал нищему.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advClick="0" advTm="9300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zakarpattya.net.ua/postimages/pub/2012/11/p_65172_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44" y="3571876"/>
            <a:ext cx="4429156" cy="307183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28596" y="357166"/>
            <a:ext cx="4214842" cy="2031325"/>
          </a:xfrm>
          <a:prstGeom prst="rect">
            <a:avLst/>
          </a:prstGeom>
          <a:effectLst>
            <a:glow rad="139700">
              <a:schemeClr val="accent3">
                <a:satMod val="175000"/>
                <a:alpha val="40000"/>
              </a:schemeClr>
            </a:glow>
            <a:outerShdw blurRad="95000" rotWithShape="0">
              <a:srgbClr val="000000">
                <a:alpha val="50000"/>
              </a:srgbClr>
            </a:outerShdw>
            <a:reflection blurRad="6350" stA="50000" endA="300" endPos="55500" dist="50800" dir="5400000" sy="-100000" algn="bl" rotWithShape="0"/>
            <a:softEdge rad="12700"/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Благочестивая традиция отождествляет этого нищего со Христом. По легенде, позже Мартин увидел сон, что тот, спасённый от холода нищий, был с лицом Христа. После этого сна легионер решает покинуть армейские ряды и покончить с военной службой</a:t>
            </a:r>
            <a:r>
              <a:rPr lang="ru-RU" dirty="0"/>
              <a:t>.</a:t>
            </a:r>
          </a:p>
        </p:txBody>
      </p:sp>
    </p:spTree>
  </p:cSld>
  <p:clrMapOvr>
    <a:masterClrMapping/>
  </p:clrMapOvr>
  <p:transition advClick="0" advTm="930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img-fotki.yandex.ru/get/4424/125730387.d/0_61450_d3dfd08e_X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3643314"/>
            <a:ext cx="3881422" cy="271462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14282" y="428604"/>
            <a:ext cx="3286148" cy="2862322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В день святого Мартина почти на каждой голландской кухне в духовке запекается гусь. Этот обычай берет начало еще в те времена, когда количество корма на зиму заготавливалось ограниченное, его берегли для несущих яйца, а нагулявших осенний жирок гусей к праздникам забивали.</a:t>
            </a:r>
          </a:p>
        </p:txBody>
      </p:sp>
    </p:spTree>
  </p:cSld>
  <p:clrMapOvr>
    <a:masterClrMapping/>
  </p:clrMapOvr>
  <p:transition advClick="0" advTm="930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www.mukachevo.net/Content/img/news/p_65154_13_gallerybig.jpg"/>
          <p:cNvPicPr>
            <a:picLocks noChangeAspect="1" noChangeArrowheads="1"/>
          </p:cNvPicPr>
          <p:nvPr/>
        </p:nvPicPr>
        <p:blipFill>
          <a:blip r:embed="rId3"/>
          <a:srcRect l="1190" b="11111"/>
          <a:stretch>
            <a:fillRect/>
          </a:stretch>
        </p:blipFill>
        <p:spPr bwMode="auto">
          <a:xfrm>
            <a:off x="4643438" y="1857364"/>
            <a:ext cx="3571858" cy="228601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85786" y="571480"/>
            <a:ext cx="3429024" cy="501675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dirty="0"/>
              <a:t> </a:t>
            </a:r>
            <a:r>
              <a:rPr lang="ru-RU" sz="2000" dirty="0">
                <a:solidFill>
                  <a:schemeClr val="bg1"/>
                </a:solidFill>
              </a:rPr>
              <a:t>Легенда же гласит, что однажды гуси своим гоготаньем очень мешали святому Мартину произносить проповедь, и тот в сердцах сказал, что на столе они ему куда милее. Согласно другой версии, гуси досадили святому куда сильнее - бестолковые птицы выдали криком его тайное убежище, каким как раз и являлся гусиный сарайчик. С тех пор люди и наказывают их в день памяти святого.</a:t>
            </a:r>
          </a:p>
        </p:txBody>
      </p:sp>
    </p:spTree>
  </p:cSld>
  <p:clrMapOvr>
    <a:masterClrMapping/>
  </p:clrMapOvr>
  <p:transition advClick="0" advTm="930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Другая 1">
      <a:majorFont>
        <a:latin typeface="Arial"/>
        <a:ea typeface=""/>
        <a:cs typeface=""/>
      </a:majorFont>
      <a:minorFont>
        <a:latin typeface="Trajan Pro"/>
        <a:ea typeface=""/>
        <a:cs typeface="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251</TotalTime>
  <Words>269</Words>
  <Application>Microsoft Office PowerPoint</Application>
  <PresentationFormat>Экран (4:3)</PresentationFormat>
  <Paragraphs>15</Paragraphs>
  <Slides>12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Бумажная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25</cp:revision>
  <dcterms:created xsi:type="dcterms:W3CDTF">2013-11-12T12:35:07Z</dcterms:created>
  <dcterms:modified xsi:type="dcterms:W3CDTF">2015-03-21T14:06:38Z</dcterms:modified>
</cp:coreProperties>
</file>