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9A420-C410-4140-ACFF-C7CC4E6B4E5A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5B03B-BE32-49F8-8F24-ED09E5822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E2807-022D-4018-82F6-FC896BEC0F98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88CDA-8FA6-458B-8EE2-62A9D3A9F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75AFD-FD2E-49EC-91AB-9604F43BC5C3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577BD-A479-490D-9A24-7BAA10C87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6032A-33D5-45DA-9536-331C3375279C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F3C5A-C404-407E-8E24-B848FC9F9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56004-0E03-4497-BD48-0DED8B1E095D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B038D-C352-4391-A8E3-A781922CD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5289D-BA77-48EC-BA27-CC45EFEA9511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83776-F3DA-475E-8ACF-1B04B59A4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E452A-543C-4D3F-BF3B-DAF068B4D83C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43459-E3B8-4569-8366-2C8332E4A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1D191-A0C4-4A25-9D8E-D7219B0442EF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E8D63-77E5-46C5-BF7B-19F615203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82D4E-5446-48E4-AAEF-516FE019B321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39A68-E02E-4AA3-80AD-FF59C5988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88AF6-003C-4D5C-AC66-08BB7FA1FAC8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37A26-939D-44A8-88BA-C4AE95F19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70132-F101-4D58-B6A4-3C8CC1FA39F5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9AD85-191C-4903-B85E-4248E0A3F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C41CF4-988D-447C-8EE7-7C3E6BA3483C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9AE2FD-1087-46A9-88C8-7AFC1CA28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lishgrammarsecrets.com/pastperfect/exercise1.html" TargetMode="External"/><Relationship Id="rId2" Type="http://schemas.openxmlformats.org/officeDocument/2006/relationships/hyperlink" Target="http://www.englishgrammarsecrets.com/pastperfectcontinuous/exercise2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8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SPOTLIGHT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23407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dirty="0" err="1" smtClean="0"/>
              <a:t>Don’t</a:t>
            </a:r>
            <a:r>
              <a:rPr lang="ru-RU" dirty="0" smtClean="0"/>
              <a:t> </a:t>
            </a:r>
            <a:r>
              <a:rPr lang="ru-RU" dirty="0" err="1" smtClean="0"/>
              <a:t>confuse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8003231" cy="514543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Who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C00000"/>
                </a:solidFill>
              </a:rPr>
              <a:t>discovered</a:t>
            </a:r>
            <a:r>
              <a:rPr lang="ru-RU" dirty="0" smtClean="0"/>
              <a:t>/ </a:t>
            </a:r>
            <a:r>
              <a:rPr lang="ru-RU" dirty="0" err="1" smtClean="0">
                <a:solidFill>
                  <a:srgbClr val="C00000"/>
                </a:solidFill>
              </a:rPr>
              <a:t>invented</a:t>
            </a:r>
            <a:r>
              <a:rPr lang="ru-RU" dirty="0" smtClean="0"/>
              <a:t>/ </a:t>
            </a:r>
            <a:r>
              <a:rPr lang="ru-RU" dirty="0" err="1" smtClean="0">
                <a:solidFill>
                  <a:srgbClr val="C00000"/>
                </a:solidFill>
              </a:rPr>
              <a:t>found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out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television</a:t>
            </a:r>
            <a:r>
              <a:rPr lang="ru-RU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He</a:t>
            </a:r>
            <a:r>
              <a:rPr lang="ru-RU" dirty="0" smtClean="0"/>
              <a:t> </a:t>
            </a:r>
            <a:r>
              <a:rPr lang="ru-RU" dirty="0" err="1" smtClean="0"/>
              <a:t>got</a:t>
            </a:r>
            <a:r>
              <a:rPr lang="ru-RU" dirty="0" smtClean="0"/>
              <a:t> a </a:t>
            </a:r>
            <a:r>
              <a:rPr lang="ru-RU" dirty="0" err="1" smtClean="0">
                <a:solidFill>
                  <a:srgbClr val="C00000"/>
                </a:solidFill>
              </a:rPr>
              <a:t>job</a:t>
            </a:r>
            <a:r>
              <a:rPr lang="ru-RU" dirty="0" smtClean="0"/>
              <a:t>/ </a:t>
            </a:r>
            <a:r>
              <a:rPr lang="ru-RU" dirty="0" err="1" smtClean="0">
                <a:solidFill>
                  <a:srgbClr val="C00000"/>
                </a:solidFill>
              </a:rPr>
              <a:t>work</a:t>
            </a:r>
            <a:r>
              <a:rPr lang="ru-RU" dirty="0" smtClean="0"/>
              <a:t>/ </a:t>
            </a:r>
            <a:r>
              <a:rPr lang="ru-RU" dirty="0" err="1" smtClean="0">
                <a:solidFill>
                  <a:srgbClr val="C00000"/>
                </a:solidFill>
              </a:rPr>
              <a:t>career</a:t>
            </a:r>
            <a:r>
              <a:rPr lang="ru-RU" dirty="0" smtClean="0"/>
              <a:t> </a:t>
            </a:r>
            <a:r>
              <a:rPr lang="ru-RU" dirty="0" err="1" smtClean="0"/>
              <a:t>as</a:t>
            </a:r>
            <a:r>
              <a:rPr lang="ru-RU" dirty="0" smtClean="0"/>
              <a:t> a </a:t>
            </a:r>
            <a:r>
              <a:rPr lang="ru-RU" dirty="0" err="1" smtClean="0"/>
              <a:t>flight</a:t>
            </a:r>
            <a:r>
              <a:rPr lang="ru-RU" dirty="0" smtClean="0"/>
              <a:t> </a:t>
            </a:r>
            <a:r>
              <a:rPr lang="ru-RU" dirty="0" err="1" smtClean="0"/>
              <a:t>attendant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company</a:t>
            </a:r>
            <a:r>
              <a:rPr lang="ru-RU" dirty="0" smtClean="0"/>
              <a:t> </a:t>
            </a:r>
            <a:r>
              <a:rPr lang="ru-RU" dirty="0" err="1" smtClean="0"/>
              <a:t>has</a:t>
            </a:r>
            <a:r>
              <a:rPr lang="ru-RU" dirty="0" smtClean="0"/>
              <a:t> </a:t>
            </a:r>
            <a:r>
              <a:rPr lang="ru-RU" dirty="0" err="1" smtClean="0"/>
              <a:t>got</a:t>
            </a:r>
            <a:r>
              <a:rPr lang="ru-RU" dirty="0" smtClean="0"/>
              <a:t> 200 </a:t>
            </a:r>
            <a:r>
              <a:rPr lang="ru-RU" dirty="0" err="1" smtClean="0">
                <a:solidFill>
                  <a:srgbClr val="C00000"/>
                </a:solidFill>
              </a:rPr>
              <a:t>employers</a:t>
            </a:r>
            <a:r>
              <a:rPr lang="ru-RU" dirty="0" smtClean="0"/>
              <a:t>/ </a:t>
            </a:r>
            <a:r>
              <a:rPr lang="ru-RU" dirty="0" err="1" smtClean="0">
                <a:solidFill>
                  <a:srgbClr val="C00000"/>
                </a:solidFill>
              </a:rPr>
              <a:t>employees</a:t>
            </a:r>
            <a:r>
              <a:rPr lang="ru-RU" dirty="0" smtClean="0"/>
              <a:t>/ </a:t>
            </a:r>
            <a:r>
              <a:rPr lang="ru-RU" dirty="0" err="1" smtClean="0">
                <a:solidFill>
                  <a:srgbClr val="C00000"/>
                </a:solidFill>
              </a:rPr>
              <a:t>colleagues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He</a:t>
            </a:r>
            <a:r>
              <a:rPr lang="ru-RU" dirty="0" smtClean="0"/>
              <a:t> </a:t>
            </a:r>
            <a:r>
              <a:rPr lang="ru-RU" dirty="0" err="1" smtClean="0"/>
              <a:t>earns</a:t>
            </a:r>
            <a:r>
              <a:rPr lang="ru-RU" dirty="0" smtClean="0"/>
              <a:t> a </a:t>
            </a:r>
            <a:r>
              <a:rPr lang="ru-RU" dirty="0" err="1" smtClean="0"/>
              <a:t>lot</a:t>
            </a:r>
            <a:r>
              <a:rPr lang="ru-RU" dirty="0" smtClean="0"/>
              <a:t>. </a:t>
            </a:r>
            <a:r>
              <a:rPr lang="ru-RU" dirty="0" err="1" smtClean="0"/>
              <a:t>He</a:t>
            </a:r>
            <a:r>
              <a:rPr lang="ru-RU" dirty="0" smtClean="0"/>
              <a:t> </a:t>
            </a:r>
            <a:r>
              <a:rPr lang="ru-RU" dirty="0" err="1" smtClean="0"/>
              <a:t>has</a:t>
            </a:r>
            <a:r>
              <a:rPr lang="ru-RU" dirty="0" smtClean="0"/>
              <a:t> a </a:t>
            </a:r>
            <a:r>
              <a:rPr lang="ru-RU" dirty="0" err="1" smtClean="0"/>
              <a:t>high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C00000"/>
                </a:solidFill>
              </a:rPr>
              <a:t>wages</a:t>
            </a:r>
            <a:r>
              <a:rPr lang="ru-RU" dirty="0" smtClean="0"/>
              <a:t>/ </a:t>
            </a:r>
            <a:r>
              <a:rPr lang="ru-RU" dirty="0" err="1" smtClean="0">
                <a:solidFill>
                  <a:srgbClr val="C00000"/>
                </a:solidFill>
              </a:rPr>
              <a:t>salary</a:t>
            </a:r>
            <a:r>
              <a:rPr lang="ru-RU" dirty="0" smtClean="0"/>
              <a:t>/ </a:t>
            </a:r>
            <a:r>
              <a:rPr lang="ru-RU" dirty="0" err="1" smtClean="0">
                <a:solidFill>
                  <a:srgbClr val="C00000"/>
                </a:solidFill>
              </a:rPr>
              <a:t>money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26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sz="3200" b="1" dirty="0"/>
              <a:t>Fill the words into the table according to the part of speech, translate them: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787208" cy="46085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/>
              <a:t>discover, inventive, radium, successful, child, management, success, discovery, radiation, scientific, invite, isolation, invitation, graduate, invent, science, graduation, decide, childish, scientist,  inventor, decision, children, radioactive, isolate, achieve, invention, achievement, discoverer, succeed, manage, isolated, manager, discovered, childhood, invited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285237"/>
              </p:ext>
            </p:extLst>
          </p:nvPr>
        </p:nvGraphicFramePr>
        <p:xfrm>
          <a:off x="1403648" y="6165304"/>
          <a:ext cx="66247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4947"/>
                <a:gridCol w="1324947"/>
                <a:gridCol w="1324947"/>
                <a:gridCol w="1324947"/>
                <a:gridCol w="1324947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verb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noun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adjective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participle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translation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025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25"/>
            <a:ext cx="7772400" cy="1428750"/>
          </a:xfrm>
        </p:spPr>
        <p:txBody>
          <a:bodyPr/>
          <a:lstStyle/>
          <a:p>
            <a:pPr algn="r"/>
            <a:r>
              <a:rPr lang="en-US" sz="2800" smtClean="0"/>
              <a:t>The ….… of ……………….….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It’s ……………….</a:t>
            </a:r>
            <a:endParaRPr lang="ru-RU" sz="2800" dirty="0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785938"/>
            <a:ext cx="3843338" cy="2352675"/>
          </a:xfrm>
        </p:spPr>
        <p:txBody>
          <a:bodyPr/>
          <a:lstStyle/>
          <a:p>
            <a:r>
              <a:rPr lang="en-US" i="1" smtClean="0">
                <a:solidFill>
                  <a:srgbClr val="FF0000"/>
                </a:solidFill>
                <a:latin typeface="Algerian" pitchFamily="82" charset="0"/>
              </a:rPr>
              <a:t>Writing a story.</a:t>
            </a:r>
          </a:p>
          <a:p>
            <a:r>
              <a:rPr lang="en-US" i="1" smtClean="0">
                <a:solidFill>
                  <a:srgbClr val="FF0000"/>
                </a:solidFill>
                <a:latin typeface="Algerian" pitchFamily="82" charset="0"/>
              </a:rPr>
              <a:t>“An Unusual Gallery”</a:t>
            </a:r>
            <a:endParaRPr lang="ru-RU" i="1" smtClean="0">
              <a:solidFill>
                <a:srgbClr val="FF0000"/>
              </a:solidFill>
            </a:endParaRPr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500063"/>
            <a:ext cx="357187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Answer the questions:</a:t>
            </a:r>
            <a:endParaRPr lang="ru-RU" dirty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642938" y="1143000"/>
            <a:ext cx="8043862" cy="4983163"/>
          </a:xfrm>
        </p:spPr>
        <p:txBody>
          <a:bodyPr/>
          <a:lstStyle/>
          <a:p>
            <a:r>
              <a:rPr lang="en-US" dirty="0" smtClean="0"/>
              <a:t>What is the text about?</a:t>
            </a:r>
          </a:p>
          <a:p>
            <a:r>
              <a:rPr lang="en-US" dirty="0" smtClean="0"/>
              <a:t>Who is the main hero of the story?</a:t>
            </a:r>
          </a:p>
          <a:p>
            <a:r>
              <a:rPr lang="en-US" dirty="0" smtClean="0"/>
              <a:t>What do they do? (5 sent.)</a:t>
            </a:r>
          </a:p>
          <a:p>
            <a:r>
              <a:rPr lang="en-US" dirty="0" smtClean="0"/>
              <a:t>What impressed you most of all in the text?</a:t>
            </a:r>
          </a:p>
          <a:p>
            <a:r>
              <a:rPr lang="en-US" dirty="0" smtClean="0"/>
              <a:t>Did you like the text?</a:t>
            </a:r>
          </a:p>
          <a:p>
            <a:r>
              <a:rPr lang="en-US" dirty="0" smtClean="0"/>
              <a:t>What type of story is it? (</a:t>
            </a:r>
            <a:r>
              <a:rPr lang="en-US" sz="2800" i="1" dirty="0" smtClean="0"/>
              <a:t>adventure, thriller, fairy tale, comedy, documentary</a:t>
            </a:r>
            <a:r>
              <a:rPr lang="en-US" dirty="0" smtClean="0"/>
              <a:t>)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Train the new words: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928670"/>
            <a:ext cx="7829576" cy="4786346"/>
          </a:xfrm>
        </p:spPr>
        <p:txBody>
          <a:bodyPr numCol="2"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To stroll- </a:t>
            </a:r>
            <a:r>
              <a:rPr lang="ru-RU" sz="2400" dirty="0" smtClean="0"/>
              <a:t>гулять, бродить</a:t>
            </a:r>
            <a:endParaRPr lang="en-US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Treasure-</a:t>
            </a:r>
            <a:r>
              <a:rPr lang="ru-RU" sz="2800" dirty="0" smtClean="0"/>
              <a:t> </a:t>
            </a:r>
            <a:r>
              <a:rPr lang="ru-RU" sz="2400" dirty="0" smtClean="0"/>
              <a:t>сокровище</a:t>
            </a:r>
            <a:endParaRPr lang="en-US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Hide (hid, hidden)-</a:t>
            </a:r>
            <a:r>
              <a:rPr lang="ru-RU" sz="2800" dirty="0" smtClean="0"/>
              <a:t> </a:t>
            </a:r>
            <a:r>
              <a:rPr lang="ru-RU" sz="2400" dirty="0" smtClean="0"/>
              <a:t>прятать</a:t>
            </a:r>
            <a:endParaRPr lang="en-US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Hole-</a:t>
            </a:r>
            <a:r>
              <a:rPr lang="ru-RU" sz="2800" dirty="0" smtClean="0"/>
              <a:t> дыра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Dig-</a:t>
            </a:r>
            <a:r>
              <a:rPr lang="ru-RU" sz="2800" dirty="0" smtClean="0"/>
              <a:t> копать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Climb in-</a:t>
            </a:r>
            <a:r>
              <a:rPr lang="ru-RU" sz="2800" dirty="0" smtClean="0"/>
              <a:t> взбираться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Torch-</a:t>
            </a:r>
            <a:r>
              <a:rPr lang="ru-RU" sz="2800" dirty="0" smtClean="0"/>
              <a:t> факел, фонарь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Crawl-</a:t>
            </a:r>
            <a:r>
              <a:rPr lang="ru-RU" sz="2800" dirty="0" smtClean="0"/>
              <a:t> ползти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Immediately-</a:t>
            </a:r>
            <a:r>
              <a:rPr lang="ru-RU" sz="2800" dirty="0" smtClean="0"/>
              <a:t> тотчас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Stay behind-</a:t>
            </a:r>
            <a:r>
              <a:rPr lang="ru-RU" sz="2800" dirty="0" smtClean="0"/>
              <a:t> </a:t>
            </a:r>
            <a:r>
              <a:rPr lang="ru-RU" sz="2400" dirty="0" smtClean="0"/>
              <a:t>задержаться</a:t>
            </a:r>
            <a:endParaRPr lang="en-US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Be relieved-</a:t>
            </a:r>
            <a:r>
              <a:rPr lang="ru-RU" sz="2800" dirty="0" smtClean="0"/>
              <a:t> </a:t>
            </a:r>
            <a:r>
              <a:rPr lang="ru-RU" sz="2000" dirty="0" err="1" smtClean="0"/>
              <a:t>чувст</a:t>
            </a:r>
            <a:r>
              <a:rPr lang="ru-RU" sz="2000" dirty="0" smtClean="0"/>
              <a:t>. облегчение</a:t>
            </a:r>
            <a:endParaRPr lang="en-US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Confirm-</a:t>
            </a:r>
            <a:r>
              <a:rPr lang="ru-RU" sz="2800" dirty="0" smtClean="0"/>
              <a:t> подтвердить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Lay eyes upon-</a:t>
            </a:r>
            <a:r>
              <a:rPr lang="ru-RU" sz="2800" dirty="0" smtClean="0"/>
              <a:t> </a:t>
            </a:r>
            <a:r>
              <a:rPr lang="ru-RU" sz="2400" dirty="0" smtClean="0"/>
              <a:t>увидеть в первый раз</a:t>
            </a:r>
            <a:endParaRPr lang="en-US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Feel proud- </a:t>
            </a:r>
            <a:r>
              <a:rPr lang="ru-RU" sz="2800" dirty="0" smtClean="0"/>
              <a:t>чувствовать гордость</a:t>
            </a:r>
            <a:endParaRPr lang="en-US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/>
              <a:t>(Find in the text sentences with these words and translate them.)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3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785938" y="428625"/>
            <a:ext cx="6072187" cy="5214938"/>
          </a:xfrm>
        </p:spPr>
      </p:pic>
      <p:sp>
        <p:nvSpPr>
          <p:cNvPr id="5" name="TextBox 4"/>
          <p:cNvSpPr txBox="1"/>
          <p:nvPr/>
        </p:nvSpPr>
        <p:spPr>
          <a:xfrm>
            <a:off x="5286380" y="3643314"/>
            <a:ext cx="2266518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Use Past tenses!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642918"/>
            <a:ext cx="2857520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Decide on  Type, Plot,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Main characters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642937"/>
          </a:xfrm>
        </p:spPr>
        <p:txBody>
          <a:bodyPr/>
          <a:lstStyle/>
          <a:p>
            <a:r>
              <a:rPr lang="en-US" sz="3200" smtClean="0"/>
              <a:t>Write adjectives and adverbs:</a:t>
            </a:r>
            <a:endParaRPr lang="ru-RU" sz="3200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75" y="1214438"/>
          <a:ext cx="785818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392909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____________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afternoon</a:t>
                      </a:r>
                    </a:p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______________ sky</a:t>
                      </a:r>
                    </a:p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_______________ leaves</a:t>
                      </a:r>
                    </a:p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______________ trees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blipFill>
                      <a:blip r:embed="rId2">
                        <a:alphaModFix amt="47000"/>
                      </a:blip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_______________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tunnel</a:t>
                      </a:r>
                    </a:p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_______________ gasp</a:t>
                      </a:r>
                    </a:p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______________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pictures</a:t>
                      </a:r>
                    </a:p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_____________discovery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blipFill>
                      <a:blip r:embed="rId2">
                        <a:alphaModFix amt="47000"/>
                      </a:blip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00" y="3429000"/>
          <a:ext cx="4786346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63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Strolled ___________________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blipFill dpi="0" rotWithShape="1">
                      <a:blip r:embed="rId2">
                        <a:alphaModFix amt="43000"/>
                      </a:blip>
                      <a:srcRect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Ran ______________________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blipFill dpi="0" rotWithShape="1">
                      <a:blip r:embed="rId2">
                        <a:alphaModFix amt="43000"/>
                      </a:blip>
                      <a:srcRect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Went ____________________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blipFill dpi="0" rotWithShape="1">
                      <a:blip r:embed="rId2">
                        <a:alphaModFix amt="43000"/>
                      </a:blip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Параметры оценивания рассказа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1143000"/>
            <a:ext cx="7972425" cy="485775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Объем 120- 180 слов-1б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Структура (</a:t>
            </a:r>
            <a:r>
              <a:rPr lang="ru-RU" sz="2400" dirty="0" smtClean="0"/>
              <a:t>вступление, основная часть, заключение</a:t>
            </a:r>
            <a:r>
              <a:rPr lang="ru-RU" dirty="0" smtClean="0"/>
              <a:t>)-2б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Соответствие жанру(</a:t>
            </a:r>
            <a:r>
              <a:rPr lang="en-US" sz="2600" dirty="0" smtClean="0"/>
              <a:t>adventure, thriller, fairy tale, comedy, documentary</a:t>
            </a:r>
            <a:r>
              <a:rPr lang="ru-RU" dirty="0" smtClean="0"/>
              <a:t>)-1б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Красочность повествования (</a:t>
            </a:r>
            <a:r>
              <a:rPr lang="ru-RU" sz="2400" dirty="0" smtClean="0"/>
              <a:t>обилие прилагательных, наречий, синонимов</a:t>
            </a:r>
            <a:r>
              <a:rPr lang="ru-RU" dirty="0" smtClean="0"/>
              <a:t>)-2б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Наличие и правильное использование слов-связок(</a:t>
            </a:r>
            <a:r>
              <a:rPr lang="en-US" sz="2400" dirty="0" smtClean="0"/>
              <a:t>as soon as, when, while</a:t>
            </a:r>
            <a:r>
              <a:rPr lang="en-US" sz="2400" smtClean="0"/>
              <a:t>, then, </a:t>
            </a:r>
            <a:r>
              <a:rPr lang="en-US" sz="2400" dirty="0" smtClean="0"/>
              <a:t>before, finally, in the end</a:t>
            </a:r>
            <a:r>
              <a:rPr lang="ru-RU" dirty="0" smtClean="0"/>
              <a:t>)-1б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Грамотность (</a:t>
            </a:r>
            <a:r>
              <a:rPr lang="ru-RU" sz="2400" dirty="0" smtClean="0"/>
              <a:t>правильное использование прошедших времен, написание слов</a:t>
            </a:r>
            <a:r>
              <a:rPr lang="ru-RU" dirty="0" smtClean="0"/>
              <a:t>)-2б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Grammar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Past Perfect(had V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)/ </a:t>
            </a:r>
            <a:br>
              <a:rPr lang="en-US" sz="3200" dirty="0" smtClean="0"/>
            </a:br>
            <a:r>
              <a:rPr lang="en-US" sz="3200" dirty="0" smtClean="0"/>
              <a:t>Past Perfect Continuous(had been </a:t>
            </a:r>
            <a:r>
              <a:rPr lang="en-US" sz="3200" dirty="0" err="1" smtClean="0"/>
              <a:t>V</a:t>
            </a:r>
            <a:r>
              <a:rPr lang="en-US" sz="3200" baseline="-25000" dirty="0" err="1" smtClean="0"/>
              <a:t>ing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http://www.englishgrammarsecrets.com/pastperfectcontinuous/exercise2.html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http://www.englishgrammarsecrets.com/pastperfect/exercise1.html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dirty="0" smtClean="0"/>
              <a:t>Wordbuilding: -</a:t>
            </a:r>
            <a:r>
              <a:rPr lang="ru-RU" dirty="0" err="1" smtClean="0"/>
              <a:t>ise</a:t>
            </a:r>
            <a:r>
              <a:rPr lang="ru-RU" dirty="0" smtClean="0"/>
              <a:t>/ -</a:t>
            </a:r>
            <a:r>
              <a:rPr lang="ru-RU" dirty="0" err="1" smtClean="0"/>
              <a:t>ize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980728"/>
            <a:ext cx="4042792" cy="5145435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Do</a:t>
            </a:r>
            <a:r>
              <a:rPr lang="ru-RU" dirty="0" smtClean="0"/>
              <a:t> </a:t>
            </a:r>
            <a:r>
              <a:rPr lang="ru-RU" dirty="0" err="1" smtClean="0"/>
              <a:t>ex</a:t>
            </a:r>
            <a:r>
              <a:rPr lang="ru-RU" dirty="0" smtClean="0"/>
              <a:t> 2 p 52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1052736"/>
            <a:ext cx="1396536" cy="397031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m</a:t>
            </a:r>
            <a:r>
              <a:rPr lang="ru-RU" sz="2400" dirty="0" err="1" smtClean="0">
                <a:solidFill>
                  <a:schemeClr val="tx1"/>
                </a:solidFill>
              </a:rPr>
              <a:t>emory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a</a:t>
            </a:r>
            <a:r>
              <a:rPr lang="ru-RU" sz="2400" dirty="0" err="1" smtClean="0">
                <a:solidFill>
                  <a:schemeClr val="tx1"/>
                </a:solidFill>
              </a:rPr>
              <a:t>pology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s</a:t>
            </a:r>
            <a:r>
              <a:rPr lang="ru-RU" sz="2400" dirty="0" err="1" smtClean="0">
                <a:solidFill>
                  <a:schemeClr val="tx1"/>
                </a:solidFill>
              </a:rPr>
              <a:t>ummary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m</a:t>
            </a:r>
            <a:r>
              <a:rPr lang="ru-RU" sz="2400" dirty="0" err="1" smtClean="0">
                <a:solidFill>
                  <a:schemeClr val="tx1"/>
                </a:solidFill>
              </a:rPr>
              <a:t>odern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</a:rPr>
              <a:t>haracter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</a:rPr>
              <a:t>ritic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o</a:t>
            </a:r>
            <a:r>
              <a:rPr lang="ru-RU" sz="2400" dirty="0" err="1" smtClean="0">
                <a:solidFill>
                  <a:schemeClr val="tx1"/>
                </a:solidFill>
              </a:rPr>
              <a:t>rgan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1070938"/>
            <a:ext cx="1443024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memor</a:t>
            </a:r>
            <a:r>
              <a:rPr lang="ru-RU" sz="2400" dirty="0" smtClean="0">
                <a:solidFill>
                  <a:srgbClr val="FF0000"/>
                </a:solidFill>
              </a:rPr>
              <a:t>ise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5605" y="1700807"/>
            <a:ext cx="13773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apolog</a:t>
            </a:r>
            <a:r>
              <a:rPr lang="ru-RU" sz="2400" dirty="0" err="1" smtClean="0">
                <a:solidFill>
                  <a:srgbClr val="FF0000"/>
                </a:solidFill>
              </a:rPr>
              <a:t>ise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66520" y="2256858"/>
            <a:ext cx="155683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summar</a:t>
            </a:r>
            <a:r>
              <a:rPr lang="ru-RU" sz="2400" dirty="0" err="1" smtClean="0">
                <a:solidFill>
                  <a:srgbClr val="FF0000"/>
                </a:solidFill>
              </a:rPr>
              <a:t>ise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5605" y="2807062"/>
            <a:ext cx="152157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modern</a:t>
            </a:r>
            <a:r>
              <a:rPr lang="ru-RU" sz="2400" dirty="0" err="1" smtClean="0">
                <a:solidFill>
                  <a:srgbClr val="FF0000"/>
                </a:solidFill>
              </a:rPr>
              <a:t>ise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09656" y="3356992"/>
            <a:ext cx="1707519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character</a:t>
            </a:r>
            <a:r>
              <a:rPr lang="ru-RU" sz="2400" dirty="0" err="1" smtClean="0">
                <a:solidFill>
                  <a:srgbClr val="FF0000"/>
                </a:solidFill>
              </a:rPr>
              <a:t>ise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9719" y="3925483"/>
            <a:ext cx="1130438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critis</a:t>
            </a:r>
            <a:r>
              <a:rPr lang="ru-RU" sz="2400" dirty="0" err="1" smtClean="0">
                <a:solidFill>
                  <a:srgbClr val="FF0000"/>
                </a:solidFill>
              </a:rPr>
              <a:t>ise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8880" y="4559631"/>
            <a:ext cx="1242328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organ</a:t>
            </a:r>
            <a:r>
              <a:rPr lang="ru-RU" sz="2400" dirty="0" err="1" smtClean="0">
                <a:solidFill>
                  <a:srgbClr val="FF0000"/>
                </a:solidFill>
              </a:rPr>
              <a:t>ise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27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448</Words>
  <Application>Microsoft Office PowerPoint</Application>
  <PresentationFormat>Экран 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8 класс</vt:lpstr>
      <vt:lpstr>The ….… of ……………….…. It’s ……………….</vt:lpstr>
      <vt:lpstr>Answer the questions:</vt:lpstr>
      <vt:lpstr>Train the new words:</vt:lpstr>
      <vt:lpstr>Презентация PowerPoint</vt:lpstr>
      <vt:lpstr>Write adjectives and adverbs:</vt:lpstr>
      <vt:lpstr>Параметры оценивания рассказа:</vt:lpstr>
      <vt:lpstr>Grammar Past Perfect(had V3)/  Past Perfect Continuous(had been Ving)</vt:lpstr>
      <vt:lpstr>Wordbuilding: -ise/ -ize</vt:lpstr>
      <vt:lpstr>Don’t confuse!</vt:lpstr>
      <vt:lpstr>Fill the words into the table according to the part of speech, translate them: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3rd of December. It’s Monday.</dc:title>
  <dc:creator>Марат Абдуллин</dc:creator>
  <cp:lastModifiedBy>Инна</cp:lastModifiedBy>
  <cp:revision>20</cp:revision>
  <dcterms:modified xsi:type="dcterms:W3CDTF">2015-03-21T13:46:06Z</dcterms:modified>
</cp:coreProperties>
</file>