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71" r:id="rId15"/>
    <p:sldId id="257" r:id="rId16"/>
  </p:sldIdLst>
  <p:sldSz cx="9144000" cy="6858000" type="screen4x3"/>
  <p:notesSz cx="6858000" cy="9144000"/>
  <p:custDataLst>
    <p:tags r:id="rId18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51B6BD81-973B-4458-881F-DD1208CD873D}">
          <p14:sldIdLst>
            <p14:sldId id="256"/>
            <p14:sldId id="259"/>
            <p14:sldId id="258"/>
            <p14:sldId id="260"/>
            <p14:sldId id="261"/>
            <p14:sldId id="262"/>
            <p14:sldId id="263"/>
            <p14:sldId id="264"/>
            <p14:sldId id="265"/>
            <p14:sldId id="266"/>
          </p14:sldIdLst>
        </p14:section>
        <p14:section name="Раздел без заголовка" id="{82BA6FEF-CEFE-4CB9-8245-ED3EC873431F}">
          <p14:sldIdLst>
            <p14:sldId id="267"/>
            <p14:sldId id="268"/>
            <p14:sldId id="270"/>
            <p14:sldId id="271"/>
            <p14:sldId id="25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DB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03447BB-5D67-496B-8E87-E561075AD55C}" styleName="Темный стиль 1 —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505E3EF-67EA-436B-97B2-0124C06EBD24}" styleName="Средний стиль 4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FECB4D8-DB02-4DC6-A0A2-4F2EBAE1DC90}" styleName="Средний стиль 1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0AED06-7620-4ED8-9741-ED25033AAA95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7041EF7A-D140-4424-88FE-88827465A6DB}">
      <dgm:prSet phldrT="[Текст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3600" b="1" i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Устный</a:t>
          </a:r>
        </a:p>
        <a:p>
          <a:r>
            <a:rPr lang="ru-RU" sz="3600" b="1" i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счёт</a:t>
          </a:r>
          <a:endParaRPr lang="ru-RU" sz="3600" b="1" i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E6A5944-3F10-4A49-827B-8045E9352DCA}" type="parTrans" cxnId="{210134DA-98C6-4926-92E4-9CD8803BBC9E}">
      <dgm:prSet/>
      <dgm:spPr/>
      <dgm:t>
        <a:bodyPr/>
        <a:lstStyle/>
        <a:p>
          <a:endParaRPr lang="ru-RU"/>
        </a:p>
      </dgm:t>
    </dgm:pt>
    <dgm:pt modelId="{18F7E5CA-ED6C-49D2-AFA1-FE31F50551F1}" type="sibTrans" cxnId="{210134DA-98C6-4926-92E4-9CD8803BBC9E}">
      <dgm:prSet/>
      <dgm:spPr/>
      <dgm:t>
        <a:bodyPr/>
        <a:lstStyle/>
        <a:p>
          <a:endParaRPr lang="ru-RU"/>
        </a:p>
      </dgm:t>
    </dgm:pt>
    <dgm:pt modelId="{C6824086-31D8-49E3-82B8-60745FC603D8}">
      <dgm:prSet phldrT="[Текст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28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Тема урока. Определение целей урока.</a:t>
          </a:r>
          <a:endParaRPr lang="ru-RU" sz="2800" b="1" i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89D91EF-2B5A-4890-B495-71C10CE7D44B}" type="parTrans" cxnId="{71D2FBED-A83A-4490-AAB7-0833584B7353}">
      <dgm:prSet/>
      <dgm:spPr/>
      <dgm:t>
        <a:bodyPr/>
        <a:lstStyle/>
        <a:p>
          <a:endParaRPr lang="ru-RU"/>
        </a:p>
      </dgm:t>
    </dgm:pt>
    <dgm:pt modelId="{AF079D3F-2334-4D9A-8EA9-9880708EB7C3}" type="sibTrans" cxnId="{71D2FBED-A83A-4490-AAB7-0833584B7353}">
      <dgm:prSet/>
      <dgm:spPr/>
      <dgm:t>
        <a:bodyPr/>
        <a:lstStyle/>
        <a:p>
          <a:endParaRPr lang="ru-RU"/>
        </a:p>
      </dgm:t>
    </dgm:pt>
    <dgm:pt modelId="{369DC24A-7F35-48C3-ADBC-A31EAD2327C2}">
      <dgm:prSet phldrT="[Текст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3200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Изучение нового материала</a:t>
          </a:r>
          <a:endParaRPr lang="ru-RU" sz="3200" b="1" i="1" dirty="0">
            <a:solidFill>
              <a:srgbClr val="0070C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F85B31E-0D93-407C-9289-93E451843EC9}" type="parTrans" cxnId="{8226B23D-66F0-4682-A811-CE40C2EBDFF8}">
      <dgm:prSet/>
      <dgm:spPr/>
      <dgm:t>
        <a:bodyPr/>
        <a:lstStyle/>
        <a:p>
          <a:endParaRPr lang="ru-RU"/>
        </a:p>
      </dgm:t>
    </dgm:pt>
    <dgm:pt modelId="{4E147110-CC75-42D7-B9A6-89C5C29956B8}" type="sibTrans" cxnId="{8226B23D-66F0-4682-A811-CE40C2EBDFF8}">
      <dgm:prSet/>
      <dgm:spPr/>
      <dgm:t>
        <a:bodyPr/>
        <a:lstStyle/>
        <a:p>
          <a:endParaRPr lang="ru-RU"/>
        </a:p>
      </dgm:t>
    </dgm:pt>
    <dgm:pt modelId="{F9A04452-CB9E-4DD2-A03D-18D2C14F34FD}">
      <dgm:prSet phldrT="[Текст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2800" b="1" i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Осмысление и закрепление нового материала</a:t>
          </a:r>
          <a:endParaRPr lang="ru-RU" sz="2800" b="1" i="1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9C60510-529E-4301-808A-FF3300FFC495}" type="parTrans" cxnId="{4D83BE9F-BD24-44C9-8C30-3367179FCC49}">
      <dgm:prSet/>
      <dgm:spPr/>
      <dgm:t>
        <a:bodyPr/>
        <a:lstStyle/>
        <a:p>
          <a:endParaRPr lang="ru-RU"/>
        </a:p>
      </dgm:t>
    </dgm:pt>
    <dgm:pt modelId="{E474807E-104A-43F9-BBCB-1A3C1A4C8564}" type="sibTrans" cxnId="{4D83BE9F-BD24-44C9-8C30-3367179FCC49}">
      <dgm:prSet/>
      <dgm:spPr/>
      <dgm:t>
        <a:bodyPr/>
        <a:lstStyle/>
        <a:p>
          <a:endParaRPr lang="ru-RU"/>
        </a:p>
      </dgm:t>
    </dgm:pt>
    <dgm:pt modelId="{D8C469A7-C808-481A-B966-C41353B7976F}">
      <dgm:prSet phldrT="[Текст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3200" b="1" i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Итоги урока. Рефлексия</a:t>
          </a:r>
          <a:endParaRPr lang="ru-RU" sz="3200" b="1" i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8895536-11EF-4EE8-B2E0-34C1BA8FD562}" type="parTrans" cxnId="{4657D98E-39B6-4D19-99E6-2F3865969945}">
      <dgm:prSet/>
      <dgm:spPr/>
      <dgm:t>
        <a:bodyPr/>
        <a:lstStyle/>
        <a:p>
          <a:endParaRPr lang="ru-RU"/>
        </a:p>
      </dgm:t>
    </dgm:pt>
    <dgm:pt modelId="{709891E1-7095-418F-9C80-14D544F0F94D}" type="sibTrans" cxnId="{4657D98E-39B6-4D19-99E6-2F3865969945}">
      <dgm:prSet/>
      <dgm:spPr/>
      <dgm:t>
        <a:bodyPr/>
        <a:lstStyle/>
        <a:p>
          <a:endParaRPr lang="ru-RU"/>
        </a:p>
      </dgm:t>
    </dgm:pt>
    <dgm:pt modelId="{A3815459-AD1F-4C4E-8C48-2B3AF16D2A93}" type="pres">
      <dgm:prSet presAssocID="{C00AED06-7620-4ED8-9741-ED25033AAA9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F9F43DD-3CE9-4342-B60E-F12F177A7466}" type="pres">
      <dgm:prSet presAssocID="{7041EF7A-D140-4424-88FE-88827465A6DB}" presName="node" presStyleLbl="node1" presStyleIdx="0" presStyleCnt="5" custScaleY="126273" custLinFactNeighborX="141" custLinFactNeighborY="-27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EAD052-DFB3-46B9-A470-06D415F5AA78}" type="pres">
      <dgm:prSet presAssocID="{18F7E5CA-ED6C-49D2-AFA1-FE31F50551F1}" presName="sibTrans" presStyleCnt="0"/>
      <dgm:spPr/>
    </dgm:pt>
    <dgm:pt modelId="{043A48D7-7A63-423A-9B2A-A8DAB15F1656}" type="pres">
      <dgm:prSet presAssocID="{C6824086-31D8-49E3-82B8-60745FC603D8}" presName="node" presStyleLbl="node1" presStyleIdx="1" presStyleCnt="5" custScaleY="126273" custLinFactNeighborY="23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EA8121-056B-495C-9FBC-96007FD1270D}" type="pres">
      <dgm:prSet presAssocID="{AF079D3F-2334-4D9A-8EA9-9880708EB7C3}" presName="sibTrans" presStyleCnt="0"/>
      <dgm:spPr/>
    </dgm:pt>
    <dgm:pt modelId="{90ACBE0D-3A64-4341-82FA-5C694B122A7E}" type="pres">
      <dgm:prSet presAssocID="{369DC24A-7F35-48C3-ADBC-A31EAD2327C2}" presName="node" presStyleLbl="node1" presStyleIdx="2" presStyleCnt="5" custScaleY="1262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16E2D3-AE7B-471E-A9E0-C52CCE27E4E4}" type="pres">
      <dgm:prSet presAssocID="{4E147110-CC75-42D7-B9A6-89C5C29956B8}" presName="sibTrans" presStyleCnt="0"/>
      <dgm:spPr/>
    </dgm:pt>
    <dgm:pt modelId="{F6ED2818-CECD-4B0A-B5AC-304AB8B743B3}" type="pres">
      <dgm:prSet presAssocID="{F9A04452-CB9E-4DD2-A03D-18D2C14F34FD}" presName="node" presStyleLbl="node1" presStyleIdx="3" presStyleCnt="5" custScaleY="136780" custLinFactNeighborX="-4198" custLinFactNeighborY="39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9C7D11-01D0-4E44-9253-3B6836FFEC5A}" type="pres">
      <dgm:prSet presAssocID="{E474807E-104A-43F9-BBCB-1A3C1A4C8564}" presName="sibTrans" presStyleCnt="0"/>
      <dgm:spPr/>
    </dgm:pt>
    <dgm:pt modelId="{95CDA8F2-6552-4773-99E7-422C6DC116CF}" type="pres">
      <dgm:prSet presAssocID="{D8C469A7-C808-481A-B966-C41353B7976F}" presName="node" presStyleLbl="node1" presStyleIdx="4" presStyleCnt="5" custScaleY="136780" custLinFactNeighborX="600" custLinFactNeighborY="-7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FBCCE4E-1619-42E0-85CD-ED73EEEAFC99}" type="presOf" srcId="{D8C469A7-C808-481A-B966-C41353B7976F}" destId="{95CDA8F2-6552-4773-99E7-422C6DC116CF}" srcOrd="0" destOrd="0" presId="urn:microsoft.com/office/officeart/2005/8/layout/default"/>
    <dgm:cxn modelId="{210134DA-98C6-4926-92E4-9CD8803BBC9E}" srcId="{C00AED06-7620-4ED8-9741-ED25033AAA95}" destId="{7041EF7A-D140-4424-88FE-88827465A6DB}" srcOrd="0" destOrd="0" parTransId="{DE6A5944-3F10-4A49-827B-8045E9352DCA}" sibTransId="{18F7E5CA-ED6C-49D2-AFA1-FE31F50551F1}"/>
    <dgm:cxn modelId="{3D9E53D5-54A2-40D7-82FB-CE5CD6715120}" type="presOf" srcId="{369DC24A-7F35-48C3-ADBC-A31EAD2327C2}" destId="{90ACBE0D-3A64-4341-82FA-5C694B122A7E}" srcOrd="0" destOrd="0" presId="urn:microsoft.com/office/officeart/2005/8/layout/default"/>
    <dgm:cxn modelId="{113B9F43-F5D1-4CB5-B113-0F70EA999CE5}" type="presOf" srcId="{C00AED06-7620-4ED8-9741-ED25033AAA95}" destId="{A3815459-AD1F-4C4E-8C48-2B3AF16D2A93}" srcOrd="0" destOrd="0" presId="urn:microsoft.com/office/officeart/2005/8/layout/default"/>
    <dgm:cxn modelId="{DC6A8B45-FAF3-4B8C-90DB-3441C97580B7}" type="presOf" srcId="{7041EF7A-D140-4424-88FE-88827465A6DB}" destId="{FF9F43DD-3CE9-4342-B60E-F12F177A7466}" srcOrd="0" destOrd="0" presId="urn:microsoft.com/office/officeart/2005/8/layout/default"/>
    <dgm:cxn modelId="{4657D98E-39B6-4D19-99E6-2F3865969945}" srcId="{C00AED06-7620-4ED8-9741-ED25033AAA95}" destId="{D8C469A7-C808-481A-B966-C41353B7976F}" srcOrd="4" destOrd="0" parTransId="{98895536-11EF-4EE8-B2E0-34C1BA8FD562}" sibTransId="{709891E1-7095-418F-9C80-14D544F0F94D}"/>
    <dgm:cxn modelId="{4D83BE9F-BD24-44C9-8C30-3367179FCC49}" srcId="{C00AED06-7620-4ED8-9741-ED25033AAA95}" destId="{F9A04452-CB9E-4DD2-A03D-18D2C14F34FD}" srcOrd="3" destOrd="0" parTransId="{A9C60510-529E-4301-808A-FF3300FFC495}" sibTransId="{E474807E-104A-43F9-BBCB-1A3C1A4C8564}"/>
    <dgm:cxn modelId="{290BE40B-182D-4022-9EE1-4E27C467C55D}" type="presOf" srcId="{F9A04452-CB9E-4DD2-A03D-18D2C14F34FD}" destId="{F6ED2818-CECD-4B0A-B5AC-304AB8B743B3}" srcOrd="0" destOrd="0" presId="urn:microsoft.com/office/officeart/2005/8/layout/default"/>
    <dgm:cxn modelId="{8226B23D-66F0-4682-A811-CE40C2EBDFF8}" srcId="{C00AED06-7620-4ED8-9741-ED25033AAA95}" destId="{369DC24A-7F35-48C3-ADBC-A31EAD2327C2}" srcOrd="2" destOrd="0" parTransId="{5F85B31E-0D93-407C-9289-93E451843EC9}" sibTransId="{4E147110-CC75-42D7-B9A6-89C5C29956B8}"/>
    <dgm:cxn modelId="{71D2FBED-A83A-4490-AAB7-0833584B7353}" srcId="{C00AED06-7620-4ED8-9741-ED25033AAA95}" destId="{C6824086-31D8-49E3-82B8-60745FC603D8}" srcOrd="1" destOrd="0" parTransId="{889D91EF-2B5A-4890-B495-71C10CE7D44B}" sibTransId="{AF079D3F-2334-4D9A-8EA9-9880708EB7C3}"/>
    <dgm:cxn modelId="{3C85C072-1B9D-407A-830E-9435F4275EE2}" type="presOf" srcId="{C6824086-31D8-49E3-82B8-60745FC603D8}" destId="{043A48D7-7A63-423A-9B2A-A8DAB15F1656}" srcOrd="0" destOrd="0" presId="urn:microsoft.com/office/officeart/2005/8/layout/default"/>
    <dgm:cxn modelId="{3CBB7503-2AE7-4029-8336-5A22EBFC8B11}" type="presParOf" srcId="{A3815459-AD1F-4C4E-8C48-2B3AF16D2A93}" destId="{FF9F43DD-3CE9-4342-B60E-F12F177A7466}" srcOrd="0" destOrd="0" presId="urn:microsoft.com/office/officeart/2005/8/layout/default"/>
    <dgm:cxn modelId="{B1326D67-2AFC-4FE5-A03B-148F2C4AD959}" type="presParOf" srcId="{A3815459-AD1F-4C4E-8C48-2B3AF16D2A93}" destId="{C0EAD052-DFB3-46B9-A470-06D415F5AA78}" srcOrd="1" destOrd="0" presId="urn:microsoft.com/office/officeart/2005/8/layout/default"/>
    <dgm:cxn modelId="{CCB728D0-C286-4758-AEFA-F65C998B9AE9}" type="presParOf" srcId="{A3815459-AD1F-4C4E-8C48-2B3AF16D2A93}" destId="{043A48D7-7A63-423A-9B2A-A8DAB15F1656}" srcOrd="2" destOrd="0" presId="urn:microsoft.com/office/officeart/2005/8/layout/default"/>
    <dgm:cxn modelId="{93BD0F52-2DCA-44C6-B36A-73DDBF90ADB3}" type="presParOf" srcId="{A3815459-AD1F-4C4E-8C48-2B3AF16D2A93}" destId="{7FEA8121-056B-495C-9FBC-96007FD1270D}" srcOrd="3" destOrd="0" presId="urn:microsoft.com/office/officeart/2005/8/layout/default"/>
    <dgm:cxn modelId="{9484E4DE-CB6B-44AA-B9B3-BD4EE3935C41}" type="presParOf" srcId="{A3815459-AD1F-4C4E-8C48-2B3AF16D2A93}" destId="{90ACBE0D-3A64-4341-82FA-5C694B122A7E}" srcOrd="4" destOrd="0" presId="urn:microsoft.com/office/officeart/2005/8/layout/default"/>
    <dgm:cxn modelId="{DD900B87-5923-4215-8F3F-F435BC338D12}" type="presParOf" srcId="{A3815459-AD1F-4C4E-8C48-2B3AF16D2A93}" destId="{9316E2D3-AE7B-471E-A9E0-C52CCE27E4E4}" srcOrd="5" destOrd="0" presId="urn:microsoft.com/office/officeart/2005/8/layout/default"/>
    <dgm:cxn modelId="{1BC15764-A09E-4C72-B20A-BDF28D977B31}" type="presParOf" srcId="{A3815459-AD1F-4C4E-8C48-2B3AF16D2A93}" destId="{F6ED2818-CECD-4B0A-B5AC-304AB8B743B3}" srcOrd="6" destOrd="0" presId="urn:microsoft.com/office/officeart/2005/8/layout/default"/>
    <dgm:cxn modelId="{0293C1DA-74AD-4A0F-A8A9-3E3421DD310F}" type="presParOf" srcId="{A3815459-AD1F-4C4E-8C48-2B3AF16D2A93}" destId="{199C7D11-01D0-4E44-9253-3B6836FFEC5A}" srcOrd="7" destOrd="0" presId="urn:microsoft.com/office/officeart/2005/8/layout/default"/>
    <dgm:cxn modelId="{438A38BA-2D35-44E6-974C-E4D53D9350B0}" type="presParOf" srcId="{A3815459-AD1F-4C4E-8C48-2B3AF16D2A93}" destId="{95CDA8F2-6552-4773-99E7-422C6DC116CF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9F43DD-3CE9-4342-B60E-F12F177A7466}">
      <dsp:nvSpPr>
        <dsp:cNvPr id="0" name=""/>
        <dsp:cNvSpPr/>
      </dsp:nvSpPr>
      <dsp:spPr>
        <a:xfrm>
          <a:off x="3626" y="62903"/>
          <a:ext cx="2571749" cy="194845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i="1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Устный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i="1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счёт</a:t>
          </a:r>
          <a:endParaRPr lang="ru-RU" sz="3600" b="1" i="1" kern="120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626" y="62903"/>
        <a:ext cx="2571749" cy="1948455"/>
      </dsp:txXfrm>
    </dsp:sp>
    <dsp:sp modelId="{043A48D7-7A63-423A-9B2A-A8DAB15F1656}">
      <dsp:nvSpPr>
        <dsp:cNvPr id="0" name=""/>
        <dsp:cNvSpPr/>
      </dsp:nvSpPr>
      <dsp:spPr>
        <a:xfrm>
          <a:off x="2828925" y="140457"/>
          <a:ext cx="2571749" cy="1948455"/>
        </a:xfrm>
        <a:prstGeom prst="rect">
          <a:avLst/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Тема урока. Определение целей урока.</a:t>
          </a:r>
          <a:endParaRPr lang="ru-RU" sz="2800" b="1" i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828925" y="140457"/>
        <a:ext cx="2571749" cy="1948455"/>
      </dsp:txXfrm>
    </dsp:sp>
    <dsp:sp modelId="{90ACBE0D-3A64-4341-82FA-5C694B122A7E}">
      <dsp:nvSpPr>
        <dsp:cNvPr id="0" name=""/>
        <dsp:cNvSpPr/>
      </dsp:nvSpPr>
      <dsp:spPr>
        <a:xfrm>
          <a:off x="5657849" y="104874"/>
          <a:ext cx="2571749" cy="1948455"/>
        </a:xfrm>
        <a:prstGeom prst="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i="1" kern="12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Изучение нового материала</a:t>
          </a:r>
          <a:endParaRPr lang="ru-RU" sz="3200" b="1" i="1" kern="1200" dirty="0">
            <a:solidFill>
              <a:srgbClr val="0070C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657849" y="104874"/>
        <a:ext cx="2571749" cy="1948455"/>
      </dsp:txXfrm>
    </dsp:sp>
    <dsp:sp modelId="{F6ED2818-CECD-4B0A-B5AC-304AB8B743B3}">
      <dsp:nvSpPr>
        <dsp:cNvPr id="0" name=""/>
        <dsp:cNvSpPr/>
      </dsp:nvSpPr>
      <dsp:spPr>
        <a:xfrm>
          <a:off x="1306500" y="2371409"/>
          <a:ext cx="2571749" cy="2110583"/>
        </a:xfrm>
        <a:prstGeom prst="rect">
          <a:avLst/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Осмысление и закрепление нового материала</a:t>
          </a:r>
          <a:endParaRPr lang="ru-RU" sz="2800" b="1" i="1" kern="1200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306500" y="2371409"/>
        <a:ext cx="2571749" cy="2110583"/>
      </dsp:txXfrm>
    </dsp:sp>
    <dsp:sp modelId="{95CDA8F2-6552-4773-99E7-422C6DC116CF}">
      <dsp:nvSpPr>
        <dsp:cNvPr id="0" name=""/>
        <dsp:cNvSpPr/>
      </dsp:nvSpPr>
      <dsp:spPr>
        <a:xfrm>
          <a:off x="4258818" y="2299394"/>
          <a:ext cx="2571749" cy="2110583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i="1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Итоги урока. Рефлексия</a:t>
          </a:r>
          <a:endParaRPr lang="ru-RU" sz="3200" b="1" i="1" kern="120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258818" y="2299394"/>
        <a:ext cx="2571749" cy="21105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0AFE5E-5287-4EA5-BFF7-5D4A34D50C67}" type="datetimeFigureOut">
              <a:rPr lang="ru-RU" smtClean="0"/>
              <a:t>21.03.2015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F32FFF-A2F1-491C-9E11-8ABA9E3D3B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3407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F32FFF-A2F1-491C-9E11-8ABA9E3D3BE6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9933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6894" y="5157192"/>
            <a:ext cx="1862137" cy="186213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DD44B-6850-414F-88CD-EF0D34AE8D3D}" type="datetimeFigureOut">
              <a:rPr lang="ru-RU"/>
              <a:pPr>
                <a:defRPr/>
              </a:pPr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9FCDD-7B86-4720-BBDF-3B99B13D2F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5527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AD8503-F3BE-414A-A947-0DB6355A521B}" type="datetimeFigureOut">
              <a:rPr lang="ru-RU"/>
              <a:pPr>
                <a:defRPr/>
              </a:pPr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EC5CF-C41E-4AC7-AB8B-51D8DC1FD5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1860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DC14B-8FED-42D2-BE9B-455653C8F752}" type="datetimeFigureOut">
              <a:rPr lang="ru-RU"/>
              <a:pPr>
                <a:defRPr/>
              </a:pPr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F7472-9013-4D43-89E0-9CD239544C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0135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pattFill prst="pct60">
          <a:fgClr>
            <a:srgbClr val="00B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179512" y="188640"/>
            <a:ext cx="8784976" cy="648838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963" y="4437063"/>
            <a:ext cx="1570037" cy="223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41B85-232E-4A7B-9252-1D97C2FA5581}" type="datetimeFigureOut">
              <a:rPr lang="ru-RU"/>
              <a:pPr>
                <a:defRPr/>
              </a:pPr>
              <a:t>21.03.2015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421F2-D47A-4AED-A314-18735FED2F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926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AD660-9249-4EB1-BEA9-6B6A654CDD92}" type="datetimeFigureOut">
              <a:rPr lang="ru-RU"/>
              <a:pPr>
                <a:defRPr/>
              </a:pPr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92A39-B451-4317-8ABA-E4C7F00FF1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9779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6E44E-C40D-4370-A97F-A02AA84376CA}" type="datetimeFigureOut">
              <a:rPr lang="ru-RU"/>
              <a:pPr>
                <a:defRPr/>
              </a:pPr>
              <a:t>21.03.2015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60CA1-30F8-46C4-97E3-C1907B82EE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5394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E6788-F61E-44D7-AE26-DEA0E0652A64}" type="datetimeFigureOut">
              <a:rPr lang="ru-RU"/>
              <a:pPr>
                <a:defRPr/>
              </a:pPr>
              <a:t>21.03.2015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D21A0-FB70-48D9-81F4-8C5D6DEE88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0011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5B111-EC2A-48BD-A6DE-EA71B9CCDFB4}" type="datetimeFigureOut">
              <a:rPr lang="ru-RU"/>
              <a:pPr>
                <a:defRPr/>
              </a:pPr>
              <a:t>21.03.2015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2D7C3-1806-44CC-BC0C-E1766E464D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3175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62B3C-24A7-4906-BF7E-9B8FC3F4D801}" type="datetimeFigureOut">
              <a:rPr lang="ru-RU"/>
              <a:pPr>
                <a:defRPr/>
              </a:pPr>
              <a:t>21.03.2015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9C511-9508-4190-A5CB-7C40646E34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34924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F98BA-22FE-4C5D-A9FD-4A3D3A50E5A5}" type="datetimeFigureOut">
              <a:rPr lang="ru-RU"/>
              <a:pPr>
                <a:defRPr/>
              </a:pPr>
              <a:t>21.03.2015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B7B82-4DB2-4493-9FB4-4B047C10D0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03465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69A8D-9A70-4F33-8571-BE19775B4891}" type="datetimeFigureOut">
              <a:rPr lang="ru-RU"/>
              <a:pPr>
                <a:defRPr/>
              </a:pPr>
              <a:t>21.03.2015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7778E-F388-4C97-99DE-824865C777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01369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C010BE9-580D-4A5F-AACB-A57A30605153}" type="datetimeFigureOut">
              <a:rPr lang="ru-RU"/>
              <a:pPr>
                <a:defRPr/>
              </a:pPr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0D43094-06FC-4819-BC25-B46334A992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ormotuhi.net/showpost.php?p=358749&amp;postcount=5249" TargetMode="External"/><Relationship Id="rId13" Type="http://schemas.openxmlformats.org/officeDocument/2006/relationships/hyperlink" Target="http://333v.ru/image/e10daf93aeaf9c567bb6ee0b62bfa71c" TargetMode="External"/><Relationship Id="rId3" Type="http://schemas.openxmlformats.org/officeDocument/2006/relationships/hyperlink" Target="http://prezentazia.ucoz.ru/zifri/6cc6e5872fdd.png" TargetMode="External"/><Relationship Id="rId7" Type="http://schemas.openxmlformats.org/officeDocument/2006/relationships/hyperlink" Target="http://www.mudroechado.ru/catalog/igrushki_i_igry/kubiki_2/kubiki_tomik_20_el_tsvetnye/" TargetMode="External"/><Relationship Id="rId12" Type="http://schemas.openxmlformats.org/officeDocument/2006/relationships/hyperlink" Target="http://vskovorode.ru/babushkinu_perojki.html" TargetMode="External"/><Relationship Id="rId2" Type="http://schemas.openxmlformats.org/officeDocument/2006/relationships/hyperlink" Target="http://photoshop-ramki.ru/patterns/School/Jpg/School2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ocrecepty.ru/recepty/print:page,1,19622-.html" TargetMode="External"/><Relationship Id="rId11" Type="http://schemas.openxmlformats.org/officeDocument/2006/relationships/hyperlink" Target="http://festival.1september.ru/articles/580489/" TargetMode="External"/><Relationship Id="rId5" Type="http://schemas.openxmlformats.org/officeDocument/2006/relationships/hyperlink" Target="http://web-berries.ru/beers/read/razvivayushchie-zadaniya-pered-shkoloy.html" TargetMode="External"/><Relationship Id="rId10" Type="http://schemas.openxmlformats.org/officeDocument/2006/relationships/hyperlink" Target="http://www.kids-price.ru/germaniya_goki_pazl_derevyannyj_na_3386860.html" TargetMode="External"/><Relationship Id="rId4" Type="http://schemas.openxmlformats.org/officeDocument/2006/relationships/hyperlink" Target="http://www.wikisec.ru/images/thumb/e/e7/Nuvola_apps_kpovmodeler.svg/391px-Nuvola_apps_kpovmodeler.svg.png" TargetMode="External"/><Relationship Id="rId9" Type="http://schemas.openxmlformats.org/officeDocument/2006/relationships/hyperlink" Target="http://38mama.ru/forum/index.php?topic=247713.950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829816" y="1844824"/>
            <a:ext cx="7772400" cy="531490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математики во 2 классе </a:t>
            </a:r>
            <a:br>
              <a:rPr lang="ru-RU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«Нахождение нескольких долей числа»</a:t>
            </a:r>
            <a:b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УМК «Начальная школа </a:t>
            </a:r>
            <a:r>
              <a:rPr lang="en-US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XXI</a:t>
            </a:r>
            <a:r>
              <a:rPr lang="ru-RU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века»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4005064"/>
            <a:ext cx="4464496" cy="864096"/>
          </a:xfrm>
        </p:spPr>
        <p:txBody>
          <a:bodyPr rtlCol="0">
            <a:noAutofit/>
          </a:bodyPr>
          <a:lstStyle/>
          <a:p>
            <a:pPr algn="r">
              <a:defRPr/>
            </a:pPr>
            <a:r>
              <a:rPr lang="ru-RU" sz="1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Демочко Галина Яковлевна</a:t>
            </a:r>
            <a:endParaRPr lang="ru-RU" sz="14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>
              <a:defRPr/>
            </a:pPr>
            <a:r>
              <a:rPr lang="ru-RU" sz="1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</a:t>
            </a:r>
            <a:r>
              <a:rPr lang="ru-RU" sz="1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начальных </a:t>
            </a:r>
            <a:r>
              <a:rPr lang="ru-RU" sz="1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классов</a:t>
            </a:r>
          </a:p>
          <a:p>
            <a:pPr algn="r">
              <a:defRPr/>
            </a:pPr>
            <a:r>
              <a:rPr lang="ru-RU" sz="1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МОБУ «СОШ с. Ракитное» </a:t>
            </a:r>
            <a:r>
              <a:rPr lang="ru-RU" sz="1400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Дальнереченского</a:t>
            </a:r>
            <a:r>
              <a:rPr lang="ru-RU" sz="1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района</a:t>
            </a:r>
          </a:p>
          <a:p>
            <a:pPr algn="r">
              <a:defRPr/>
            </a:pPr>
            <a:r>
              <a:rPr lang="ru-RU" sz="1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Приморского края</a:t>
            </a:r>
            <a:endParaRPr lang="ru-RU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804" y="548680"/>
            <a:ext cx="8229600" cy="864096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Прочитайте тему урока:</a:t>
            </a:r>
            <a:endParaRPr lang="ru-RU" sz="32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55776" y="2852936"/>
            <a:ext cx="3699848" cy="36004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3934" y="1427989"/>
            <a:ext cx="820891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«Нахождение нескольких долей числа»</a:t>
            </a:r>
            <a:br>
              <a:rPr lang="ru-RU" sz="4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8784200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Определите тему урока, используя опорные слова: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7624" y="1556792"/>
            <a:ext cx="6550112" cy="45259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26857287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64" r="8815"/>
          <a:stretch/>
        </p:blipFill>
        <p:spPr>
          <a:xfrm>
            <a:off x="395536" y="3212976"/>
            <a:ext cx="3888432" cy="3201219"/>
          </a:xfrm>
        </p:spPr>
      </p:pic>
      <p:sp>
        <p:nvSpPr>
          <p:cNvPr id="6" name="Прямоугольник 5"/>
          <p:cNvSpPr/>
          <p:nvPr/>
        </p:nvSpPr>
        <p:spPr>
          <a:xfrm>
            <a:off x="2835687" y="269409"/>
            <a:ext cx="28965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j-ea"/>
                <a:cs typeface="+mj-cs"/>
              </a:rPr>
              <a:t>Решение задач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11560" y="989439"/>
            <a:ext cx="386836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u="sng" dirty="0" smtClean="0"/>
              <a:t>Запись: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2400" b="1" dirty="0" smtClean="0"/>
              <a:t>Было – 12 ор.</a:t>
            </a:r>
          </a:p>
          <a:p>
            <a:r>
              <a:rPr lang="ru-RU" sz="2400" b="1" dirty="0" smtClean="0"/>
              <a:t>Отдала - ?, третью часть ор.</a:t>
            </a:r>
          </a:p>
          <a:p>
            <a:r>
              <a:rPr lang="ru-RU" sz="2400" b="1" i="1" dirty="0" smtClean="0"/>
              <a:t>Решение</a:t>
            </a:r>
            <a:r>
              <a:rPr lang="ru-RU" sz="2400" b="1" dirty="0" smtClean="0"/>
              <a:t>: 12: 3 = 4 (ор.)</a:t>
            </a:r>
          </a:p>
          <a:p>
            <a:r>
              <a:rPr lang="ru-RU" sz="2400" b="1" i="1" dirty="0" smtClean="0"/>
              <a:t>Ответ</a:t>
            </a:r>
            <a:r>
              <a:rPr lang="ru-RU" sz="2400" b="1" dirty="0" smtClean="0"/>
              <a:t>: отдала 4 ореха.</a:t>
            </a:r>
            <a:endParaRPr lang="ru-RU" sz="2400" b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0365" y="955159"/>
            <a:ext cx="3216004" cy="241590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644008" y="3573016"/>
            <a:ext cx="396044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2) Испекли – 12 п.</a:t>
            </a:r>
          </a:p>
          <a:p>
            <a:r>
              <a:rPr lang="ru-RU" sz="2400" b="1" dirty="0" smtClean="0"/>
              <a:t>Съели - ?, две третьих п.</a:t>
            </a:r>
          </a:p>
          <a:p>
            <a:r>
              <a:rPr lang="ru-RU" sz="2400" b="1" i="1" dirty="0" smtClean="0"/>
              <a:t>Решение:</a:t>
            </a:r>
          </a:p>
          <a:p>
            <a:r>
              <a:rPr lang="ru-RU" sz="2400" b="1" dirty="0" smtClean="0"/>
              <a:t>12 : 3 =4 (п.)- составляет одна треть.</a:t>
            </a:r>
          </a:p>
          <a:p>
            <a:r>
              <a:rPr lang="ru-RU" sz="2400" b="1" dirty="0" smtClean="0"/>
              <a:t>4* 2 = 8 (п.) – съели.</a:t>
            </a:r>
          </a:p>
          <a:p>
            <a:r>
              <a:rPr lang="ru-RU" sz="2400" b="1" i="1" dirty="0" smtClean="0"/>
              <a:t>Ответ</a:t>
            </a:r>
            <a:r>
              <a:rPr lang="ru-RU" sz="2400" b="1" dirty="0" smtClean="0"/>
              <a:t>: съели 8 пирожков.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6556148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Arial" charset="0"/>
              </a:rPr>
              <a:t>Упражнение «Укрась торт»</a:t>
            </a:r>
            <a:endParaRPr lang="ru-RU" sz="1800" dirty="0">
              <a:solidFill>
                <a:prstClr val="black"/>
              </a:solidFill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433868"/>
            <a:ext cx="3816424" cy="3096344"/>
          </a:xfrm>
        </p:spPr>
      </p:pic>
      <p:sp>
        <p:nvSpPr>
          <p:cNvPr id="5" name="TextBox 4"/>
          <p:cNvSpPr txBox="1"/>
          <p:nvPr/>
        </p:nvSpPr>
        <p:spPr>
          <a:xfrm>
            <a:off x="474035" y="1196752"/>
            <a:ext cx="699095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доволен своей работой на уроке -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хорошо работал, но умею ещё лучше-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не получилась, недоволен собой-</a:t>
            </a:r>
            <a:endParaRPr lang="ru-RU" sz="28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трелка вверх 5"/>
          <p:cNvSpPr/>
          <p:nvPr/>
        </p:nvSpPr>
        <p:spPr>
          <a:xfrm>
            <a:off x="6516216" y="1196752"/>
            <a:ext cx="576064" cy="936104"/>
          </a:xfrm>
          <a:prstGeom prst="up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верх 6"/>
          <p:cNvSpPr/>
          <p:nvPr/>
        </p:nvSpPr>
        <p:spPr>
          <a:xfrm>
            <a:off x="7178561" y="1664804"/>
            <a:ext cx="572853" cy="978408"/>
          </a:xfrm>
          <a:prstGeom prst="up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верх 7"/>
          <p:cNvSpPr/>
          <p:nvPr/>
        </p:nvSpPr>
        <p:spPr>
          <a:xfrm>
            <a:off x="7551269" y="2586913"/>
            <a:ext cx="484632" cy="978408"/>
          </a:xfrm>
          <a:prstGeom prst="up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0699" y="3771112"/>
            <a:ext cx="2773920" cy="2523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9582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59832" y="980728"/>
            <a:ext cx="40398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Спасибо за внимание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1779" y="1844824"/>
            <a:ext cx="3960441" cy="3447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9288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8229600" cy="114300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Источники</a:t>
            </a:r>
          </a:p>
        </p:txBody>
      </p:sp>
      <p:sp>
        <p:nvSpPr>
          <p:cNvPr id="5123" name="Объект 2"/>
          <p:cNvSpPr>
            <a:spLocks noGrp="1"/>
          </p:cNvSpPr>
          <p:nvPr>
            <p:ph idx="1"/>
          </p:nvPr>
        </p:nvSpPr>
        <p:spPr>
          <a:xfrm>
            <a:off x="539552" y="1166018"/>
            <a:ext cx="8229600" cy="4525963"/>
          </a:xfrm>
        </p:spPr>
        <p:txBody>
          <a:bodyPr/>
          <a:lstStyle/>
          <a:p>
            <a:r>
              <a:rPr lang="ru-RU" sz="1600" u="sng" dirty="0" smtClean="0">
                <a:hlinkClick r:id="rId2"/>
              </a:rPr>
              <a:t>http://photoshop-ramki.ru/patterns/School/Jpg/School2.jpg</a:t>
            </a:r>
            <a:endParaRPr lang="ru-RU" sz="1600" u="sng" dirty="0" smtClean="0">
              <a:hlinkClick r:id="rId3"/>
            </a:endParaRPr>
          </a:p>
          <a:p>
            <a:r>
              <a:rPr lang="ru-RU" sz="1600" u="sng" dirty="0" smtClean="0">
                <a:hlinkClick r:id="rId3"/>
              </a:rPr>
              <a:t>http://prezentazia.ucoz.ru/zifri/6cc6e5872fdd.png</a:t>
            </a:r>
            <a:endParaRPr lang="ru-RU" sz="1600" u="sng" dirty="0" smtClean="0"/>
          </a:p>
          <a:p>
            <a:r>
              <a:rPr lang="en-US" sz="1600" dirty="0" smtClean="0">
                <a:hlinkClick r:id="rId4"/>
              </a:rPr>
              <a:t>http://www.wikisec.ru/images/thumb/e/e7/Nuvola_apps_kpovmodeler.svg/391px-Nuvola_apps_kpovmodeler.svg.png</a:t>
            </a:r>
            <a:endParaRPr lang="ru-RU" sz="1600" dirty="0" smtClean="0"/>
          </a:p>
          <a:p>
            <a:r>
              <a:rPr lang="ru-RU" sz="1600" dirty="0" smtClean="0"/>
              <a:t>Шаблон Носова Ольга Михайловна</a:t>
            </a:r>
          </a:p>
          <a:p>
            <a:r>
              <a:rPr lang="ru-RU" sz="1600" dirty="0" smtClean="0">
                <a:hlinkClick r:id="rId5"/>
              </a:rPr>
              <a:t>Предметы </a:t>
            </a:r>
            <a:r>
              <a:rPr lang="en-US" sz="1600" dirty="0" smtClean="0">
                <a:hlinkClick r:id="rId5"/>
              </a:rPr>
              <a:t>http</a:t>
            </a:r>
            <a:r>
              <a:rPr lang="en-US" sz="1600" dirty="0">
                <a:hlinkClick r:id="rId5"/>
              </a:rPr>
              <a:t>://</a:t>
            </a:r>
            <a:r>
              <a:rPr lang="en-US" sz="1600" dirty="0" smtClean="0">
                <a:hlinkClick r:id="rId5"/>
              </a:rPr>
              <a:t>web-berries.ru/beers/read/razvivayushchie-zadaniya-pered-shkoloy.html</a:t>
            </a:r>
            <a:endParaRPr lang="ru-RU" sz="1600" dirty="0" smtClean="0"/>
          </a:p>
          <a:p>
            <a:r>
              <a:rPr lang="ru-RU" sz="1600" dirty="0" smtClean="0"/>
              <a:t>Яйца  </a:t>
            </a:r>
            <a:r>
              <a:rPr lang="en-US" sz="1600" dirty="0">
                <a:hlinkClick r:id="rId6"/>
              </a:rPr>
              <a:t>http://socrecepty.ru/recepty/print:page,1,19622-.</a:t>
            </a:r>
            <a:r>
              <a:rPr lang="en-US" sz="1600" dirty="0" smtClean="0">
                <a:hlinkClick r:id="rId6"/>
              </a:rPr>
              <a:t>html</a:t>
            </a:r>
            <a:endParaRPr lang="ru-RU" sz="1600" dirty="0" smtClean="0"/>
          </a:p>
          <a:p>
            <a:r>
              <a:rPr lang="ru-RU" sz="1600" dirty="0" smtClean="0"/>
              <a:t>Кубики </a:t>
            </a:r>
            <a:r>
              <a:rPr lang="en-US" sz="1600" dirty="0">
                <a:hlinkClick r:id="rId7"/>
              </a:rPr>
              <a:t>http://www.mudroechado.ru/catalog/igrushki_i_igry/kubiki_2/kubiki_tomik_20_el_tsvetnye</a:t>
            </a:r>
            <a:r>
              <a:rPr lang="en-US" sz="1600" dirty="0" smtClean="0">
                <a:hlinkClick r:id="rId7"/>
              </a:rPr>
              <a:t>/</a:t>
            </a:r>
            <a:endParaRPr lang="ru-RU" sz="1600" dirty="0" smtClean="0"/>
          </a:p>
          <a:p>
            <a:r>
              <a:rPr lang="ru-RU" sz="1600" dirty="0" smtClean="0"/>
              <a:t>Торт </a:t>
            </a:r>
            <a:r>
              <a:rPr lang="en-US" sz="1600" dirty="0">
                <a:hlinkClick r:id="rId8"/>
              </a:rPr>
              <a:t>http://</a:t>
            </a:r>
            <a:r>
              <a:rPr lang="en-US" sz="1600" dirty="0" smtClean="0">
                <a:hlinkClick r:id="rId8"/>
              </a:rPr>
              <a:t>www.bormotuhi.net/showpost.php?p=358749&amp;postcount=5249</a:t>
            </a:r>
            <a:endParaRPr lang="ru-RU" sz="1600" dirty="0" smtClean="0"/>
          </a:p>
          <a:p>
            <a:r>
              <a:rPr lang="ru-RU" sz="1600" dirty="0" smtClean="0"/>
              <a:t>Солнышко </a:t>
            </a:r>
            <a:r>
              <a:rPr lang="en-US" sz="1600" dirty="0">
                <a:hlinkClick r:id="rId9"/>
              </a:rPr>
              <a:t>http://</a:t>
            </a:r>
            <a:r>
              <a:rPr lang="en-US" sz="1600" dirty="0" smtClean="0">
                <a:hlinkClick r:id="rId9"/>
              </a:rPr>
              <a:t>38mama.ru/forum/index.php?topic=247713.950</a:t>
            </a:r>
            <a:endParaRPr lang="ru-RU" sz="1600" dirty="0" smtClean="0"/>
          </a:p>
          <a:p>
            <a:r>
              <a:rPr lang="ru-RU" sz="1600" dirty="0" smtClean="0"/>
              <a:t>Ладошки </a:t>
            </a:r>
            <a:r>
              <a:rPr lang="en-US" sz="1600" dirty="0">
                <a:hlinkClick r:id="rId10"/>
              </a:rPr>
              <a:t>http://</a:t>
            </a:r>
            <a:r>
              <a:rPr lang="en-US" sz="1600" dirty="0" smtClean="0">
                <a:hlinkClick r:id="rId10"/>
              </a:rPr>
              <a:t>www.kids-price.ru/germaniya_goki_pazl_derevyannyj_na_3386860.html</a:t>
            </a:r>
            <a:endParaRPr lang="ru-RU" sz="1600" dirty="0" smtClean="0"/>
          </a:p>
          <a:p>
            <a:r>
              <a:rPr lang="ru-RU" sz="1600" dirty="0" smtClean="0"/>
              <a:t>Фигуры </a:t>
            </a:r>
            <a:r>
              <a:rPr lang="en-US" sz="1600" dirty="0">
                <a:hlinkClick r:id="rId11"/>
              </a:rPr>
              <a:t>http://festival.1september.ru/articles/580489</a:t>
            </a:r>
            <a:r>
              <a:rPr lang="en-US" sz="1600" dirty="0" smtClean="0">
                <a:hlinkClick r:id="rId11"/>
              </a:rPr>
              <a:t>/</a:t>
            </a:r>
            <a:endParaRPr lang="ru-RU" sz="1600" dirty="0" smtClean="0"/>
          </a:p>
          <a:p>
            <a:r>
              <a:rPr lang="ru-RU" sz="1600" dirty="0" smtClean="0"/>
              <a:t>Пирожки </a:t>
            </a:r>
            <a:r>
              <a:rPr lang="en-US" sz="1600" dirty="0">
                <a:hlinkClick r:id="rId12"/>
              </a:rPr>
              <a:t>http://</a:t>
            </a:r>
            <a:r>
              <a:rPr lang="en-US" sz="1600" dirty="0" smtClean="0">
                <a:hlinkClick r:id="rId12"/>
              </a:rPr>
              <a:t>vskovorode.ru/babushkinu_perojki.html</a:t>
            </a:r>
            <a:endParaRPr lang="ru-RU" sz="1600" dirty="0" smtClean="0"/>
          </a:p>
          <a:p>
            <a:r>
              <a:rPr lang="ru-RU" sz="1600" dirty="0" smtClean="0"/>
              <a:t>Орехи </a:t>
            </a:r>
            <a:r>
              <a:rPr lang="en-US" sz="1600" dirty="0">
                <a:hlinkClick r:id="rId13"/>
              </a:rPr>
              <a:t>http://</a:t>
            </a:r>
            <a:r>
              <a:rPr lang="en-US" sz="1600" dirty="0" smtClean="0">
                <a:hlinkClick r:id="rId13"/>
              </a:rPr>
              <a:t>333v.ru/image/e10daf93aeaf9c567bb6ee0b62bfa71c</a:t>
            </a:r>
            <a:endParaRPr lang="ru-RU" sz="1600" dirty="0" smtClean="0"/>
          </a:p>
          <a:p>
            <a:r>
              <a:rPr lang="ru-RU" sz="1600" dirty="0" smtClean="0"/>
              <a:t>Литература: «Технологические карты уроков. Математика 2 класс» </a:t>
            </a:r>
          </a:p>
          <a:p>
            <a:pPr marL="0" indent="0">
              <a:buNone/>
            </a:pPr>
            <a:r>
              <a:rPr lang="ru-RU" sz="1600" dirty="0"/>
              <a:t> </a:t>
            </a:r>
            <a:r>
              <a:rPr lang="ru-RU" sz="1600" dirty="0" smtClean="0"/>
              <a:t>       автор-составитель Н.В. </a:t>
            </a:r>
            <a:r>
              <a:rPr lang="ru-RU" sz="1600" dirty="0" err="1" smtClean="0"/>
              <a:t>Лободина</a:t>
            </a:r>
            <a:endParaRPr lang="ru-RU" sz="1600" dirty="0" smtClean="0"/>
          </a:p>
          <a:p>
            <a:endParaRPr lang="ru-RU" sz="1600" dirty="0" smtClean="0"/>
          </a:p>
          <a:p>
            <a:endParaRPr lang="ru-RU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2080369"/>
              </p:ext>
            </p:extLst>
          </p:nvPr>
        </p:nvGraphicFramePr>
        <p:xfrm>
          <a:off x="251520" y="332656"/>
          <a:ext cx="8640960" cy="6466273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707163"/>
                <a:gridCol w="6933797"/>
              </a:tblGrid>
              <a:tr h="139933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Цели деятельности учителя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/>
                        <a:t>Способствовать развитию умения решать задачи на нахождение нескольких долей числа; совершенствовать навыки построения и чтения математических графов; создать условия для закрепления навыков построения числового луча и умения находить координаты заданных точек; развивать умение рассуждать и анализировать. </a:t>
                      </a:r>
                      <a:endParaRPr lang="ru-RU" sz="1600" dirty="0"/>
                    </a:p>
                  </a:txBody>
                  <a:tcPr/>
                </a:tc>
              </a:tr>
              <a:tr h="448034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Тип урока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Постановка и решение учебной задачи</a:t>
                      </a:r>
                      <a:endParaRPr lang="ru-RU" sz="1600" dirty="0"/>
                    </a:p>
                  </a:txBody>
                  <a:tcPr/>
                </a:tc>
              </a:tr>
              <a:tr h="371929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Планируемые образовательные результаты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Предметные </a:t>
                      </a:r>
                      <a:r>
                        <a:rPr lang="ru-RU" sz="1600" dirty="0" smtClean="0"/>
                        <a:t>(объём освоения и уровень владения компетенциями): </a:t>
                      </a:r>
                      <a:r>
                        <a:rPr lang="ru-RU" sz="1600" i="1" dirty="0" smtClean="0"/>
                        <a:t>научатся</a:t>
                      </a:r>
                      <a:r>
                        <a:rPr lang="ru-RU" sz="1600" dirty="0" smtClean="0"/>
                        <a:t>: решать задачи на нахождение нескольких долей числа; называть одну или несколько долей числа и числа</a:t>
                      </a:r>
                      <a:r>
                        <a:rPr lang="ru-RU" sz="1600" baseline="0" dirty="0" smtClean="0"/>
                        <a:t> по его доле; моделировать ситуацию, представленную в виде схемы, рисунка; анализировать текст учебной задачи с целью поиска алгоритма её решения; конструировать тексты несложных арифметических задач; </a:t>
                      </a:r>
                      <a:r>
                        <a:rPr lang="ru-RU" sz="1600" i="1" baseline="0" dirty="0" smtClean="0"/>
                        <a:t>получат возможность научиться: </a:t>
                      </a:r>
                      <a:r>
                        <a:rPr lang="ru-RU" sz="1600" baseline="0" dirty="0" smtClean="0"/>
                        <a:t>обосновывать выбор арифметических действий для решения задач.</a:t>
                      </a:r>
                    </a:p>
                    <a:p>
                      <a:r>
                        <a:rPr lang="ru-RU" sz="1600" b="1" baseline="0" dirty="0" err="1" smtClean="0"/>
                        <a:t>Метапредметные</a:t>
                      </a:r>
                      <a:r>
                        <a:rPr lang="ru-RU" sz="1600" baseline="0" dirty="0" smtClean="0"/>
                        <a:t> (компоненты культурно- </a:t>
                      </a:r>
                      <a:r>
                        <a:rPr lang="ru-RU" sz="1600" baseline="0" dirty="0" err="1" smtClean="0"/>
                        <a:t>компетентностного</a:t>
                      </a:r>
                      <a:r>
                        <a:rPr lang="ru-RU" sz="1600" baseline="0" dirty="0" smtClean="0"/>
                        <a:t> опыта\ приобретённая компетентность): </a:t>
                      </a:r>
                      <a:r>
                        <a:rPr lang="ru-RU" sz="1600" i="1" baseline="0" dirty="0" smtClean="0"/>
                        <a:t>познавательные</a:t>
                      </a:r>
                      <a:r>
                        <a:rPr lang="ru-RU" sz="1600" baseline="0" dirty="0" smtClean="0"/>
                        <a:t> –высказывать предположения, обсуждать проблемные вопросы; </a:t>
                      </a:r>
                      <a:r>
                        <a:rPr lang="ru-RU" sz="1600" i="1" baseline="0" dirty="0" smtClean="0"/>
                        <a:t>коммуникативные </a:t>
                      </a:r>
                      <a:r>
                        <a:rPr lang="ru-RU" sz="1600" baseline="0" dirty="0" smtClean="0"/>
                        <a:t>– осуществлять выбор доказательств для аргументации своей точки зрения; </a:t>
                      </a:r>
                      <a:r>
                        <a:rPr lang="ru-RU" sz="1600" i="1" baseline="0" dirty="0" smtClean="0"/>
                        <a:t>регулятивные</a:t>
                      </a:r>
                      <a:r>
                        <a:rPr lang="ru-RU" sz="1600" baseline="0" dirty="0" smtClean="0"/>
                        <a:t> – удерживать цель своей деятельности до получения её результата.</a:t>
                      </a:r>
                    </a:p>
                    <a:p>
                      <a:r>
                        <a:rPr lang="ru-RU" sz="1600" b="1" baseline="0" dirty="0" smtClean="0"/>
                        <a:t>Личностные: </a:t>
                      </a:r>
                      <a:r>
                        <a:rPr lang="ru-RU" sz="1600" baseline="0" dirty="0" smtClean="0"/>
                        <a:t>выражать положительное отношение к процессу познания: проявлять внимание, удивление, желание больше узнать.</a:t>
                      </a:r>
                      <a:r>
                        <a:rPr lang="ru-RU" sz="1600" dirty="0" smtClean="0"/>
                        <a:t> </a:t>
                      </a:r>
                      <a:endParaRPr lang="ru-RU" sz="1600" dirty="0"/>
                    </a:p>
                  </a:txBody>
                  <a:tcPr/>
                </a:tc>
              </a:tr>
              <a:tr h="62602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Методы и формы обучения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Объяснительно- иллюстративный;</a:t>
                      </a:r>
                      <a:r>
                        <a:rPr lang="ru-RU" sz="1600" baseline="0" dirty="0" smtClean="0"/>
                        <a:t> индивидуальная, фронтальная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64737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999"/>
          <a:stretch/>
        </p:blipFill>
        <p:spPr>
          <a:xfrm>
            <a:off x="310269" y="734963"/>
            <a:ext cx="3706122" cy="336272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16632"/>
            <a:ext cx="8229600" cy="114300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Упражнение «Откроем ладошки!»</a:t>
            </a:r>
            <a:endParaRPr lang="ru-RU" sz="36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573016"/>
            <a:ext cx="4104456" cy="3024337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metal"/>
        </p:spPr>
      </p:pic>
      <p:sp>
        <p:nvSpPr>
          <p:cNvPr id="6" name="TextBox 5"/>
          <p:cNvSpPr txBox="1"/>
          <p:nvPr/>
        </p:nvSpPr>
        <p:spPr>
          <a:xfrm>
            <a:off x="5064123" y="1473039"/>
            <a:ext cx="33506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хочу </a:t>
            </a:r>
          </a:p>
          <a:p>
            <a:pPr algn="ctr"/>
            <a:r>
              <a:rPr lang="ru-RU" sz="36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r>
              <a:rPr lang="ru-RU" sz="36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ного знать!</a:t>
            </a:r>
            <a:endParaRPr lang="ru-RU" sz="3600" b="1" i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0269" y="4177243"/>
            <a:ext cx="4596579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Ведь вокруг нас </a:t>
            </a:r>
          </a:p>
          <a:p>
            <a:r>
              <a:rPr lang="ru-RU" sz="28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 много интересного, </a:t>
            </a:r>
          </a:p>
          <a:p>
            <a:r>
              <a:rPr lang="ru-RU" sz="28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стоит только оглянуться </a:t>
            </a:r>
          </a:p>
          <a:p>
            <a:r>
              <a:rPr lang="ru-RU" sz="28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сторонам!</a:t>
            </a:r>
            <a:endParaRPr lang="ru-RU" sz="2800" b="1" i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540492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 работы</a:t>
            </a:r>
            <a:endParaRPr lang="ru-RU" sz="4000" dirty="0"/>
          </a:p>
        </p:txBody>
      </p:sp>
      <p:graphicFrame>
        <p:nvGraphicFramePr>
          <p:cNvPr id="16" name="Объект 1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1178149"/>
              </p:ext>
            </p:extLst>
          </p:nvPr>
        </p:nvGraphicFramePr>
        <p:xfrm>
          <a:off x="457200" y="1417638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" name="Выгнутая влево стрелка 16"/>
          <p:cNvSpPr/>
          <p:nvPr/>
        </p:nvSpPr>
        <p:spPr>
          <a:xfrm rot="17383951">
            <a:off x="2329205" y="2690371"/>
            <a:ext cx="1035056" cy="129548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Выгнутая влево стрелка 17"/>
          <p:cNvSpPr/>
          <p:nvPr/>
        </p:nvSpPr>
        <p:spPr>
          <a:xfrm rot="18705929">
            <a:off x="5582754" y="2779712"/>
            <a:ext cx="930818" cy="119613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Выгнутая влево стрелка 20"/>
          <p:cNvSpPr/>
          <p:nvPr/>
        </p:nvSpPr>
        <p:spPr>
          <a:xfrm rot="18055065">
            <a:off x="3747467" y="5443086"/>
            <a:ext cx="1321970" cy="117296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9718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16" grpId="0">
        <p:bldAsOne/>
      </p:bldGraphic>
      <p:bldGraphic spid="16" grpId="1">
        <p:bldAsOne/>
      </p:bldGraphic>
      <p:bldP spid="17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Устный счёт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564904"/>
            <a:ext cx="5904656" cy="4032448"/>
          </a:xfrm>
        </p:spPr>
      </p:pic>
      <p:sp>
        <p:nvSpPr>
          <p:cNvPr id="5" name="TextBox 4"/>
          <p:cNvSpPr txBox="1"/>
          <p:nvPr/>
        </p:nvSpPr>
        <p:spPr>
          <a:xfrm>
            <a:off x="755577" y="1417638"/>
            <a:ext cx="77048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Купили десяток яиц. Из 5 яиц приготовили </a:t>
            </a:r>
          </a:p>
          <a:p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омлет и 2 яйца сварили вкрутую. </a:t>
            </a:r>
          </a:p>
          <a:p>
            <a:pPr algn="r"/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Сколько яиц осталось?</a:t>
            </a:r>
            <a:endParaRPr lang="ru-RU" sz="28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772186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124744"/>
            <a:ext cx="6984776" cy="5472608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764704"/>
            <a:ext cx="8229600" cy="4525963"/>
          </a:xfrm>
        </p:spPr>
        <p:txBody>
          <a:bodyPr/>
          <a:lstStyle/>
          <a:p>
            <a:pPr marL="0" lvl="0" indent="0" algn="r">
              <a:spcBef>
                <a:spcPct val="0"/>
              </a:spcBef>
              <a:buNone/>
            </a:pPr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У Ани 18 кубиков. Сколько кубиков не хватит, чтобы расставить все имеющиеся кубики на пяти полках по 4 штуки?</a:t>
            </a:r>
            <a:endParaRPr lang="ru-RU" sz="28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65940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НАЙДИТЕ «ЛИШНЮЮ» ФИГУРУ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68760"/>
            <a:ext cx="7355160" cy="5184576"/>
          </a:xfrm>
        </p:spPr>
      </p:pic>
    </p:spTree>
    <p:extLst>
      <p:ext uri="{BB962C8B-B14F-4D97-AF65-F5344CB8AC3E}">
        <p14:creationId xmlns:p14="http://schemas.microsoft.com/office/powerpoint/2010/main" val="39010269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РАБОТАЕМ С ГЕОМЕТРИЧЕСКИМ МАТЕРИАЛОМ</a:t>
            </a:r>
            <a:endParaRPr lang="ru-RU" sz="2800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4118128"/>
              </p:ext>
            </p:extLst>
          </p:nvPr>
        </p:nvGraphicFramePr>
        <p:xfrm>
          <a:off x="2123728" y="4221088"/>
          <a:ext cx="4536504" cy="2088232"/>
        </p:xfrm>
        <a:graphic>
          <a:graphicData uri="http://schemas.openxmlformats.org/drawingml/2006/table">
            <a:tbl>
              <a:tblPr/>
              <a:tblGrid>
                <a:gridCol w="2268252"/>
                <a:gridCol w="2268252"/>
              </a:tblGrid>
              <a:tr h="208823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55576" y="1417638"/>
            <a:ext cx="76328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ru-RU" sz="2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Сложите два квадрата из восьми палочек.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Уберите одну палочку и сложите такие же два квадрата из оставшихся семи.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Проверьте, у вас получилось такое решение?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Подумайте, почему удалось сложить два квадрата из семи палочек.</a:t>
            </a:r>
            <a:endParaRPr lang="ru-RU" sz="24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076494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3" r="32551"/>
          <a:stretch/>
        </p:blipFill>
        <p:spPr>
          <a:xfrm rot="16200000">
            <a:off x="1691680" y="548680"/>
            <a:ext cx="5256584" cy="6984776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60648"/>
            <a:ext cx="8229600" cy="4525963"/>
          </a:xfrm>
        </p:spPr>
        <p:txBody>
          <a:bodyPr/>
          <a:lstStyle/>
          <a:p>
            <a:pPr lvl="0" algn="just">
              <a:spcBef>
                <a:spcPct val="0"/>
              </a:spcBef>
              <a:buFont typeface="+mj-lt"/>
              <a:buAutoNum type="arabicPeriod"/>
            </a:pPr>
            <a:r>
              <a:rPr lang="ru-RU" sz="2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Рассмотрите рисунки.</a:t>
            </a:r>
            <a:endParaRPr lang="ru-RU" sz="24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Arial" charset="0"/>
            </a:endParaRPr>
          </a:p>
          <a:p>
            <a:pPr lvl="0" algn="just">
              <a:spcBef>
                <a:spcPct val="0"/>
              </a:spcBef>
              <a:buFont typeface="+mj-lt"/>
              <a:buAutoNum type="arabicPeriod"/>
            </a:pPr>
            <a:r>
              <a:rPr lang="ru-RU" sz="2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Как называются данные фигуры?</a:t>
            </a:r>
          </a:p>
          <a:p>
            <a:pPr lvl="0" algn="just">
              <a:spcBef>
                <a:spcPct val="0"/>
              </a:spcBef>
              <a:buFont typeface="+mj-lt"/>
              <a:buAutoNum type="arabicPeriod"/>
            </a:pPr>
            <a:r>
              <a:rPr lang="ru-RU" sz="2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Какая часть фигуры закрашена на каждом рисунке?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057663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a83a1b692d88cf15b151893e2f43bd68e62573b7"/>
</p:tagLst>
</file>

<file path=ppt/theme/theme1.xml><?xml version="1.0" encoding="utf-8"?>
<a:theme xmlns:a="http://schemas.openxmlformats.org/drawingml/2006/main" name="математи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математика</Template>
  <TotalTime>307</TotalTime>
  <Words>563</Words>
  <Application>Microsoft Office PowerPoint</Application>
  <PresentationFormat>Экран (4:3)</PresentationFormat>
  <Paragraphs>80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Wingdings</vt:lpstr>
      <vt:lpstr>математика</vt:lpstr>
      <vt:lpstr>Урок математики во 2 классе  «Нахождение нескольких долей числа» УМК «Начальная школа XXI века»</vt:lpstr>
      <vt:lpstr>Презентация PowerPoint</vt:lpstr>
      <vt:lpstr>Упражнение «Откроем ладошки!»</vt:lpstr>
      <vt:lpstr>План работы</vt:lpstr>
      <vt:lpstr>Устный счёт</vt:lpstr>
      <vt:lpstr>Презентация PowerPoint</vt:lpstr>
      <vt:lpstr>НАЙДИТЕ «ЛИШНЮЮ» ФИГУРУ</vt:lpstr>
      <vt:lpstr>РАБОТАЕМ С ГЕОМЕТРИЧЕСКИМ МАТЕРИАЛОМ</vt:lpstr>
      <vt:lpstr>Презентация PowerPoint</vt:lpstr>
      <vt:lpstr>Прочитайте тему урока:</vt:lpstr>
      <vt:lpstr>Определите тему урока, используя опорные слова:</vt:lpstr>
      <vt:lpstr>Презентация PowerPoint</vt:lpstr>
      <vt:lpstr>Упражнение «Укрась торт»</vt:lpstr>
      <vt:lpstr>Презентация PowerPoint</vt:lpstr>
      <vt:lpstr>Источники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5</dc:title>
  <dc:creator>Ольга Михайловна</dc:creator>
  <cp:lastModifiedBy>user</cp:lastModifiedBy>
  <cp:revision>35</cp:revision>
  <dcterms:created xsi:type="dcterms:W3CDTF">2014-11-14T20:11:12Z</dcterms:created>
  <dcterms:modified xsi:type="dcterms:W3CDTF">2015-03-21T06:23:55Z</dcterms:modified>
</cp:coreProperties>
</file>