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9" r:id="rId11"/>
    <p:sldId id="266" r:id="rId12"/>
    <p:sldId id="265" r:id="rId13"/>
    <p:sldId id="267" r:id="rId14"/>
    <p:sldId id="270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E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араллелограмм 8"/>
          <p:cNvSpPr/>
          <p:nvPr userDrawn="1"/>
        </p:nvSpPr>
        <p:spPr>
          <a:xfrm rot="7922373" flipH="1">
            <a:off x="663604" y="6009495"/>
            <a:ext cx="513398" cy="668854"/>
          </a:xfrm>
          <a:prstGeom prst="parallelogram">
            <a:avLst>
              <a:gd name="adj" fmla="val 42053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 userDrawn="1"/>
        </p:nvSpPr>
        <p:spPr>
          <a:xfrm>
            <a:off x="142844" y="5929330"/>
            <a:ext cx="214314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00371432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86256"/>
            <a:ext cx="2143140" cy="2411678"/>
          </a:xfrm>
          <a:prstGeom prst="rect">
            <a:avLst/>
          </a:prstGeom>
        </p:spPr>
      </p:pic>
      <p:sp>
        <p:nvSpPr>
          <p:cNvPr id="10" name="Капля 9"/>
          <p:cNvSpPr/>
          <p:nvPr userDrawn="1"/>
        </p:nvSpPr>
        <p:spPr>
          <a:xfrm flipH="1" flipV="1">
            <a:off x="1571604" y="214290"/>
            <a:ext cx="7000924" cy="5214998"/>
          </a:xfrm>
          <a:prstGeom prst="teardrop">
            <a:avLst>
              <a:gd name="adj" fmla="val 99058"/>
            </a:avLst>
          </a:prstGeom>
          <a:solidFill>
            <a:srgbClr val="AFEAFF">
              <a:alpha val="66667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1571612"/>
            <a:ext cx="6143668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11" name="Рисунок 10" descr="0_88ac3_cf0015e2_XL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 rot="1887376">
            <a:off x="7238590" y="430424"/>
            <a:ext cx="1547606" cy="905349"/>
          </a:xfrm>
          <a:prstGeom prst="rect">
            <a:avLst/>
          </a:prstGeom>
        </p:spPr>
      </p:pic>
      <p:pic>
        <p:nvPicPr>
          <p:cNvPr id="12" name="Рисунок 11" descr="81951132_large_1af4a84625dc.png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 rot="651989">
            <a:off x="6286512" y="5214950"/>
            <a:ext cx="1357322" cy="135732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3886200"/>
            <a:ext cx="5986482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rgbClr val="5E9EFF">
                <a:alpha val="75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142844" y="142852"/>
            <a:ext cx="8786874" cy="6572296"/>
          </a:xfrm>
          <a:prstGeom prst="rect">
            <a:avLst/>
          </a:prstGeom>
          <a:noFill/>
          <a:ln>
            <a:solidFill>
              <a:srgbClr val="92D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Grass_texture.png"/>
          <p:cNvPicPr>
            <a:picLocks noChangeAspect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>
          <a:xfrm>
            <a:off x="4500562" y="5577369"/>
            <a:ext cx="4643438" cy="1280631"/>
          </a:xfrm>
          <a:prstGeom prst="rect">
            <a:avLst/>
          </a:prstGeom>
        </p:spPr>
      </p:pic>
      <p:pic>
        <p:nvPicPr>
          <p:cNvPr id="8" name="Рисунок 7" descr="Grass_texture.png"/>
          <p:cNvPicPr>
            <a:picLocks noChangeAspect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>
          <a:xfrm flipH="1">
            <a:off x="0" y="5572140"/>
            <a:ext cx="4643438" cy="12806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2DC42-713C-4627-B8A6-21D5721F12CF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1E7F4-CAF6-4684-BBD1-0C2E67B7BAF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0_88ac3_cf0015e2_XL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 rot="1877580">
            <a:off x="415176" y="5927021"/>
            <a:ext cx="1071570" cy="626868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pix.com.ua/ru/animals/insects/insects2/35164-see.html" TargetMode="External"/><Relationship Id="rId13" Type="http://schemas.openxmlformats.org/officeDocument/2006/relationships/hyperlink" Target="http://serebniti.ru/forum/viewtopic.php?t=19&amp;p=70403" TargetMode="External"/><Relationship Id="rId3" Type="http://schemas.openxmlformats.org/officeDocument/2006/relationships/hyperlink" Target="http://referat.znate.ru/text/index-59198.html" TargetMode="External"/><Relationship Id="rId7" Type="http://schemas.openxmlformats.org/officeDocument/2006/relationships/hyperlink" Target="http://woolpix.ru/oboi/nasekomoe_lapki_usiki_makro_glaza_krylya_pchela" TargetMode="External"/><Relationship Id="rId12" Type="http://schemas.openxmlformats.org/officeDocument/2006/relationships/hyperlink" Target="http://litzona.net/lika/showreviews.php?page=21" TargetMode="External"/><Relationship Id="rId2" Type="http://schemas.openxmlformats.org/officeDocument/2006/relationships/hyperlink" Target="http://ru.freepik.com/free-vector/color-card-color-wheel-vector_586840.htm" TargetMode="External"/><Relationship Id="rId16" Type="http://schemas.openxmlformats.org/officeDocument/2006/relationships/hyperlink" Target="http://fotomastak.ru/v-trave-sidel-kuznechi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ews.siteua.org/" TargetMode="External"/><Relationship Id="rId11" Type="http://schemas.openxmlformats.org/officeDocument/2006/relationships/hyperlink" Target="http://www.yaplakal.com/forum13/st/50/topic332594.html" TargetMode="External"/><Relationship Id="rId5" Type="http://schemas.openxmlformats.org/officeDocument/2006/relationships/hyperlink" Target="http://pic4you.ru/12216/2015020/" TargetMode="External"/><Relationship Id="rId15" Type="http://schemas.openxmlformats.org/officeDocument/2006/relationships/hyperlink" Target="http://www.liveinternet.ru/users/ai-rina/post277087685/" TargetMode="External"/><Relationship Id="rId10" Type="http://schemas.openxmlformats.org/officeDocument/2006/relationships/hyperlink" Target="http://www.liveinternet.ru/community/4707634/page39.shtml" TargetMode="External"/><Relationship Id="rId4" Type="http://schemas.openxmlformats.org/officeDocument/2006/relationships/hyperlink" Target="http://foto.meta.ua/3139685.image" TargetMode="External"/><Relationship Id="rId9" Type="http://schemas.openxmlformats.org/officeDocument/2006/relationships/hyperlink" Target="http://katyaburg.ru/karta-2/dikie-jivotnie-rossii" TargetMode="External"/><Relationship Id="rId14" Type="http://schemas.openxmlformats.org/officeDocument/2006/relationships/hyperlink" Target="http://3domen.com/index.php?newsid=722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E%D0%BB%D0%BE%D0%B2%D0%B0_%D0%BD%D0%B0%D1%81%D0%B5%D0%BA%D0%BE%D0%BC%D0%BE%D0%B3%D0%BE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ru.wikipedia.org/wiki/%D0%A2%D0%BB%D0%B8" TargetMode="External"/><Relationship Id="rId5" Type="http://schemas.openxmlformats.org/officeDocument/2006/relationships/hyperlink" Target="https://ru.wikipedia.org/wiki/%D0%91%D1%80%D1%8E%D1%88%D0%BA%D0%BE" TargetMode="External"/><Relationship Id="rId4" Type="http://schemas.openxmlformats.org/officeDocument/2006/relationships/hyperlink" Target="https://ru.wikipedia.org/wiki/%D0%A3%D1%81%D0%B8%D0%BA%D0%B8_(%D0%B1%D0%B8%D0%BE%D0%BB%D0%BE%D0%B3%D0%B8%D1%8F)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1357" y="1268760"/>
            <a:ext cx="6143668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Насекомые леса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3357562"/>
            <a:ext cx="5986482" cy="1752600"/>
          </a:xfrm>
        </p:spPr>
        <p:txBody>
          <a:bodyPr>
            <a:noAutofit/>
          </a:bodyPr>
          <a:lstStyle/>
          <a:p>
            <a:pPr algn="l"/>
            <a:r>
              <a:rPr lang="ru-RU" sz="2000" i="1" dirty="0" smtClean="0">
                <a:solidFill>
                  <a:srgbClr val="002060"/>
                </a:solidFill>
              </a:rPr>
              <a:t>Автор </a:t>
            </a:r>
            <a:r>
              <a:rPr lang="ru-RU" sz="2000" i="1" dirty="0" smtClean="0">
                <a:solidFill>
                  <a:srgbClr val="002060"/>
                </a:solidFill>
              </a:rPr>
              <a:t>: Демочко Галина Яковлевна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algn="l"/>
            <a:r>
              <a:rPr lang="ru-RU" sz="2000" i="1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pPr algn="l"/>
            <a:r>
              <a:rPr lang="ru-RU" sz="2000" i="1" dirty="0" smtClean="0">
                <a:solidFill>
                  <a:srgbClr val="002060"/>
                </a:solidFill>
              </a:rPr>
              <a:t>МОБУ </a:t>
            </a:r>
            <a:r>
              <a:rPr lang="ru-RU" sz="2000" i="1" dirty="0" smtClean="0">
                <a:solidFill>
                  <a:srgbClr val="002060"/>
                </a:solidFill>
              </a:rPr>
              <a:t>«СОШ </a:t>
            </a:r>
            <a:r>
              <a:rPr lang="ru-RU" sz="2000" i="1" dirty="0" smtClean="0">
                <a:solidFill>
                  <a:srgbClr val="002060"/>
                </a:solidFill>
              </a:rPr>
              <a:t>с. Ракитное» </a:t>
            </a:r>
            <a:endParaRPr lang="ru-RU" sz="2000" i="1" dirty="0" smtClean="0">
              <a:solidFill>
                <a:srgbClr val="002060"/>
              </a:solidFill>
            </a:endParaRPr>
          </a:p>
          <a:p>
            <a:pPr algn="l"/>
            <a:r>
              <a:rPr lang="ru-RU" sz="2000" i="1" dirty="0" err="1" smtClean="0">
                <a:solidFill>
                  <a:srgbClr val="002060"/>
                </a:solidFill>
              </a:rPr>
              <a:t>Дальнереченского</a:t>
            </a:r>
            <a:r>
              <a:rPr lang="ru-RU" sz="2000" i="1" dirty="0" smtClean="0">
                <a:solidFill>
                  <a:srgbClr val="002060"/>
                </a:solidFill>
              </a:rPr>
              <a:t> района Приморского края</a:t>
            </a:r>
            <a:endParaRPr lang="ru-RU" sz="2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351" y="332656"/>
            <a:ext cx="5111750" cy="42388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1412776"/>
            <a:ext cx="3096344" cy="46910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Осы не способны выделять воск, поэтому строят свои гнезда из вещества, похожего на тонкий картон. Для этого они соскабливают  старую древесину на сухих стволах, пнях и даже заборах, оставляя продольные бороздки. Затем, особым образом обработав и перемешав ее со слюной, строят шарообразное гнездо, которое помещают на ветвях деревьев, под нависающими скалами или крышами домов. Иногда такое соседство бывает опасным. </a:t>
            </a:r>
          </a:p>
          <a:p>
            <a:pPr>
              <a:lnSpc>
                <a:spcPct val="80000"/>
              </a:lnSpc>
            </a:pPr>
            <a:r>
              <a:rPr lang="ru-RU" alt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Скорости полета осы - 9 км/ч</a:t>
            </a:r>
            <a:r>
              <a:rPr lang="en-US" alt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alt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alt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Осиная семья живёт в течение всего одного лета. 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23835" y="554391"/>
            <a:ext cx="1944216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оса</a:t>
            </a:r>
            <a:endParaRPr lang="ru-RU" sz="3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969356"/>
            <a:ext cx="3501248" cy="3204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35527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3008313" cy="814412"/>
          </a:xfrm>
          <a:solidFill>
            <a:srgbClr val="FF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</a:t>
            </a:r>
            <a:r>
              <a:rPr lang="ru-RU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 - олень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620688"/>
            <a:ext cx="5111750" cy="47525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060848"/>
            <a:ext cx="3008313" cy="331236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жука – оленя на голове мощные рога. Это грозное с виду животное – сладкоежка: оно питается соком деревьев.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047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3008313" cy="814412"/>
          </a:xfrm>
          <a:solidFill>
            <a:srgbClr val="FF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кузнечик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836712"/>
            <a:ext cx="4775100" cy="42293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988840"/>
            <a:ext cx="3754760" cy="4691063"/>
          </a:xfrm>
        </p:spPr>
        <p:txBody>
          <a:bodyPr/>
          <a:lstStyle/>
          <a:p>
            <a:r>
              <a:rPr lang="ru-RU" dirty="0"/>
              <a:t> 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Скрываясь среди густой травы, это насекомое даёт о себе знать своеобразным звуком. У кузнечика на крыльях есть особая жилка, которой он водит, как смычком, по перепонке в виде округлого зеркальца и издаёт стрекочущие звуки. Окраска кузнечика хорошо гармонирует с фоном травы, что сразу и не обнаружишь его. Насекомое отлично прыгает, дополняя передвижение полётом при помощи крыльев. Питаются кузнечики исключительно животной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пищей.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610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755576" y="332656"/>
            <a:ext cx="7776864" cy="48965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19672" y="5246645"/>
            <a:ext cx="5486400" cy="804862"/>
          </a:xfrm>
        </p:spPr>
        <p:txBody>
          <a:bodyPr/>
          <a:lstStyle/>
          <a:p>
            <a:pPr lvl="0" algn="ctr"/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Строение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кузнечика</a:t>
            </a: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90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91880" y="1268760"/>
            <a:ext cx="3642768" cy="1470025"/>
          </a:xfrm>
        </p:spPr>
        <p:txBody>
          <a:bodyPr/>
          <a:lstStyle/>
          <a:p>
            <a:r>
              <a:rPr lang="ru-RU" b="1" i="1" dirty="0" smtClean="0"/>
              <a:t>Спасибо за внимание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2996952"/>
            <a:ext cx="1097375" cy="1371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54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302" y="116601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 smtClean="0"/>
              <a:t>Травка </a:t>
            </a:r>
            <a:r>
              <a:rPr lang="ru-RU" sz="1800" u="sng" dirty="0">
                <a:hlinkClick r:id="rId2"/>
              </a:rPr>
              <a:t>http://ru.freepik.com/free-vector/color-card-color-wheel-vector_586840.htm</a:t>
            </a:r>
            <a:endParaRPr lang="ru-RU" sz="1800" dirty="0"/>
          </a:p>
          <a:p>
            <a:r>
              <a:rPr lang="ru-RU" sz="1800" dirty="0" smtClean="0"/>
              <a:t>Дети </a:t>
            </a:r>
            <a:r>
              <a:rPr lang="ru-RU" sz="1800" u="sng" dirty="0">
                <a:hlinkClick r:id="rId3"/>
              </a:rPr>
              <a:t>http://referat.znate.ru/text/index-59198.html</a:t>
            </a:r>
            <a:endParaRPr lang="ru-RU" sz="1800" dirty="0"/>
          </a:p>
          <a:p>
            <a:r>
              <a:rPr lang="ru-RU" sz="1800" dirty="0" smtClean="0"/>
              <a:t>Бабочки </a:t>
            </a:r>
            <a:r>
              <a:rPr lang="ru-RU" sz="1800" u="sng" dirty="0">
                <a:hlinkClick r:id="rId4"/>
              </a:rPr>
              <a:t>http://foto.meta.ua/3139685.image</a:t>
            </a:r>
            <a:endParaRPr lang="ru-RU" sz="1800" dirty="0"/>
          </a:p>
          <a:p>
            <a:r>
              <a:rPr lang="ru-RU" sz="1800" u="sng" dirty="0">
                <a:hlinkClick r:id="rId5"/>
              </a:rPr>
              <a:t>http://pic4you.ru/12216/2015020</a:t>
            </a:r>
            <a:r>
              <a:rPr lang="ru-RU" sz="1800" u="sng" dirty="0" smtClean="0">
                <a:hlinkClick r:id="rId5"/>
              </a:rPr>
              <a:t>/</a:t>
            </a:r>
            <a:endParaRPr lang="ru-RU" sz="1800" u="sng" dirty="0" smtClean="0"/>
          </a:p>
          <a:p>
            <a:r>
              <a:rPr lang="ru-RU" sz="1800" dirty="0" smtClean="0"/>
              <a:t>Божья коровка </a:t>
            </a:r>
            <a:r>
              <a:rPr lang="en-US" sz="1800" dirty="0">
                <a:hlinkClick r:id="rId6"/>
              </a:rPr>
              <a:t>http://</a:t>
            </a:r>
            <a:r>
              <a:rPr lang="en-US" sz="1800" dirty="0" smtClean="0">
                <a:hlinkClick r:id="rId6"/>
              </a:rPr>
              <a:t>news.siteua.org</a:t>
            </a:r>
            <a:endParaRPr lang="ru-RU" sz="1800" dirty="0" smtClean="0"/>
          </a:p>
          <a:p>
            <a:r>
              <a:rPr lang="ru-RU" sz="1800" dirty="0" smtClean="0"/>
              <a:t>Пчела </a:t>
            </a:r>
            <a:r>
              <a:rPr lang="en-US" sz="1800" dirty="0">
                <a:hlinkClick r:id="rId7"/>
              </a:rPr>
              <a:t>http://</a:t>
            </a:r>
            <a:r>
              <a:rPr lang="en-US" sz="1800" dirty="0" smtClean="0">
                <a:hlinkClick r:id="rId7"/>
              </a:rPr>
              <a:t>woolpix.ru/oboi/nasekomoe_lapki_usiki_makro_glaza_krylya_pchela</a:t>
            </a:r>
            <a:endParaRPr lang="ru-RU" sz="1800" dirty="0" smtClean="0"/>
          </a:p>
          <a:p>
            <a:r>
              <a:rPr lang="ru-RU" sz="1800" dirty="0" smtClean="0"/>
              <a:t>Гусеница </a:t>
            </a:r>
            <a:r>
              <a:rPr lang="en-US" sz="1800" dirty="0">
                <a:hlinkClick r:id="rId8"/>
              </a:rPr>
              <a:t>http://</a:t>
            </a:r>
            <a:r>
              <a:rPr lang="en-US" sz="1800" dirty="0" smtClean="0">
                <a:hlinkClick r:id="rId8"/>
              </a:rPr>
              <a:t>pix.com.ua/ru/animals/insects/insects2/35164-see.html</a:t>
            </a:r>
            <a:endParaRPr lang="ru-RU" sz="1800" dirty="0" smtClean="0"/>
          </a:p>
          <a:p>
            <a:r>
              <a:rPr lang="ru-RU" sz="1800" dirty="0" smtClean="0"/>
              <a:t>Кузнечик </a:t>
            </a:r>
            <a:r>
              <a:rPr lang="en-US" sz="1800" dirty="0">
                <a:hlinkClick r:id="rId9"/>
              </a:rPr>
              <a:t>http://</a:t>
            </a:r>
            <a:r>
              <a:rPr lang="en-US" sz="1800" dirty="0" smtClean="0">
                <a:hlinkClick r:id="rId9"/>
              </a:rPr>
              <a:t>katyaburg.ru/karta-2/dikie-jivotnie-rossii</a:t>
            </a:r>
            <a:endParaRPr lang="ru-RU" sz="1800" dirty="0" smtClean="0"/>
          </a:p>
          <a:p>
            <a:r>
              <a:rPr lang="ru-RU" sz="1800" dirty="0" smtClean="0"/>
              <a:t>Муравьи </a:t>
            </a:r>
            <a:r>
              <a:rPr lang="en-US" sz="1800" dirty="0">
                <a:hlinkClick r:id="rId10"/>
              </a:rPr>
              <a:t>http://</a:t>
            </a:r>
            <a:r>
              <a:rPr lang="en-US" sz="1800" dirty="0" smtClean="0">
                <a:hlinkClick r:id="rId10"/>
              </a:rPr>
              <a:t>www.liveinternet.ru/community/4707634/page39.shtml</a:t>
            </a:r>
            <a:endParaRPr lang="ru-RU" sz="1800" dirty="0" smtClean="0"/>
          </a:p>
          <a:p>
            <a:r>
              <a:rPr lang="ru-RU" sz="1800" dirty="0" smtClean="0"/>
              <a:t>Жук </a:t>
            </a:r>
            <a:r>
              <a:rPr lang="en-US" sz="1800" dirty="0">
                <a:hlinkClick r:id="rId11"/>
              </a:rPr>
              <a:t>http://</a:t>
            </a:r>
            <a:r>
              <a:rPr lang="en-US" sz="1800" dirty="0" smtClean="0">
                <a:hlinkClick r:id="rId11"/>
              </a:rPr>
              <a:t>www.yaplakal.com/forum13/st/50/topic332594.html</a:t>
            </a:r>
            <a:endParaRPr lang="ru-RU" sz="1800" dirty="0" smtClean="0"/>
          </a:p>
          <a:p>
            <a:r>
              <a:rPr lang="ru-RU" sz="1800" dirty="0" smtClean="0"/>
              <a:t>Муравейник </a:t>
            </a:r>
            <a:r>
              <a:rPr lang="en-US" sz="1800" dirty="0">
                <a:hlinkClick r:id="rId12"/>
              </a:rPr>
              <a:t>http://</a:t>
            </a:r>
            <a:r>
              <a:rPr lang="en-US" sz="1800" dirty="0" smtClean="0">
                <a:hlinkClick r:id="rId12"/>
              </a:rPr>
              <a:t>litzona.net/lika/showreviews.php?page=21</a:t>
            </a:r>
            <a:endParaRPr lang="ru-RU" sz="1800" dirty="0" smtClean="0"/>
          </a:p>
          <a:p>
            <a:r>
              <a:rPr lang="ru-RU" sz="1800" dirty="0" smtClean="0"/>
              <a:t>Строение муравейника </a:t>
            </a:r>
            <a:r>
              <a:rPr lang="en-US" sz="1800" dirty="0">
                <a:hlinkClick r:id="rId13"/>
              </a:rPr>
              <a:t>http://</a:t>
            </a:r>
            <a:r>
              <a:rPr lang="en-US" sz="1800" dirty="0" smtClean="0">
                <a:hlinkClick r:id="rId13"/>
              </a:rPr>
              <a:t>serebniti.ru/forum/viewtopic.php?t=19&amp;p=70403</a:t>
            </a:r>
            <a:endParaRPr lang="ru-RU" sz="1800" dirty="0" smtClean="0"/>
          </a:p>
          <a:p>
            <a:r>
              <a:rPr lang="ru-RU" sz="1800" dirty="0" smtClean="0"/>
              <a:t>Грибочек </a:t>
            </a:r>
            <a:r>
              <a:rPr lang="en-US" sz="1800" dirty="0">
                <a:hlinkClick r:id="rId14"/>
              </a:rPr>
              <a:t>http://</a:t>
            </a:r>
            <a:r>
              <a:rPr lang="en-US" sz="1800" dirty="0" smtClean="0">
                <a:hlinkClick r:id="rId14"/>
              </a:rPr>
              <a:t>3domen.com/index.php?newsid=7221</a:t>
            </a:r>
            <a:endParaRPr lang="ru-RU" sz="1800" dirty="0" smtClean="0"/>
          </a:p>
          <a:p>
            <a:r>
              <a:rPr lang="ru-RU" sz="1800" dirty="0" smtClean="0"/>
              <a:t>Стрекоза </a:t>
            </a:r>
            <a:r>
              <a:rPr lang="en-US" sz="1800" dirty="0">
                <a:hlinkClick r:id="rId15"/>
              </a:rPr>
              <a:t>http://www.liveinternet.ru/users/ai-rina/post277087685</a:t>
            </a:r>
            <a:r>
              <a:rPr lang="en-US" sz="1800" dirty="0" smtClean="0">
                <a:hlinkClick r:id="rId15"/>
              </a:rPr>
              <a:t>/</a:t>
            </a:r>
            <a:endParaRPr lang="ru-RU" sz="1800" dirty="0" smtClean="0"/>
          </a:p>
          <a:p>
            <a:r>
              <a:rPr lang="ru-RU" sz="1800" dirty="0" smtClean="0"/>
              <a:t>Строение кузнечика </a:t>
            </a:r>
            <a:r>
              <a:rPr lang="en-US" sz="1800" dirty="0">
                <a:hlinkClick r:id="rId16"/>
              </a:rPr>
              <a:t>http://</a:t>
            </a:r>
            <a:r>
              <a:rPr lang="en-US" sz="1800" dirty="0" smtClean="0">
                <a:hlinkClick r:id="rId16"/>
              </a:rPr>
              <a:t>fotomastak.ru/v-trave-sidel-kuznechik</a:t>
            </a:r>
            <a:endParaRPr lang="ru-RU" sz="1800" dirty="0" smtClean="0"/>
          </a:p>
          <a:p>
            <a:r>
              <a:rPr lang="ru-RU" sz="1800" dirty="0"/>
              <a:t>Автор </a:t>
            </a:r>
            <a:r>
              <a:rPr lang="ru-RU" sz="1800" dirty="0" smtClean="0"/>
              <a:t>шаблона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smtClean="0"/>
              <a:t>Коровина </a:t>
            </a:r>
            <a:r>
              <a:rPr lang="ru-RU" sz="1800" dirty="0"/>
              <a:t>Ирина </a:t>
            </a:r>
            <a:r>
              <a:rPr lang="ru-RU" sz="1800" dirty="0" smtClean="0"/>
              <a:t>Николаевна</a:t>
            </a:r>
          </a:p>
          <a:p>
            <a:pPr marL="0" indent="0">
              <a:buNone/>
            </a:pPr>
            <a:endParaRPr lang="ru-RU" sz="1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7992888" cy="3960440"/>
          </a:xfrm>
        </p:spPr>
      </p:pic>
      <p:sp>
        <p:nvSpPr>
          <p:cNvPr id="6" name="TextBox 5"/>
          <p:cNvSpPr txBox="1"/>
          <p:nvPr/>
        </p:nvSpPr>
        <p:spPr>
          <a:xfrm>
            <a:off x="395536" y="4454996"/>
            <a:ext cx="79928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Насекомые – это животные, у которых  шесть ног.</a:t>
            </a:r>
            <a:endParaRPr lang="ru-RU" sz="3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4596" y="4581128"/>
            <a:ext cx="2810500" cy="1420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5295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Муравьи – друзья леса.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278" y="1052736"/>
            <a:ext cx="3785141" cy="279690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6444" y="3284983"/>
            <a:ext cx="3840764" cy="258087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TextBox 5"/>
          <p:cNvSpPr txBox="1"/>
          <p:nvPr/>
        </p:nvSpPr>
        <p:spPr>
          <a:xfrm>
            <a:off x="5100396" y="1226848"/>
            <a:ext cx="3682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тихо- тихо посидеть рядом с муравейником, то услышишь звук, напоминающий шорох листьев. Такие звуки издают муравьи при передвижении.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134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620688"/>
            <a:ext cx="5256584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11560" y="620688"/>
            <a:ext cx="32221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Муравьи –добросовестные труженики. Они всё время что- то делают: несут в свой дом сосновые веточки, мох, листья. Всё это они кладут сверху муравейника. Он получается прочным и тёплым. Высота такого дома может больше одного дома. Кроме этого, муравьи прокладывают подземные ходы, устраивают склады, «комнаты» для жилья и даже «ясли» для личинок. Муравьи – полезные животные. Эти насекомые уничтожают вредителей леса.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2834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0" r="2830"/>
          <a:stretch>
            <a:fillRect/>
          </a:stretch>
        </p:blipFill>
        <p:spPr>
          <a:xfrm>
            <a:off x="971600" y="476672"/>
            <a:ext cx="7488832" cy="475476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91680" y="5231433"/>
            <a:ext cx="5486400" cy="80486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Строение муравейника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261809"/>
            <a:ext cx="119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абочие </a:t>
            </a:r>
          </a:p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муравьи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81133" y="5231433"/>
            <a:ext cx="1117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личинки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16216" y="54868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яйца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139291" y="669539"/>
            <a:ext cx="5385037" cy="3335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968752" y="882052"/>
            <a:ext cx="3971400" cy="240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979712" y="1028999"/>
            <a:ext cx="159579" cy="3336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9" idx="2"/>
          </p:cNvCxnSpPr>
          <p:nvPr/>
        </p:nvCxnSpPr>
        <p:spPr>
          <a:xfrm>
            <a:off x="6912260" y="918012"/>
            <a:ext cx="684076" cy="2294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5148064" y="4365104"/>
            <a:ext cx="1800200" cy="9871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76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399" y="404664"/>
            <a:ext cx="3008313" cy="886420"/>
          </a:xfrm>
          <a:solidFill>
            <a:srgbClr val="FF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Божья коровка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548680"/>
            <a:ext cx="5111750" cy="5111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22712" cy="4691063"/>
          </a:xfrm>
        </p:spPr>
        <p:txBody>
          <a:bodyPr>
            <a:norm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Тело божьей коровки полушарообразное или яйцевидное, более или менее выпуклое. 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tooltip="Голова насекомого"/>
              </a:rPr>
              <a:t>Голова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короткая с 11, реже 10 членистыми 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tooltip="Усики (биология)"/>
              </a:rPr>
              <a:t>сяжками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прикрепляющимися по бокам переднего края головы и способными подгибаться под голову. 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tooltip="Брюшко"/>
              </a:rPr>
              <a:t>Брюшко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состоит из 5 свободных члеников. Самый активный период для истребления 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 tooltip="Тли"/>
              </a:rPr>
              <a:t>тли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входящей в рацион божьих коровок, — с весны до поздней осени, зимой божьи коровки забираются под опавшие листья, кору деревьев или камни и там ждут следующей весны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29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3008313" cy="886420"/>
          </a:xfrm>
          <a:solidFill>
            <a:srgbClr val="FF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стрекоза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5513" y="821215"/>
            <a:ext cx="5111750" cy="46805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687159"/>
            <a:ext cx="3394720" cy="4691063"/>
          </a:xfrm>
        </p:spPr>
        <p:txBody>
          <a:bodyPr/>
          <a:lstStyle/>
          <a:p>
            <a:r>
              <a:rPr lang="ru-RU" dirty="0"/>
              <a:t>         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существа имеют вытянутое тело, голову с большими сложными глазами, каждый из которых состоит из более чем 30000 отдельных линз, и две пары прозрачных, вытянутых крыльев. Стрекозы - дневные хищные насекомые. Известно более 3 тыс. видов.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        Свои личинки стрекозы откладывают в воду. Личинки этих насекомых  - страшные подводные хищники, нападающие даже на маленьких рыбок. Через 1-3 года личинки превратятся во взрослых стрекоз, способных жить на суше</a:t>
            </a:r>
            <a:r>
              <a:rPr lang="ru-RU" dirty="0"/>
              <a:t>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9524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3008313" cy="1030436"/>
          </a:xfrm>
          <a:solidFill>
            <a:srgbClr val="FF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r>
              <a:rPr lang="ru-RU" sz="4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пчела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4847" y="1772816"/>
            <a:ext cx="3008313" cy="413732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Пчёлы – одомашненные человеком насекомые. Они живут в ульях большими семьями. В среднем улье может быть до         60 000 – 120 000 пчёл. </a:t>
            </a:r>
          </a:p>
          <a:p>
            <a:pPr>
              <a:lnSpc>
                <a:spcPct val="80000"/>
              </a:lnSpc>
            </a:pPr>
            <a:r>
              <a:rPr lang="ru-RU" altLang="ru-RU" dirty="0"/>
              <a:t> 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5856" y="620688"/>
            <a:ext cx="5354141" cy="47791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0226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304" y="908720"/>
            <a:ext cx="4876800" cy="46085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08104" y="872716"/>
            <a:ext cx="3240360" cy="5112568"/>
          </a:xfrm>
        </p:spPr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r>
              <a:rPr lang="ru-RU" altLang="ru-RU" sz="1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обширном семействе пчелиных наиболее знаменита </a:t>
            </a:r>
            <a:r>
              <a:rPr lang="ru-RU" altLang="ru-RU" sz="18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медоносная пчела</a:t>
            </a:r>
            <a:r>
              <a:rPr lang="ru-RU" altLang="ru-RU" sz="1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 </a:t>
            </a:r>
            <a:endParaRPr lang="ru-RU" altLang="ru-RU" sz="18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lnSpc>
                <a:spcPct val="80000"/>
              </a:lnSpc>
            </a:pPr>
            <a:r>
              <a:rPr lang="ru-RU" altLang="ru-RU" sz="1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altLang="ru-RU" sz="1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давних времен человек использует ее для получения меда. </a:t>
            </a:r>
          </a:p>
          <a:p>
            <a:pPr lvl="0">
              <a:lnSpc>
                <a:spcPct val="80000"/>
              </a:lnSpc>
            </a:pPr>
            <a:r>
              <a:rPr lang="ru-RU" altLang="ru-RU" sz="1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пчёл пять глаз. Три в верхней части головы и два спереди. </a:t>
            </a:r>
          </a:p>
          <a:p>
            <a:pPr lvl="0">
              <a:lnSpc>
                <a:spcPct val="80000"/>
              </a:lnSpc>
            </a:pPr>
            <a:r>
              <a:rPr lang="ru-RU" altLang="ru-RU" sz="1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 пчелиная семья заготавливает </a:t>
            </a:r>
            <a:r>
              <a:rPr lang="ru-RU" altLang="ru-RU" sz="1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altLang="ru-RU" sz="1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лето до 150 кг меда</a:t>
            </a:r>
            <a:r>
              <a:rPr lang="ru-RU" altLang="ru-RU" sz="1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0">
              <a:lnSpc>
                <a:spcPct val="80000"/>
              </a:lnSpc>
            </a:pPr>
            <a:r>
              <a:rPr lang="ru-RU" altLang="ru-RU" sz="1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1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собрать </a:t>
            </a:r>
            <a:r>
              <a:rPr lang="ru-RU" altLang="ru-RU" sz="1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ru-RU" altLang="ru-RU" sz="1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кг меда, пчела должна посетить </a:t>
            </a:r>
            <a:r>
              <a:rPr lang="ru-RU" altLang="ru-RU" sz="1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около </a:t>
            </a:r>
            <a:r>
              <a:rPr lang="ru-RU" altLang="ru-RU" sz="1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млн. цветков и принести </a:t>
            </a:r>
            <a:r>
              <a:rPr lang="ru-RU" altLang="ru-RU" sz="1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</a:t>
            </a:r>
            <a:r>
              <a:rPr lang="ru-RU" altLang="ru-RU" sz="1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тыс. порций нектара.</a:t>
            </a:r>
          </a:p>
          <a:p>
            <a:pPr lvl="0">
              <a:lnSpc>
                <a:spcPct val="80000"/>
              </a:lnSpc>
            </a:pPr>
            <a:r>
              <a:rPr lang="ru-RU" altLang="ru-RU" sz="1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Скорости полета пчелы – 22,4 </a:t>
            </a:r>
            <a:r>
              <a:rPr lang="ru-RU" altLang="ru-RU" sz="1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км</a:t>
            </a:r>
            <a:r>
              <a:rPr lang="ru-RU" altLang="ru-RU" dirty="0" smtClean="0">
                <a:solidFill>
                  <a:prstClr val="black"/>
                </a:solidFill>
              </a:rPr>
              <a:t>/ч.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310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368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Comic Sans MS</vt:lpstr>
      <vt:lpstr>Тема Office</vt:lpstr>
      <vt:lpstr>Насекомые леса</vt:lpstr>
      <vt:lpstr>Презентация PowerPoint</vt:lpstr>
      <vt:lpstr>Муравьи – друзья леса.</vt:lpstr>
      <vt:lpstr>Презентация PowerPoint</vt:lpstr>
      <vt:lpstr>Презентация PowerPoint</vt:lpstr>
      <vt:lpstr>Божья коровка</vt:lpstr>
      <vt:lpstr>стрекоза</vt:lpstr>
      <vt:lpstr>пчела</vt:lpstr>
      <vt:lpstr>Презентация PowerPoint</vt:lpstr>
      <vt:lpstr>Презентация PowerPoint</vt:lpstr>
      <vt:lpstr>жук - олень</vt:lpstr>
      <vt:lpstr>кузнечик</vt:lpstr>
      <vt:lpstr>Презентация PowerPoint</vt:lpstr>
      <vt:lpstr>Спасибо за внимание</vt:lpstr>
      <vt:lpstr>источники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subject>окружающий мир</dc:subject>
  <dc:creator>corowina</dc:creator>
  <cp:lastModifiedBy>user</cp:lastModifiedBy>
  <cp:revision>20</cp:revision>
  <dcterms:created xsi:type="dcterms:W3CDTF">2014-06-09T16:54:14Z</dcterms:created>
  <dcterms:modified xsi:type="dcterms:W3CDTF">2015-03-22T07:35:55Z</dcterms:modified>
</cp:coreProperties>
</file>