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6"/>
  </p:notesMasterIdLst>
  <p:sldIdLst>
    <p:sldId id="256" r:id="rId2"/>
    <p:sldId id="270" r:id="rId3"/>
    <p:sldId id="314" r:id="rId4"/>
    <p:sldId id="274" r:id="rId5"/>
    <p:sldId id="258" r:id="rId6"/>
    <p:sldId id="259" r:id="rId7"/>
    <p:sldId id="260" r:id="rId8"/>
    <p:sldId id="257" r:id="rId9"/>
    <p:sldId id="267" r:id="rId10"/>
    <p:sldId id="263" r:id="rId11"/>
    <p:sldId id="268" r:id="rId12"/>
    <p:sldId id="262" r:id="rId13"/>
    <p:sldId id="275" r:id="rId14"/>
    <p:sldId id="276" r:id="rId15"/>
    <p:sldId id="277" r:id="rId16"/>
    <p:sldId id="278" r:id="rId17"/>
    <p:sldId id="284" r:id="rId18"/>
    <p:sldId id="285" r:id="rId19"/>
    <p:sldId id="299" r:id="rId20"/>
    <p:sldId id="294" r:id="rId21"/>
    <p:sldId id="302" r:id="rId22"/>
    <p:sldId id="303" r:id="rId23"/>
    <p:sldId id="304" r:id="rId24"/>
    <p:sldId id="30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219" autoAdjust="0"/>
  </p:normalViewPr>
  <p:slideViewPr>
    <p:cSldViewPr>
      <p:cViewPr varScale="1">
        <p:scale>
          <a:sx n="99" d="100"/>
          <a:sy n="99" d="100"/>
        </p:scale>
        <p:origin x="-19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A6700-8065-44AB-BEAA-35A014B121A8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571DC-0B65-4B0C-8A7E-A6A3EF1E3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558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571DC-0B65-4B0C-8A7E-A6A3EF1E3D7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75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571DC-0B65-4B0C-8A7E-A6A3EF1E3D7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55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571DC-0B65-4B0C-8A7E-A6A3EF1E3D7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622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571DC-0B65-4B0C-8A7E-A6A3EF1E3D7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174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571DC-0B65-4B0C-8A7E-A6A3EF1E3D7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51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571DC-0B65-4B0C-8A7E-A6A3EF1E3D7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042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571DC-0B65-4B0C-8A7E-A6A3EF1E3D7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005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7772400" cy="324036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>
                <a:effectLst/>
              </a:rPr>
              <a:t> </a:t>
            </a:r>
            <a:br>
              <a:rPr lang="ru-RU" sz="2800" dirty="0">
                <a:effectLst/>
              </a:rPr>
            </a:br>
            <a:r>
              <a:rPr lang="ru-RU" sz="3600" b="0" dirty="0" smtClean="0">
                <a:effectLst/>
              </a:rPr>
              <a:t>Урок-презентация: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«ГНИЛОСТНЫЕ БАКТЕРИИ, СЕННАЯ  И КАРТОФЕЛЬНЫЕ ПАЛОЧКИ, ПЛЕСНЕВЫЙ ГРИБ – МУКОР».</a:t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0651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7848872" cy="24482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ru-RU" sz="2800" i="1" u="sng" dirty="0" err="1">
                <a:latin typeface="Times New Roman" pitchFamily="18" charset="0"/>
                <a:cs typeface="Times New Roman" pitchFamily="18" charset="0"/>
              </a:rPr>
              <a:t>Аммонифицирующие</a:t>
            </a:r>
            <a:r>
              <a:rPr lang="ru-RU" sz="2800" i="1" u="sng" dirty="0">
                <a:latin typeface="Times New Roman" pitchFamily="18" charset="0"/>
                <a:cs typeface="Times New Roman" pitchFamily="18" charset="0"/>
              </a:rPr>
              <a:t> микроорганизмы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широко распространены в почве, воздухе, воде, животных и растительных организмах. Поэтому любой подходящий субстрат быстро подвергается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гниению.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175351" cy="1800199"/>
          </a:xfrm>
        </p:spPr>
        <p:txBody>
          <a:bodyPr/>
          <a:lstStyle/>
          <a:p>
            <a:pPr marL="182880" indent="0">
              <a:buNone/>
            </a:pPr>
            <a:r>
              <a:rPr lang="ru-RU" sz="2800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Аммонифицирующие</a:t>
            </a:r>
            <a:r>
              <a:rPr lang="ru-RU" sz="2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микроорганизмы</a:t>
            </a:r>
            <a:endParaRPr lang="ru-RU" sz="2800" dirty="0"/>
          </a:p>
        </p:txBody>
      </p:sp>
      <p:pic>
        <p:nvPicPr>
          <p:cNvPr id="2050" name="Picture 2" descr="C:\Users\Пользователь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3356992"/>
            <a:ext cx="6768752" cy="33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18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3068960"/>
            <a:ext cx="6933154" cy="2898343"/>
          </a:xfrm>
        </p:spPr>
        <p:txBody>
          <a:bodyPr>
            <a:normAutofit/>
          </a:bodyPr>
          <a:lstStyle/>
          <a:p>
            <a:r>
              <a:rPr lang="ru-RU" sz="3200" dirty="0"/>
              <a:t>белок  </a:t>
            </a:r>
            <a:r>
              <a:rPr lang="ru-RU" sz="3200" dirty="0" smtClean="0"/>
              <a:t>-</a:t>
            </a:r>
            <a:r>
              <a:rPr lang="ru-RU" sz="3200" dirty="0"/>
              <a:t>       </a:t>
            </a:r>
            <a:endParaRPr lang="ru-RU" sz="3200" dirty="0" smtClean="0"/>
          </a:p>
          <a:p>
            <a:r>
              <a:rPr lang="ru-RU" sz="3200" dirty="0" smtClean="0"/>
              <a:t>           пептоны- </a:t>
            </a:r>
          </a:p>
          <a:p>
            <a:r>
              <a:rPr lang="ru-RU" sz="3200" dirty="0" smtClean="0"/>
              <a:t>                     полипептиды</a:t>
            </a:r>
            <a:r>
              <a:rPr lang="ru-RU" sz="3200" dirty="0"/>
              <a:t>  -     </a:t>
            </a:r>
            <a:r>
              <a:rPr lang="ru-RU" sz="3200" dirty="0" smtClean="0"/>
              <a:t>                           аминокислоты</a:t>
            </a:r>
            <a:r>
              <a:rPr lang="ru-RU" sz="3200" dirty="0"/>
              <a:t>.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980729"/>
            <a:ext cx="7175351" cy="1296143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sz="3200" dirty="0">
                <a:effectLst/>
              </a:rPr>
              <a:t>Процесс гидролиза белка можно </a:t>
            </a:r>
            <a:r>
              <a:rPr lang="ru-RU" sz="2800" dirty="0">
                <a:effectLst/>
              </a:rPr>
              <a:t>представить в виде следующей схемы: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674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dirty="0"/>
              <a:t>Аминокислоты подвергаются дальнейшему рас­щеплению, в результате чего образуются различные продукты гниения, многие из которых характеризуются неприятным запа­хом (аммиак, сероводород, индол, скатол, меркаптаны и др.).</a:t>
            </a:r>
          </a:p>
        </p:txBody>
      </p:sp>
    </p:spTree>
    <p:extLst>
      <p:ext uri="{BB962C8B-B14F-4D97-AF65-F5344CB8AC3E}">
        <p14:creationId xmlns:p14="http://schemas.microsoft.com/office/powerpoint/2010/main" val="40280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Чаще других гниение вызывают следующие аэробные бактерии: </a:t>
            </a:r>
            <a:r>
              <a:rPr lang="ru-RU" sz="2800" dirty="0" err="1"/>
              <a:t>бациллус</a:t>
            </a:r>
            <a:r>
              <a:rPr lang="ru-RU" sz="2800" dirty="0"/>
              <a:t> </a:t>
            </a:r>
            <a:r>
              <a:rPr lang="ru-RU" sz="2800" dirty="0" err="1"/>
              <a:t>субтилис</a:t>
            </a:r>
            <a:r>
              <a:rPr lang="ru-RU" sz="2800" dirty="0"/>
              <a:t> (сенная палочка) и </a:t>
            </a:r>
            <a:r>
              <a:rPr lang="ru-RU" sz="2800" dirty="0" err="1"/>
              <a:t>бациллус</a:t>
            </a:r>
            <a:r>
              <a:rPr lang="ru-RU" sz="2800" dirty="0"/>
              <a:t> </a:t>
            </a:r>
            <a:r>
              <a:rPr lang="ru-RU" sz="2800" dirty="0" err="1"/>
              <a:t>мезентерикус</a:t>
            </a:r>
            <a:r>
              <a:rPr lang="ru-RU" sz="2800" dirty="0"/>
              <a:t> (картофельная палочка).</a:t>
            </a:r>
          </a:p>
        </p:txBody>
      </p:sp>
      <p:pic>
        <p:nvPicPr>
          <p:cNvPr id="1026" name="Picture 2" descr="C:\Users\Пользователь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35039"/>
            <a:ext cx="4716016" cy="353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696" y="2780928"/>
            <a:ext cx="4158548" cy="304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86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240px-Bacillus_coagulans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36569"/>
            <a:ext cx="6449667" cy="423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3934" y="620688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dirty="0"/>
              <a:t>Наиболее распространенными и активными возбудителями гниения в анаэробных условиях являются </a:t>
            </a:r>
            <a:r>
              <a:rPr lang="ru-RU" sz="2800" dirty="0" err="1"/>
              <a:t>бациллус</a:t>
            </a:r>
            <a:r>
              <a:rPr lang="ru-RU" sz="2800" dirty="0"/>
              <a:t> </a:t>
            </a:r>
            <a:r>
              <a:rPr lang="ru-RU" sz="2800" dirty="0" err="1"/>
              <a:t>путрификус</a:t>
            </a:r>
            <a:r>
              <a:rPr lang="ru-RU" sz="2800" dirty="0"/>
              <a:t> и </a:t>
            </a:r>
            <a:r>
              <a:rPr lang="ru-RU" sz="2800" dirty="0" err="1"/>
              <a:t>бациллус</a:t>
            </a:r>
            <a:r>
              <a:rPr lang="ru-RU" sz="2800" dirty="0"/>
              <a:t> </a:t>
            </a:r>
            <a:r>
              <a:rPr lang="ru-RU" sz="2800" dirty="0" err="1"/>
              <a:t>спорогенес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151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Среди факультативных анаэробов разложение белка </a:t>
            </a:r>
            <a:r>
              <a:rPr lang="ru-RU" sz="2800" dirty="0" smtClean="0"/>
              <a:t>вызывает</a:t>
            </a:r>
            <a:r>
              <a:rPr lang="ru-RU" sz="2800" dirty="0"/>
              <a:t> </a:t>
            </a:r>
            <a:r>
              <a:rPr lang="ru-RU" sz="2800" dirty="0" err="1"/>
              <a:t>протеус</a:t>
            </a:r>
            <a:r>
              <a:rPr lang="ru-RU" sz="2800" dirty="0"/>
              <a:t> </a:t>
            </a:r>
            <a:r>
              <a:rPr lang="ru-RU" sz="2800" dirty="0" err="1"/>
              <a:t>вульгарис</a:t>
            </a:r>
            <a:r>
              <a:rPr lang="ru-RU" sz="2800" dirty="0" smtClean="0"/>
              <a:t>               (</a:t>
            </a:r>
            <a:r>
              <a:rPr lang="ru-RU" sz="2800" dirty="0"/>
              <a:t>протей). </a:t>
            </a:r>
          </a:p>
        </p:txBody>
      </p:sp>
      <p:pic>
        <p:nvPicPr>
          <p:cNvPr id="3074" name="Picture 2" descr="C:\Users\Пользователь\Desktop\2607310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44" y="1844824"/>
            <a:ext cx="3810000" cy="415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5fe291deb5e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60848"/>
            <a:ext cx="4352306" cy="393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23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90" y="1916832"/>
            <a:ext cx="7541258" cy="473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04665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гнилостных процессах нередко участвует </a:t>
            </a:r>
            <a:r>
              <a:rPr lang="ru-RU" sz="2800" dirty="0" err="1"/>
              <a:t>бактериум</a:t>
            </a:r>
            <a:r>
              <a:rPr lang="ru-RU" sz="2800" dirty="0"/>
              <a:t> коли (кишечная палочка). </a:t>
            </a:r>
          </a:p>
        </p:txBody>
      </p:sp>
    </p:spTree>
    <p:extLst>
      <p:ext uri="{BB962C8B-B14F-4D97-AF65-F5344CB8AC3E}">
        <p14:creationId xmlns:p14="http://schemas.microsoft.com/office/powerpoint/2010/main" val="88003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3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       Картофельная болезнь хлеба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2050" name="Picture 2" descr="C:\Users\Пользователь\Desktop\Новая папка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547260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image_galle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8511"/>
            <a:ext cx="4211960" cy="306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91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8640"/>
            <a:ext cx="4054078" cy="25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3212976"/>
            <a:ext cx="662473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8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10081"/>
            <a:ext cx="76328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/>
              <a:t>Бациллюс</a:t>
            </a:r>
            <a:r>
              <a:rPr lang="ru-RU" sz="3200" b="1" dirty="0"/>
              <a:t> </a:t>
            </a:r>
            <a:r>
              <a:rPr lang="ru-RU" sz="3200" b="1" dirty="0" err="1"/>
              <a:t>субтилис</a:t>
            </a:r>
            <a:r>
              <a:rPr lang="ru-RU" sz="3200" dirty="0"/>
              <a:t> (</a:t>
            </a:r>
            <a:r>
              <a:rPr lang="ru-RU" sz="3200" i="1" dirty="0" err="1"/>
              <a:t>Bacillus</a:t>
            </a:r>
            <a:r>
              <a:rPr lang="ru-RU" sz="3200" i="1" dirty="0"/>
              <a:t> </a:t>
            </a:r>
            <a:r>
              <a:rPr lang="ru-RU" sz="3200" i="1" dirty="0" err="1"/>
              <a:t>subtilis</a:t>
            </a:r>
            <a:r>
              <a:rPr lang="ru-RU" sz="3200" dirty="0"/>
              <a:t>) — действующее вещество некоторых лекарственных препаратов </a:t>
            </a:r>
            <a:r>
              <a:rPr lang="ru-RU" sz="3200" dirty="0" smtClean="0"/>
              <a:t>.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Показания </a:t>
            </a:r>
            <a:r>
              <a:rPr lang="ru-RU" sz="3200" dirty="0"/>
              <a:t>к применению </a:t>
            </a:r>
            <a:r>
              <a:rPr lang="ru-RU" sz="3200" dirty="0" err="1"/>
              <a:t>бациллюс</a:t>
            </a:r>
            <a:r>
              <a:rPr lang="ru-RU" sz="3200" dirty="0"/>
              <a:t> </a:t>
            </a:r>
            <a:r>
              <a:rPr lang="ru-RU" sz="3200" dirty="0" err="1"/>
              <a:t>субтилис</a:t>
            </a:r>
            <a:r>
              <a:rPr lang="ru-RU" sz="3200" dirty="0"/>
              <a:t>: </a:t>
            </a:r>
            <a:br>
              <a:rPr lang="ru-RU" sz="3200" dirty="0"/>
            </a:b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/>
              <a:t>острые кишечные инфекции у детей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/>
              <a:t>дисбактериоз кишечника различной природы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/>
              <a:t>бактериальный </a:t>
            </a:r>
            <a:r>
              <a:rPr lang="ru-RU" sz="3200" dirty="0" err="1"/>
              <a:t>вагиноз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071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73015"/>
            <a:ext cx="5002650" cy="312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04664"/>
            <a:ext cx="58681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 Почти все натуральные, необработанные пищевые продук­ты— мясо, рыба, овощи, фрукты, молоко — не могут храниться длительное время при комнатной температуре и через несколько дней, а иногда и часов продукты портятся и становятся несъе­добными. Главной причиной порчи всех пищевых продуктов яв­ляется жизнедеятельность микроорганизмов, или микробов.</a:t>
            </a:r>
          </a:p>
        </p:txBody>
      </p:sp>
    </p:spTree>
    <p:extLst>
      <p:ext uri="{BB962C8B-B14F-4D97-AF65-F5344CB8AC3E}">
        <p14:creationId xmlns:p14="http://schemas.microsoft.com/office/powerpoint/2010/main" val="339465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56386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/>
              <a:t>М</a:t>
            </a:r>
            <a:r>
              <a:rPr lang="ru-RU" sz="2800" dirty="0" smtClean="0"/>
              <a:t>икрофотографии  сенной палочки при </a:t>
            </a:r>
            <a:r>
              <a:rPr lang="ru-RU" sz="2800" dirty="0"/>
              <a:t>различном увеличении.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63829"/>
            <a:ext cx="7985585" cy="508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32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27584" y="-345217"/>
            <a:ext cx="8808799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Плесневение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хлеба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наиболее распространенный вид порчи хлеба.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1" name="Рисунок 19" descr="Mouldy_brea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8280921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57200" y="3724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04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Desktop\img6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280920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065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encrypted-tbn0.gstatic.com/images?q=tbn:ANd9GcRom006a-Iefak88HsYGn5EMTQEEp8Ib2xRaTbSyBZEtKc2vPF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7926362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8820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Приготовление микропрепаратов </a:t>
            </a:r>
            <a:r>
              <a:rPr lang="ru-RU" sz="2800" dirty="0"/>
              <a:t>и наблюдение </a:t>
            </a:r>
            <a:r>
              <a:rPr lang="ru-RU" sz="2800" dirty="0" smtClean="0"/>
              <a:t>микроорганизмов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ru-RU" sz="2800" dirty="0" smtClean="0"/>
              <a:t>Для </a:t>
            </a:r>
            <a:r>
              <a:rPr lang="ru-RU" sz="2800" dirty="0"/>
              <a:t>приготовления микропрепарата для наблюдения в живом состоянии кусочек плесени нужно тщательно расщепить  </a:t>
            </a:r>
            <a:r>
              <a:rPr lang="ru-RU" sz="2800" dirty="0" err="1"/>
              <a:t>препаровальной</a:t>
            </a:r>
            <a:r>
              <a:rPr lang="ru-RU" sz="2800" dirty="0"/>
              <a:t>  иглой в капле воды, тогда хорошо будут видны отдельные гифы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540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CIM\100DSCIM\PICT004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776864" cy="53285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176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61744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Микробы — это мельчайшие живые организмы, видимые только под микроскопом. Чаще всего это одноклеточные орга­низмы, встречающиеся иногда в виде скоплений (колоний). Раз­меры отдельных микробов исчисляются обычно несколькими микронами.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72086"/>
            <a:ext cx="7272808" cy="272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60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16632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dirty="0"/>
              <a:t>Существуют десятки тысяч видов разнообразных микроорга­низмов. Все они отличаются друг от друга по величине, форме, размерам, строению, </a:t>
            </a:r>
            <a:r>
              <a:rPr lang="ru-RU" sz="3200" dirty="0" smtClean="0"/>
              <a:t>подвижности</a:t>
            </a:r>
            <a:r>
              <a:rPr lang="ru-RU" sz="3200" dirty="0"/>
              <a:t>, отношению к внешней среде (температуре, влажности и т. д.), характеру питания и дыха­ния</a:t>
            </a:r>
          </a:p>
        </p:txBody>
      </p:sp>
      <p:pic>
        <p:nvPicPr>
          <p:cNvPr id="22530" name="Picture 2" descr="https://encrypted-tbn0.gstatic.com/images?q=tbn:ANd9GcTa_2dKcnbUqVis3UGl4h7d7AYJt-DOMoXmbxv-tC-hbd2bhwq7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73017"/>
            <a:ext cx="506342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08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9" y="404664"/>
            <a:ext cx="7056783" cy="1440160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3200" dirty="0" smtClean="0"/>
              <a:t>Бактерии </a:t>
            </a:r>
            <a:r>
              <a:rPr lang="ru-RU" sz="3200" dirty="0"/>
              <a:t>– «</a:t>
            </a:r>
            <a:r>
              <a:rPr lang="ru-RU" sz="3200" dirty="0" smtClean="0"/>
              <a:t>великие могильщики природы</a:t>
            </a:r>
            <a:r>
              <a:rPr lang="ru-RU" sz="4800" dirty="0" smtClean="0"/>
              <a:t>»</a:t>
            </a:r>
            <a:br>
              <a:rPr lang="ru-RU" sz="4800" dirty="0" smtClean="0"/>
            </a:br>
            <a:r>
              <a:rPr lang="ru-RU" sz="4800" dirty="0" smtClean="0"/>
              <a:t>                         </a:t>
            </a:r>
            <a:r>
              <a:rPr lang="ru-RU" sz="2800" dirty="0" smtClean="0"/>
              <a:t>Луи Пастер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2412776" y="3140968"/>
            <a:ext cx="11556776" cy="4680520"/>
          </a:xfrm>
        </p:spPr>
        <p:txBody>
          <a:bodyPr>
            <a:noAutofit/>
          </a:bodyPr>
          <a:lstStyle/>
          <a:p>
            <a:pPr marL="2404872" lvl="8" indent="0">
              <a:buNone/>
            </a:pPr>
            <a:r>
              <a:rPr lang="ru-RU" sz="3200" dirty="0"/>
              <a:t>В природе бактерии встречаются повсюду, и выполняют  на планете гигантскую работу. </a:t>
            </a:r>
          </a:p>
          <a:p>
            <a:pPr marL="2404872" lvl="8" indent="0">
              <a:buNone/>
            </a:pPr>
            <a:r>
              <a:rPr lang="ru-RU" sz="3200" dirty="0" smtClean="0"/>
              <a:t>Эти маленькие организмы совершают </a:t>
            </a:r>
            <a:r>
              <a:rPr lang="ru-RU" sz="3200" dirty="0"/>
              <a:t>глобальный круговорот веществ в природе, а  также стоят на службе у человека. </a:t>
            </a:r>
          </a:p>
          <a:p>
            <a:r>
              <a:rPr lang="ru-RU" sz="3200" dirty="0" smtClean="0"/>
              <a:t>                                                                                                                                                                                      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6363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28799" y="-171400"/>
            <a:ext cx="10297143" cy="14401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Роль  в природе                                                           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1403648" y="908720"/>
            <a:ext cx="7128792" cy="7017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А) Бактерии разрушают          органические  остатки ,                                                                                                                                                                           играя ведущую роль в круговороте веществ.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Б) Бактерии – симбионты (кишечная палочка), поселяясь в пищеварительном тракте у                                                     животных, расщепляют целлюлозу до глюкозы, и обеспечивает усвоение этих веществ организмом животных, производят витамины и другие вещества.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В) Азотфиксирующие (клубеньковые) бактерии способствуют усвоению почвенного азота корнями растений. </a:t>
            </a:r>
          </a:p>
        </p:txBody>
      </p:sp>
    </p:spTree>
    <p:extLst>
      <p:ext uri="{BB962C8B-B14F-4D97-AF65-F5344CB8AC3E}">
        <p14:creationId xmlns:p14="http://schemas.microsoft.com/office/powerpoint/2010/main" val="1481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2268760" y="836712"/>
            <a:ext cx="8424936" cy="8496944"/>
          </a:xfrm>
        </p:spPr>
        <p:txBody>
          <a:bodyPr>
            <a:noAutofit/>
          </a:bodyPr>
          <a:lstStyle/>
          <a:p>
            <a:pPr marL="2404872" lvl="8" indent="0">
              <a:buNone/>
            </a:pPr>
            <a:r>
              <a:rPr lang="ru-RU" sz="2800" dirty="0"/>
              <a:t>Получение многих пищевых и технических продуктов невозможно  без участия различных бродильных бактерий (на </a:t>
            </a:r>
            <a:r>
              <a:rPr lang="ru-RU" sz="2800" dirty="0" smtClean="0"/>
              <a:t>рис. </a:t>
            </a:r>
            <a:r>
              <a:rPr lang="ru-RU" sz="2800" dirty="0" err="1" smtClean="0"/>
              <a:t>Бифидобактерии</a:t>
            </a:r>
            <a:r>
              <a:rPr lang="ru-RU" sz="2800" dirty="0" smtClean="0"/>
              <a:t>)</a:t>
            </a:r>
          </a:p>
          <a:p>
            <a:pPr marL="2404872" lvl="8" indent="0">
              <a:buNone/>
            </a:pPr>
            <a:r>
              <a:rPr lang="ru-RU" sz="2800" dirty="0" smtClean="0"/>
              <a:t> </a:t>
            </a:r>
            <a:r>
              <a:rPr lang="ru-RU" sz="2800" dirty="0"/>
              <a:t>Получение ценных продуктов </a:t>
            </a:r>
            <a:r>
              <a:rPr lang="ru-RU" sz="2800" dirty="0">
                <a:solidFill>
                  <a:schemeClr val="tx1"/>
                </a:solidFill>
              </a:rPr>
              <a:t>: </a:t>
            </a:r>
            <a:r>
              <a:rPr lang="ru-RU" sz="2800" b="1" dirty="0">
                <a:solidFill>
                  <a:schemeClr val="tx1"/>
                </a:solidFill>
              </a:rPr>
              <a:t>белка, </a:t>
            </a:r>
            <a:r>
              <a:rPr lang="ru-RU" sz="28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          аминокислот</a:t>
            </a:r>
            <a:r>
              <a:rPr lang="ru-RU" sz="2800" b="1" dirty="0">
                <a:solidFill>
                  <a:schemeClr val="tx1"/>
                </a:solidFill>
              </a:rPr>
              <a:t>, полисахаридов , органических кислот, ферментов, витаминов, </a:t>
            </a:r>
            <a:r>
              <a:rPr lang="ru-RU" sz="2800" b="1" dirty="0" smtClean="0">
                <a:solidFill>
                  <a:schemeClr val="tx1"/>
                </a:solidFill>
              </a:rPr>
              <a:t>                                                                    лекарств</a:t>
            </a:r>
            <a:r>
              <a:rPr lang="ru-RU" sz="2800" b="1" dirty="0">
                <a:solidFill>
                  <a:schemeClr val="tx1"/>
                </a:solidFill>
              </a:rPr>
              <a:t>, биологических средств защиты, стимуляторов роста .  </a:t>
            </a:r>
          </a:p>
          <a:p>
            <a:pPr lvl="8"/>
            <a:endParaRPr lang="ru-RU" sz="3200" dirty="0" smtClean="0"/>
          </a:p>
          <a:p>
            <a:pPr lvl="8"/>
            <a:endParaRPr lang="ru-RU" sz="3200" dirty="0"/>
          </a:p>
        </p:txBody>
      </p:sp>
      <p:pic>
        <p:nvPicPr>
          <p:cNvPr id="4" name="Picture 7" descr="bifidobacterium_longum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C100F"/>
              </a:clrFrom>
              <a:clrTo>
                <a:srgbClr val="0C100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060848"/>
            <a:ext cx="338437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685800" y="-171400"/>
            <a:ext cx="777240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dirty="0" smtClean="0"/>
              <a:t>Использование человеком</a:t>
            </a:r>
          </a:p>
        </p:txBody>
      </p:sp>
    </p:spTree>
    <p:extLst>
      <p:ext uri="{BB962C8B-B14F-4D97-AF65-F5344CB8AC3E}">
        <p14:creationId xmlns:p14="http://schemas.microsoft.com/office/powerpoint/2010/main" val="18437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27584" y="260648"/>
            <a:ext cx="741682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buNone/>
            </a:pPr>
            <a:r>
              <a:rPr lang="ru-RU" dirty="0" smtClean="0"/>
              <a:t>Отрицательная роль бактерий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07704" y="2204864"/>
            <a:ext cx="7236296" cy="4653136"/>
          </a:xfrm>
        </p:spPr>
        <p:txBody>
          <a:bodyPr>
            <a:normAutofit fontScale="25000" lnSpcReduction="20000"/>
          </a:bodyPr>
          <a:lstStyle/>
          <a:p>
            <a:endParaRPr lang="ru-RU" sz="2400" dirty="0" smtClean="0"/>
          </a:p>
          <a:p>
            <a:pPr marL="2404872" lvl="8" indent="0">
              <a:buNone/>
            </a:pPr>
            <a:r>
              <a:rPr lang="ru-RU" sz="11200" dirty="0" smtClean="0"/>
              <a:t>Различные </a:t>
            </a:r>
            <a:r>
              <a:rPr lang="ru-RU" sz="11200" dirty="0"/>
              <a:t>виды гнилостных бактерий вызывают порчу пищевых продуктов. Сальмонеллез,  ботулизм,  холера дизентерия, являются заболеваниями, связанными с употреблением испорченных продуктов.</a:t>
            </a:r>
          </a:p>
          <a:p>
            <a:endParaRPr lang="ru-RU" sz="3600" dirty="0"/>
          </a:p>
        </p:txBody>
      </p:sp>
      <p:pic>
        <p:nvPicPr>
          <p:cNvPr id="1026" name="Picture 2" descr="C:\Users\Пользователь\Desktop\1061179.3.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428396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37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068960" y="-387424"/>
            <a:ext cx="10585176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                           Гниение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460" y="764704"/>
            <a:ext cx="8893540" cy="5976664"/>
          </a:xfrm>
        </p:spPr>
        <p:txBody>
          <a:bodyPr>
            <a:noAutofit/>
          </a:bodyPr>
          <a:lstStyle/>
          <a:p>
            <a:pPr algn="just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Гние́ние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(аммонификация) — процесс разложения азотсодержащих органических соединений (белков, аминокислот), в результате их ферментативного гидролиза под действием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аммонифицирующих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микроорганизмов с образованием токсичных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человека конечных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продуктов — аммиака,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сероводорода, а также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первичных и вторичных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аминов при неполной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минерализации продуктов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разложения.</a:t>
            </a:r>
          </a:p>
          <a:p>
            <a:endParaRPr lang="ru-RU" sz="2800" dirty="0"/>
          </a:p>
        </p:txBody>
      </p:sp>
      <p:pic>
        <p:nvPicPr>
          <p:cNvPr id="3074" name="Picture 2" descr="C:\Users\Пользователь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84984"/>
            <a:ext cx="439248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8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837</TotalTime>
  <Words>547</Words>
  <Application>Microsoft Office PowerPoint</Application>
  <PresentationFormat>Экран (4:3)</PresentationFormat>
  <Paragraphs>58</Paragraphs>
  <Slides>24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  Урок-презентация: «ГНИЛОСТНЫЕ БАКТЕРИИ, СЕННАЯ  И КАРТОФЕЛЬНЫЕ ПАЛОЧКИ, ПЛЕСНЕВЫЙ ГРИБ – МУКОР». </vt:lpstr>
      <vt:lpstr>Презентация PowerPoint</vt:lpstr>
      <vt:lpstr>Презентация PowerPoint</vt:lpstr>
      <vt:lpstr>Презентация PowerPoint</vt:lpstr>
      <vt:lpstr>Бактерии – «великие могильщики природы»                          Луи Пастер   </vt:lpstr>
      <vt:lpstr> Роль  в природе                                                           </vt:lpstr>
      <vt:lpstr>Презентация PowerPoint</vt:lpstr>
      <vt:lpstr>Отрицательная роль бактерий</vt:lpstr>
      <vt:lpstr>                                   Гниение</vt:lpstr>
      <vt:lpstr>Аммонифицирующие микроорганизмы</vt:lpstr>
      <vt:lpstr>Процесс гидролиза белка можно представить в виде следующей схемы: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ГНИЛОСТНЫЕ БАКТЕРИИ, СЕННАЯ  И КАРТОФЕЛЬНЫЕ ПАЛОЧКИ, ПЛЕСНЕВЫЙ ГРИБ - МУКОР. </dc:title>
  <dc:creator>Пользователь</dc:creator>
  <cp:lastModifiedBy>Пользователь</cp:lastModifiedBy>
  <cp:revision>58</cp:revision>
  <dcterms:created xsi:type="dcterms:W3CDTF">2015-01-26T15:37:27Z</dcterms:created>
  <dcterms:modified xsi:type="dcterms:W3CDTF">2015-03-22T14:17:55Z</dcterms:modified>
</cp:coreProperties>
</file>