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71" r:id="rId13"/>
    <p:sldId id="273" r:id="rId14"/>
    <p:sldId id="272" r:id="rId15"/>
    <p:sldId id="266" r:id="rId16"/>
    <p:sldId id="267" r:id="rId17"/>
    <p:sldId id="268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2E352-A9D6-41EF-8306-32CD8A406885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74612-CDEA-410F-9C50-E387E2C12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2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74612-CDEA-410F-9C50-E387E2C1268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38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74612-CDEA-410F-9C50-E387E2C1268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78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2014-2015 учебный год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175351" cy="2592288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16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Муниципальное казенное общеобразовательное учреждение Венгеровская средняя общеобразовательная школа №2</a:t>
            </a:r>
            <a:br>
              <a:rPr lang="ru-RU" sz="16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1600" b="0" dirty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/>
            </a:r>
            <a:br>
              <a:rPr lang="ru-RU" sz="1600" b="0" dirty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16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/>
            </a:r>
            <a:br>
              <a:rPr lang="ru-RU" sz="16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Работа с</a:t>
            </a:r>
            <a:r>
              <a:rPr lang="en-US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 Google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.</a:t>
            </a:r>
            <a:b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Электронные тетради.</a:t>
            </a:r>
            <a:b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3200" b="0" dirty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/>
            </a:r>
            <a:br>
              <a:rPr lang="ru-RU" sz="3200" b="0" dirty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/>
            </a:r>
            <a:br>
              <a:rPr lang="ru-RU" sz="32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Учитель английского языка</a:t>
            </a:r>
            <a:br>
              <a:rPr lang="ru-RU" sz="18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 высшей квалификационной </a:t>
            </a:r>
            <a:br>
              <a:rPr lang="ru-RU" sz="18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</a:br>
            <a:r>
              <a:rPr lang="ru-RU" sz="18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Impact" pitchFamily="34" charset="0"/>
              </a:rPr>
              <a:t>категории: О.А. Булатошкина</a:t>
            </a:r>
            <a:endParaRPr lang="ru-RU" sz="1800" b="0" dirty="0">
              <a:solidFill>
                <a:schemeClr val="accent1">
                  <a:lumMod val="75000"/>
                </a:schemeClr>
              </a:solidFill>
              <a:effectLst/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4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7245424"/>
            <a:ext cx="6512511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352928" cy="6048672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Профиль на </a:t>
            </a:r>
            <a:r>
              <a:rPr lang="en-US" dirty="0" smtClean="0"/>
              <a:t>Google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34481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1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173416"/>
            <a:ext cx="6512511" cy="7200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352928" cy="6192688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Google </a:t>
            </a:r>
            <a:r>
              <a:rPr lang="ru-RU" dirty="0" smtClean="0"/>
              <a:t>диск.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Users\User\Desktop\добро пожаловать в дис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5" y="950118"/>
            <a:ext cx="8118688" cy="543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52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029400"/>
            <a:ext cx="6512511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6264696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О возможностях </a:t>
            </a:r>
            <a:r>
              <a:rPr lang="en-US" dirty="0" smtClean="0"/>
              <a:t>Google </a:t>
            </a:r>
            <a:r>
              <a:rPr lang="ru-RU" dirty="0" smtClean="0"/>
              <a:t>диска.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8"/>
          <a:stretch/>
        </p:blipFill>
        <p:spPr bwMode="auto">
          <a:xfrm>
            <a:off x="139238" y="908720"/>
            <a:ext cx="8774118" cy="570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64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Удобная функция.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496944" cy="518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7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317432"/>
            <a:ext cx="6512511" cy="288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568952" cy="61206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Создание диска.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835292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9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173414"/>
            <a:ext cx="6512511" cy="216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58618"/>
            <a:ext cx="8352928" cy="633873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Возможности настроек на диске.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098" name="Picture 2" descr="C:\Users\User\Desktop\дис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21543"/>
            <a:ext cx="7920880" cy="501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27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029400"/>
            <a:ext cx="6512511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496944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Доступ к файлу.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99288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8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101408"/>
            <a:ext cx="6512511" cy="288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61206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О возможностях доступа к файлу.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7170" name="Picture 2" descr="C:\Users\User\Desktop\управление гугл диском функции 6 гугл документы можно создавать загруз ссылка люди чт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1268"/>
            <a:ext cx="8064896" cy="525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957392"/>
            <a:ext cx="6512511" cy="216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19268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Настройки доступа к файлу по ссылке.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1267" name="Picture 3" descr="C:\Users\User\Desktop\управление гугл диском функции 6 гугл документы можно создавать загруз ссылка люди чтение параметры доступа 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2259"/>
            <a:ext cx="7992888" cy="537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11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749478"/>
            <a:ext cx="6512511" cy="5040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96944" cy="619268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Загрузка файла на диск и открытие доступа по ссылке.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2290" name="Picture 2" descr="C:\Users\User\Desktop\управление гугл диском функции 6 гугл документы можно создавать загруз ссы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08720"/>
            <a:ext cx="864096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858000"/>
            <a:ext cx="6512511" cy="243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27584" y="260648"/>
            <a:ext cx="7632848" cy="5904656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Основной целью работы с электронными тетрадями на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занятиях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английского языка является создание современных условий для эффективного обучения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иностранным языкам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. Так же решаются задачи по развитию и совершенствованию устных и письменных навыков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обучающихся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формированию навыков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извлечения необходимой информации, ее анализу и обобщению, развитию самостоятельной работы со справочной литературой и разнообразными поисковыми системами Интернета и обучению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выполнению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заданий в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различных форматах.</a:t>
            </a:r>
          </a:p>
          <a:p>
            <a:pPr marL="45720" indent="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 контексте формирования требуемого уровня коммуникативной компетенции в области «Иностранные языки» все виды речевой деятельности необходимо развивать и совершенствовать для эффективного овладения искусством коммуникации, дальнейшего развития личности.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Стоит заметить,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что достижение поставленной цели  в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высшей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степени зависит от качества учебно-методического обеспечения образовательного процесса. Для реализации программных требований по обучению английскому языку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возможно использование электронной тетради, работая с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 Google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 диском, используя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данный компонент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как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дополнительный элемент к УМК, который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является необходимой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составляющей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системе подготовки и  проведения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учебных занятий по иностранным языкам и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организации тестовых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домашних и урочных заданий. 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461448"/>
            <a:ext cx="6512511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6408712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Дополнительные возможности работы на диске.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3314" name="Picture 2" descr="C:\Users\User\Desktop\управление гугл диском функции 6 гугл документы можно создавать загруз ссылка люди открытие через гуг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00100"/>
            <a:ext cx="8568952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7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173414"/>
            <a:ext cx="6512511" cy="4320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8640"/>
            <a:ext cx="8208912" cy="6408712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Позитивные черты использования </a:t>
            </a:r>
            <a:r>
              <a:rPr lang="en-US" dirty="0" smtClean="0">
                <a:solidFill>
                  <a:srgbClr val="002060"/>
                </a:solidFill>
              </a:rPr>
              <a:t>Google</a:t>
            </a:r>
            <a:r>
              <a:rPr lang="ru-RU" dirty="0" smtClean="0">
                <a:solidFill>
                  <a:srgbClr val="002060"/>
                </a:solidFill>
              </a:rPr>
              <a:t> диска в системном подходе.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Использование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электронных тетрадей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процессе обучения способствует повышению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качества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знаний, развивает мышление, креативность; данная технология  позволяет обучающимся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соответствовать духу времени, его потребностям.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 учителя имеется электронная тетрадь с учебным материалом, систематизированным  по всем видам речевой деятельности, создана «живая», постоянно пополняющаяся новыми заданиями и представленная в презентациях обучающая, развивающая 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настроенная на мотивацию обучающихся к изучению иностранного языка  особая система.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Электронная тетрадь учителя это продукт, который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является своеобразным </a:t>
            </a:r>
            <a:r>
              <a:rPr lang="ru-RU" sz="2400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флеш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-накопителем с неограниченными возможностями. Вам только нужно зайти на свой профиль в </a:t>
            </a:r>
            <a:r>
              <a:rPr lang="en-US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Google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и оперировать своими разработками.</a:t>
            </a:r>
            <a:endParaRPr lang="ru-RU" sz="1800" dirty="0">
              <a:solidFill>
                <a:srgbClr val="00206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01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317432"/>
            <a:ext cx="6512511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6336704"/>
          </a:xfrm>
        </p:spPr>
        <p:txBody>
          <a:bodyPr/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5162550" algn="l"/>
              </a:tabLs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Примерное содержание электронной тетради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учителя</a:t>
            </a:r>
          </a:p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5162550" algn="l"/>
              </a:tabLst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801028"/>
              </p:ext>
            </p:extLst>
          </p:nvPr>
        </p:nvGraphicFramePr>
        <p:xfrm>
          <a:off x="1043609" y="764703"/>
          <a:ext cx="7120880" cy="5437357"/>
        </p:xfrm>
        <a:graphic>
          <a:graphicData uri="http://schemas.openxmlformats.org/drawingml/2006/table">
            <a:tbl>
              <a:tblPr firstRow="1" firstCol="1" bandRow="1"/>
              <a:tblGrid>
                <a:gridCol w="288501"/>
                <a:gridCol w="1058968"/>
                <a:gridCol w="2020863"/>
                <a:gridCol w="1924471"/>
                <a:gridCol w="1828077"/>
              </a:tblGrid>
              <a:tr h="6425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200" b="1" i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Папка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Размещаемые материалы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Языковые умения, развиваемые у 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обучающихся </a:t>
                      </a: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основе ее использования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Преимущества учителя иметь в использовании данную информацию на </a:t>
                      </a:r>
                      <a:r>
                        <a:rPr lang="en-US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Google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диске</a:t>
                      </a:r>
                      <a:endParaRPr lang="ru-RU" sz="1200" b="1" i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61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Папка рабочая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1.1. Полезные ссылки и 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сайты</a:t>
                      </a:r>
                      <a:endParaRPr lang="ru-RU" sz="1200" b="1" i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Содержит информацию о полезных для работы сайтах.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быть информированным и применять 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 </a:t>
                      </a: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преподавании предмета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увеличить скорость подачи материала;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-увеличить скорость обмена информацией с 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обучающимися;</a:t>
                      </a:r>
                      <a:endParaRPr lang="ru-RU" sz="1200" b="1" i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возможность разнообразить 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содержание учебных</a:t>
                      </a:r>
                      <a:r>
                        <a:rPr lang="ru-RU" sz="1200" b="1" i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занятий</a:t>
                      </a:r>
                      <a:r>
                        <a:rPr lang="ru-RU" sz="1200" b="1" i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использованием ИКТ;</a:t>
                      </a:r>
                    </a:p>
                  </a:txBody>
                  <a:tcPr marL="65931" marR="659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26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029400"/>
            <a:ext cx="6512511" cy="36004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90374407"/>
              </p:ext>
            </p:extLst>
          </p:nvPr>
        </p:nvGraphicFramePr>
        <p:xfrm>
          <a:off x="1243013" y="206644"/>
          <a:ext cx="6657975" cy="6500859"/>
        </p:xfrm>
        <a:graphic>
          <a:graphicData uri="http://schemas.openxmlformats.org/drawingml/2006/table">
            <a:tbl>
              <a:tblPr firstRow="1" firstCol="1" bandRow="1"/>
              <a:tblGrid>
                <a:gridCol w="269746"/>
                <a:gridCol w="990128"/>
                <a:gridCol w="1889494"/>
                <a:gridCol w="1799367"/>
                <a:gridCol w="170924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Папки (по классам)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1.2. </a:t>
                      </a:r>
                      <a:endParaRPr lang="ru-RU" sz="10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Материалы</a:t>
                      </a:r>
                      <a:r>
                        <a:rPr lang="ru-RU" sz="10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 тестовой форме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Тесты (лексико-грамматические, по чтению), (варианты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заданий в формате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ГИА,</a:t>
                      </a:r>
                      <a:r>
                        <a:rPr lang="ru-RU" sz="10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ЕГЭ)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быть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компетентным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применять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преподавании предмета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Папка рабочая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1.3.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Дополнительный материал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(по классам)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Дополнительная информация по изучаемым темам: грамматические справочные материалы и грамматические тесты, отрывки из художественной литературы, дополнительные тексты требуемые программой для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изучения,</a:t>
                      </a:r>
                      <a:r>
                        <a:rPr lang="ru-RU" sz="10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презентации, информация в текстовых файлах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применять лексико-грамматические навыки в различных упражнениях.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-определять уровень владения лексико-грамматическим материалом.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использовать дополнительные материалы для проведения контроля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ЗУН; дополнительные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материалы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индивидуальном режиме работы с обучающимися;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Папка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тематическая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по классам)</a:t>
                      </a:r>
                      <a:endParaRPr lang="ru-RU" sz="10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1.Презентации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Презентации с заданиями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тематике вопросов, изучаемых на данном этапе.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2.Презентации и сопровождение к ним по изучаемым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темам;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расширение предлагаемых тем для обсуждения.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-использовать необходимые языковые средства для представления материала в программе </a:t>
                      </a:r>
                      <a:r>
                        <a:rPr lang="en-US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Power </a:t>
                      </a:r>
                      <a:r>
                        <a:rPr lang="en-US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Point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проводить аналогии, сравнения и сопоставления;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-умение отделять основную информацию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второстепенной;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-умение обобщать описываемые факты или явления;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умение выступать перед аудиторией.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возможность разнообразить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задания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учебных занятиях,</a:t>
                      </a:r>
                      <a:r>
                        <a:rPr lang="ru-RU" sz="10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используя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ИКТ;</a:t>
                      </a:r>
                      <a:r>
                        <a:rPr lang="ru-RU" sz="10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наглядно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представить изучаемый материал;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создать условия для обратной связи;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-повысить творческий потенциал всех участников процесса обучения;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7173416"/>
            <a:ext cx="6512511" cy="7200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14050147"/>
              </p:ext>
            </p:extLst>
          </p:nvPr>
        </p:nvGraphicFramePr>
        <p:xfrm>
          <a:off x="611561" y="476672"/>
          <a:ext cx="7920880" cy="4387745"/>
        </p:xfrm>
        <a:graphic>
          <a:graphicData uri="http://schemas.openxmlformats.org/drawingml/2006/table">
            <a:tbl>
              <a:tblPr firstRow="1" firstCol="1" bandRow="1"/>
              <a:tblGrid>
                <a:gridCol w="1227678"/>
                <a:gridCol w="2342818"/>
                <a:gridCol w="2231067"/>
                <a:gridCol w="2119317"/>
              </a:tblGrid>
              <a:tr h="438774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162550" algn="l"/>
                        </a:tabLst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B4DCFA">
                              <a:lumMod val="2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Папка тематическая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162550" algn="l"/>
                        </a:tabLst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B4DCFA">
                              <a:lumMod val="2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по классам)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Задания по теме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Переводные задания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русского </a:t>
                      </a: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языка на английский и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английского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русский, </a:t>
                      </a: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вставь пропущенное слово, разыграй диалог, напиши о себе и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т.д..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-умения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оперировать лексическими единицами </a:t>
                      </a: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различных упражнениях;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-умение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выполнять переводные упражнения;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умение обсудить с одноклассниками предложенный материал, высказать свое мнение и отношение к данному вопросу.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иметь в наличии разнообразные задания и использовать их в нужное время;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использовать задания по теме на разных этапах ее изучения;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162550" algn="l"/>
                        </a:tabLst>
                      </a:pPr>
                      <a:r>
                        <a:rPr lang="ru-RU" sz="1000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0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Соблюдать индивидуально-личностный подход в процессе обучения;</a:t>
                      </a:r>
                      <a:endParaRPr lang="ru-RU" sz="1100" baseline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7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604867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064896" cy="597666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Практическая </a:t>
            </a: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значимость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 использовании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электронных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тетрадей  (</a:t>
            </a:r>
            <a:r>
              <a:rPr lang="en-US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electronic notebook for teachers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sz="2400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eN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en-US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T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 создаются современные условия для эффективного обучения языкам, так как электронная тетрадь учителя – это продукт со многими положительными факторами: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новизны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оптимизации обучения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повышения эффективности урока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поддержки в подготовке к ГИА и ЕГЭ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проблематики заданий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вариативности и разнообразия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индивидуальности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удовольствия 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легко доступности в применении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Фактор уникальности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Эти характеристики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электронной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тетради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позволяют учителю строить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процесс обучения,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используя инновационные методы, эффективно и оптимально применять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СОТ,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тем самым реализовывать программные требования в обучении английскому языку на практике. </a:t>
            </a:r>
            <a:endParaRPr lang="ru-RU" sz="1800" dirty="0">
              <a:solidFill>
                <a:srgbClr val="00206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76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858000"/>
            <a:ext cx="6512511" cy="459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397552" cy="59378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Работа в </a:t>
            </a:r>
            <a:r>
              <a:rPr lang="en-US" dirty="0" smtClean="0">
                <a:solidFill>
                  <a:srgbClr val="002060"/>
                </a:solidFill>
              </a:rPr>
              <a:t>Google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Авторизация.</a:t>
            </a:r>
          </a:p>
          <a:p>
            <a:pPr marL="4572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20891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101408"/>
            <a:ext cx="6512511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12436"/>
            <a:ext cx="8496944" cy="6240900"/>
          </a:xfrm>
        </p:spPr>
        <p:txBody>
          <a:bodyPr/>
          <a:lstStyle/>
          <a:p>
            <a:r>
              <a:rPr lang="ru-RU" dirty="0" smtClean="0"/>
              <a:t>Вход на страницу.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C:\Users\User\Desktop\вход в гугл паро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692696"/>
            <a:ext cx="6048673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6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317432"/>
            <a:ext cx="6512511" cy="14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424936" cy="61206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На странице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 descr="C:\Users\User\Desktop\вход в гугл пароль стра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6624736" cy="53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3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113</TotalTime>
  <Words>808</Words>
  <Application>Microsoft Office PowerPoint</Application>
  <PresentationFormat>Экран (4:3)</PresentationFormat>
  <Paragraphs>107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Муниципальное казенное общеобразовательное учреждение Венгеровская средняя общеобразовательная школа №2   Работа с Google. Электронные тетради.   Учитель английского языка  высшей квалификационной  категории: О.А. Булатошкина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Венгеровская средняя общеобразовательная школа №2   Работа с Google. Электронные тетради.   Учитель английского языка высшей квалификационной категории</dc:title>
  <dc:creator>User</dc:creator>
  <cp:lastModifiedBy>User</cp:lastModifiedBy>
  <cp:revision>14</cp:revision>
  <dcterms:created xsi:type="dcterms:W3CDTF">2015-02-11T13:24:30Z</dcterms:created>
  <dcterms:modified xsi:type="dcterms:W3CDTF">2015-02-11T15:39:03Z</dcterms:modified>
</cp:coreProperties>
</file>