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8" r:id="rId2"/>
    <p:sldId id="260" r:id="rId3"/>
    <p:sldId id="258" r:id="rId4"/>
    <p:sldId id="259" r:id="rId5"/>
    <p:sldId id="262" r:id="rId6"/>
    <p:sldId id="263" r:id="rId7"/>
    <p:sldId id="264" r:id="rId8"/>
    <p:sldId id="261" r:id="rId9"/>
    <p:sldId id="265" r:id="rId10"/>
    <p:sldId id="266" r:id="rId11"/>
    <p:sldId id="269" r:id="rId12"/>
    <p:sldId id="272" r:id="rId13"/>
    <p:sldId id="273" r:id="rId14"/>
    <p:sldId id="279" r:id="rId15"/>
    <p:sldId id="280" r:id="rId16"/>
    <p:sldId id="281" r:id="rId17"/>
    <p:sldId id="275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05" autoAdjust="0"/>
  </p:normalViewPr>
  <p:slideViewPr>
    <p:cSldViewPr>
      <p:cViewPr>
        <p:scale>
          <a:sx n="70" d="100"/>
          <a:sy n="70" d="100"/>
        </p:scale>
        <p:origin x="-1080" y="-7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08E002C-5FE4-49B9-A681-BDB56E399A9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5F4AEE-0477-4C92-86D5-9A6ACE6296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E002C-5FE4-49B9-A681-BDB56E399A9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4AEE-0477-4C92-86D5-9A6ACE6296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08E002C-5FE4-49B9-A681-BDB56E399A9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55F4AEE-0477-4C92-86D5-9A6ACE6296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E002C-5FE4-49B9-A681-BDB56E399A9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5F4AEE-0477-4C92-86D5-9A6ACE6296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E002C-5FE4-49B9-A681-BDB56E399A9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55F4AEE-0477-4C92-86D5-9A6ACE6296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08E002C-5FE4-49B9-A681-BDB56E399A9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55F4AEE-0477-4C92-86D5-9A6ACE6296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08E002C-5FE4-49B9-A681-BDB56E399A9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55F4AEE-0477-4C92-86D5-9A6ACE6296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E002C-5FE4-49B9-A681-BDB56E399A9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5F4AEE-0477-4C92-86D5-9A6ACE6296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E002C-5FE4-49B9-A681-BDB56E399A9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5F4AEE-0477-4C92-86D5-9A6ACE6296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E002C-5FE4-49B9-A681-BDB56E399A9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5F4AEE-0477-4C92-86D5-9A6ACE6296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08E002C-5FE4-49B9-A681-BDB56E399A9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55F4AEE-0477-4C92-86D5-9A6ACE6296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08E002C-5FE4-49B9-A681-BDB56E399A9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55F4AEE-0477-4C92-86D5-9A6ACE6296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yadro.tv/flag-rossii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rdinari.ru/index.php?cat=30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yadro.tv/russia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368000" y="1214422"/>
            <a:ext cx="6477000" cy="2928958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FFC000"/>
                </a:solidFill>
              </a:rPr>
              <a:t>Герб и флаг России</a:t>
            </a:r>
            <a:endParaRPr lang="ru-RU" sz="7200" i="1" dirty="0">
              <a:solidFill>
                <a:srgbClr val="FFC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 dir="r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612000" y="714356"/>
            <a:ext cx="7920000" cy="5381644"/>
          </a:xfrm>
        </p:spPr>
        <p:txBody>
          <a:bodyPr>
            <a:normAutofit lnSpcReduction="10000"/>
          </a:bodyPr>
          <a:lstStyle/>
          <a:p>
            <a:pPr marL="0" indent="320040" algn="just" fontAlgn="base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FFC000"/>
                </a:solidFill>
              </a:rPr>
              <a:t>В 1994 году, в августе месяце, у </a:t>
            </a:r>
            <a:r>
              <a:rPr lang="ru-RU" sz="2000" i="1" dirty="0" smtClean="0">
                <a:solidFill>
                  <a:srgbClr val="FFC000"/>
                </a:solidFill>
                <a:hlinkClick r:id="rId2"/>
              </a:rPr>
              <a:t>флага России</a:t>
            </a:r>
            <a:r>
              <a:rPr lang="ru-RU" sz="2000" i="1" dirty="0" smtClean="0">
                <a:solidFill>
                  <a:srgbClr val="FFC000"/>
                </a:solidFill>
              </a:rPr>
              <a:t> появился свой праздник. Президент Б. Н. Ельцин установил отмечать его в августе, 22 числа, в день его официального восстановления и по причине его многовековой славы и для воспитания у подрастающего поколения уважительного отношения ко всем государственным символам.</a:t>
            </a:r>
          </a:p>
          <a:p>
            <a:pPr marL="0" indent="320040" algn="just" fontAlgn="base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FFC000"/>
                </a:solidFill>
              </a:rPr>
              <a:t>В январе 1998 года было принято решение вопросы, связанные с государственной символикой, не рассматривать, так как по этому поводу как в обществе, так и в парламенте есть различные точки зрения.</a:t>
            </a:r>
          </a:p>
          <a:p>
            <a:pPr marL="0" indent="320040" algn="just" fontAlgn="base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FFC000"/>
                </a:solidFill>
              </a:rPr>
              <a:t>Однако, в декабре 2000 года президентом Путиным на рассмотрение в Госдуму, наряду с другими законопроектами о государственной символике, был внесен проект закона «О государственном флаге». 8 декабря этот законопроект был принят Госдумой сразу же в первом и окончательном, третьем, чтениях. После одобрения закона Федеральным Собранием РФ он был подписан президентом. Это произошло 25 декабря 2000 года.</a:t>
            </a:r>
          </a:p>
          <a:p>
            <a:endParaRPr lang="ru-RU" dirty="0" smtClean="0">
              <a:solidFill>
                <a:srgbClr val="FFC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FFC000"/>
                </a:solidFill>
              </a:rPr>
              <a:t>История</a:t>
            </a:r>
            <a:r>
              <a:rPr lang="ru-RU" i="1" dirty="0" smtClean="0">
                <a:solidFill>
                  <a:srgbClr val="FFC000"/>
                </a:solidFill>
                <a:latin typeface="Sylfaen" pitchFamily="18" charset="0"/>
              </a:rPr>
              <a:t> Российского герба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8501122" cy="5043510"/>
          </a:xfrm>
        </p:spPr>
        <p:txBody>
          <a:bodyPr>
            <a:normAutofit fontScale="77500" lnSpcReduction="20000"/>
          </a:bodyPr>
          <a:lstStyle/>
          <a:p>
            <a:pPr marL="0" indent="32004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rgbClr val="FFC000"/>
                </a:solidFill>
              </a:rPr>
              <a:t>Герб России — один из главных государственных символов России, наряду с флагом и гимном. После переименования РСФСР в Российскую Федерацию 25 декабря 1991 года страна продолжила использовать старый дореволюционный герб с изображением двуглавого орла. О его появлении и истории я и расскажу в этой публикации. </a:t>
            </a:r>
          </a:p>
          <a:p>
            <a:pPr marL="0" indent="32004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rgbClr val="FFC000"/>
                </a:solidFill>
              </a:rPr>
              <a:t>Сначала символом власти в России был терзающий змею лев, затем его заменил всадник. </a:t>
            </a:r>
          </a:p>
          <a:p>
            <a:pPr marL="0" indent="32004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rgbClr val="FFC000"/>
                </a:solidFill>
              </a:rPr>
              <a:t>В 1472 г. князь Руси Иван III женился на византийской царевне Софье, которая была племянницей императора Константина. А в это время гербом Византии был как раз двуглавый орел. Чтобы поднять свой авторитет в Европе Иван III принял их родовой герб. Первый раз орел появился на его печати. Тогда на ней был еще и Святой Георгий. Но в следующем столетии главенствовать стать орел</a:t>
            </a:r>
            <a:endParaRPr lang="ru-RU" sz="2400" i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500034" y="785794"/>
            <a:ext cx="8286808" cy="6929486"/>
          </a:xfrm>
        </p:spPr>
        <p:txBody>
          <a:bodyPr>
            <a:noAutofit/>
          </a:bodyPr>
          <a:lstStyle/>
          <a:p>
            <a:pPr marL="0" indent="457200" algn="just">
              <a:lnSpc>
                <a:spcPct val="14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i="1" dirty="0" smtClean="0">
                <a:solidFill>
                  <a:srgbClr val="FFC000"/>
                </a:solidFill>
              </a:rPr>
              <a:t> Декретом Совнаркома от 10 ноября 1917 года вместе с сословиями, званиями, титулами и старорежимными орденами герб и флаг были тотально упразднены. Но принять решение оказалось легче, чем выполнить. Государственные органы продолжали существовать и функционировать, поэтому еще полгода старый герб использовали там, где было необходимо, на вывесках с обозначением органов власти и в документах</a:t>
            </a:r>
            <a:r>
              <a:rPr lang="ru-RU" sz="2200" dirty="0" smtClean="0">
                <a:solidFill>
                  <a:srgbClr val="FFC000"/>
                </a:solidFill>
              </a:rPr>
              <a:t>.</a:t>
            </a:r>
          </a:p>
          <a:p>
            <a:pPr marL="0" indent="45720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rgbClr val="FFC000"/>
                </a:solidFill>
              </a:rPr>
              <a:t>Новый г</a:t>
            </a:r>
            <a:r>
              <a:rPr lang="ru-RU" sz="2200" i="1" dirty="0" smtClean="0">
                <a:solidFill>
                  <a:srgbClr val="FFC000"/>
                </a:solidFill>
                <a:hlinkClick r:id="rId2"/>
              </a:rPr>
              <a:t>ерб России</a:t>
            </a:r>
            <a:r>
              <a:rPr lang="ru-RU" sz="2200" i="1" dirty="0" smtClean="0">
                <a:solidFill>
                  <a:srgbClr val="FFC000"/>
                </a:solidFill>
              </a:rPr>
              <a:t> был принят вместе с новой конституцией в июле 1918 года. Первоначально колосья не венчала пятиконечная звезда, ее ввели через несколько лет, как символ единения пролетариата пяти континентов планеты.</a:t>
            </a:r>
          </a:p>
          <a:p>
            <a:pPr marL="0" indent="457200"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ru-RU" sz="2200" dirty="0" smtClean="0">
              <a:solidFill>
                <a:srgbClr val="FFC000"/>
              </a:solidFill>
            </a:endParaRPr>
          </a:p>
          <a:p>
            <a:pPr marL="0" indent="457200"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i="1" dirty="0" smtClean="0">
                <a:solidFill>
                  <a:srgbClr val="FFC000"/>
                </a:solidFill>
              </a:rPr>
              <a:t>Герб РСФСР</a:t>
            </a:r>
          </a:p>
        </p:txBody>
      </p:sp>
      <p:pic>
        <p:nvPicPr>
          <p:cNvPr id="4" name="Содержимое 3" descr="0_3ed09_95bf90c0_XL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1785926"/>
            <a:ext cx="5248919" cy="4857784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928670"/>
            <a:ext cx="8358246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000" i="1" dirty="0" smtClean="0">
                <a:solidFill>
                  <a:srgbClr val="FFC000"/>
                </a:solidFill>
              </a:rPr>
              <a:t>После образования СССР, в 1922 году была создана Комиссия по выработке советской символики, которая работала на </a:t>
            </a:r>
            <a:r>
              <a:rPr lang="ru-RU" sz="2000" i="1" dirty="0" err="1" smtClean="0">
                <a:solidFill>
                  <a:srgbClr val="FFC000"/>
                </a:solidFill>
              </a:rPr>
              <a:t>Гознаке</a:t>
            </a:r>
            <a:r>
              <a:rPr lang="ru-RU" sz="2000" i="1" dirty="0" smtClean="0">
                <a:solidFill>
                  <a:srgbClr val="FFC000"/>
                </a:solidFill>
              </a:rPr>
              <a:t> (Главное управление производством государственных знаков). 10 января 1923 года Президиум ЦИК СССР создал комиссию по разработке государственных герба и флага Союза ССР. Им были определены главные элементы герба: солнце, серп и молот, которые ранее присутствовали на гербе РСФСР, утвержденным В. И. Лениным, и надпись «Пролетарии всех стран, соединяйтесь!» — девиз международного революционного пролетариата.</a:t>
            </a:r>
          </a:p>
          <a:p>
            <a:pPr indent="457200" algn="just">
              <a:lnSpc>
                <a:spcPct val="150000"/>
              </a:lnSpc>
            </a:pPr>
            <a:r>
              <a:rPr lang="ru-RU" sz="2000" i="1" dirty="0" smtClean="0">
                <a:solidFill>
                  <a:srgbClr val="FFC000"/>
                </a:solidFill>
              </a:rPr>
              <a:t>В начале 1923 года художники </a:t>
            </a:r>
            <a:r>
              <a:rPr lang="ru-RU" sz="2000" i="1" dirty="0" err="1" smtClean="0">
                <a:solidFill>
                  <a:srgbClr val="FFC000"/>
                </a:solidFill>
              </a:rPr>
              <a:t>Гознака</a:t>
            </a:r>
            <a:r>
              <a:rPr lang="ru-RU" sz="2000" i="1" dirty="0" smtClean="0">
                <a:solidFill>
                  <a:srgbClr val="FFC000"/>
                </a:solidFill>
              </a:rPr>
              <a:t> представили множество эскизов будущего герба СССР. Был выбран один из проектов В. П. </a:t>
            </a:r>
            <a:r>
              <a:rPr lang="ru-RU" sz="2000" i="1" dirty="0" err="1" smtClean="0">
                <a:solidFill>
                  <a:srgbClr val="FFC000"/>
                </a:solidFill>
              </a:rPr>
              <a:t>Корзуна</a:t>
            </a:r>
            <a:r>
              <a:rPr lang="ru-RU" sz="2000" i="1" dirty="0" smtClean="0">
                <a:solidFill>
                  <a:srgbClr val="FFC000"/>
                </a:solidFill>
              </a:rPr>
              <a:t>, разработанный при участии В. Н. Адрианова.</a:t>
            </a:r>
          </a:p>
          <a:p>
            <a:pPr>
              <a:lnSpc>
                <a:spcPct val="150000"/>
              </a:lnSpc>
            </a:pPr>
            <a:endParaRPr lang="ru-RU" i="1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835824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i="1" dirty="0" smtClean="0">
                <a:solidFill>
                  <a:srgbClr val="FFC000"/>
                </a:solidFill>
              </a:rPr>
              <a:t>6 июля 1923 года II сессия ЦИК СССР приняла проект конституции с описанием нового герба союзного государства. Конституция СССР, принятая II съездом Советов 31 января 1924 года, официально утвердила герб СССР.</a:t>
            </a:r>
          </a:p>
          <a:p>
            <a:pPr indent="457200" algn="just">
              <a:lnSpc>
                <a:spcPct val="150000"/>
              </a:lnSpc>
            </a:pPr>
            <a:r>
              <a:rPr lang="ru-RU" i="1" dirty="0" smtClean="0">
                <a:solidFill>
                  <a:srgbClr val="FFC000"/>
                </a:solidFill>
              </a:rPr>
              <a:t>Первый государственный герб СССР в 1923–36 имел надпись «Пролетарии всех стран, соединяйтесь!» на 6 языках (по числу союзных республик, образовавших в СССР); с изменением числа союзных республик надпись добавлялась на перевязях ленты в 1937–46 на 11 языках (упразднение ЗСФСР и включение ее республик непосредственно в СССР), в 1946–56 — на 16 (новые советские республики, вошедшие в Союз ССР в 1940 году), с 1956 — на 15 языках (включение Карело-финской ССР в состав РСФСР в качестве АССР).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785926"/>
            <a:ext cx="8143932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200" i="1" dirty="0" smtClean="0">
                <a:solidFill>
                  <a:srgbClr val="FFC000"/>
                </a:solidFill>
              </a:rPr>
              <a:t>Герб с 15 лентами вокруг колосьев (см. рисунок) стал последним для СССР и просуществовал до его развала вследствие горбачевской Перестройки в 1985–1991 гг. Бывшие союзные республики, при этом, изменили государственные гербы на символы национальных государственных образований времен гражданской войны, либо разработали новые проекты гербов, на которых отсутствовали серп и молот</a:t>
            </a:r>
            <a:r>
              <a:rPr lang="ru-RU" sz="2200" i="1" dirty="0" smtClean="0"/>
              <a:t>.</a:t>
            </a:r>
            <a:endParaRPr lang="ru-RU" sz="2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53400" cy="99060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FFC000"/>
                </a:solidFill>
              </a:rPr>
              <a:t>Герб СССР</a:t>
            </a:r>
            <a:endParaRPr lang="ru-RU" i="1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0_3ed08_7e381ef9_XL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1818000"/>
            <a:ext cx="5702325" cy="504000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285720" y="214290"/>
            <a:ext cx="8643998" cy="6357982"/>
          </a:xfrm>
        </p:spPr>
        <p:txBody>
          <a:bodyPr>
            <a:noAutofit/>
          </a:bodyPr>
          <a:lstStyle/>
          <a:p>
            <a:pPr marL="0" indent="32004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FFC000"/>
                </a:solidFill>
              </a:rPr>
              <a:t>Двуглавый орел окончательно был отправлен в отставку, оставаясь только "сидеть" на башнях московского кремля. Политбюро ЦК </a:t>
            </a:r>
            <a:r>
              <a:rPr lang="ru-RU" sz="2000" i="1" dirty="0" err="1" smtClean="0">
                <a:solidFill>
                  <a:srgbClr val="FFC000"/>
                </a:solidFill>
              </a:rPr>
              <a:t>ВКПб</a:t>
            </a:r>
            <a:r>
              <a:rPr lang="ru-RU" sz="2000" i="1" dirty="0" smtClean="0">
                <a:solidFill>
                  <a:srgbClr val="FFC000"/>
                </a:solidFill>
              </a:rPr>
              <a:t> заменило их на рубиновые звезды только в 1935 году.</a:t>
            </a:r>
          </a:p>
          <a:p>
            <a:pPr marL="0" indent="32004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FFC000"/>
                </a:solidFill>
              </a:rPr>
              <a:t>В 1990 году Правительство РСФСР приняло постановление о создании Государственного герба и государственного флага РСФСР. После всестороннего обсуждения Правительственная комиссия предложила рекомендовать Правительству герб — золотого двуглавого орла на красном поле. В 1993 году, указом Президента Б.Н. Ельцина двуглавый Орел был обратно утвержден в качестве государственного герба. И только в 2000 г. двуглавый Орел был окончательно утвержден Государственной Думой. За основу современного герба взят герб Петра I. Но двуглавый орел золотого цвета, а не черного, и помещён он на красном геральдическом щите.</a:t>
            </a:r>
          </a:p>
          <a:p>
            <a:endParaRPr lang="ru-RU" sz="20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FFC000"/>
                </a:solidFill>
              </a:rPr>
              <a:t>Герб Российской федерации</a:t>
            </a:r>
            <a:endParaRPr lang="ru-RU" i="1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x_3f2ee63f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000364" y="2000240"/>
            <a:ext cx="3568095" cy="4495800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i="1" dirty="0" smtClean="0">
                <a:solidFill>
                  <a:srgbClr val="FFC000"/>
                </a:solidFill>
              </a:rPr>
              <a:t>История</a:t>
            </a:r>
            <a:r>
              <a:rPr lang="ru-RU" sz="4800" i="1" dirty="0" smtClean="0">
                <a:solidFill>
                  <a:srgbClr val="FFC000"/>
                </a:solidFill>
                <a:latin typeface="Sylfaen" pitchFamily="18" charset="0"/>
              </a:rPr>
              <a:t> Российского флага</a:t>
            </a:r>
            <a:endParaRPr lang="ru-RU" sz="4800" i="1" dirty="0">
              <a:solidFill>
                <a:srgbClr val="FFC000"/>
              </a:solidFill>
              <a:latin typeface="Sylfae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2143116"/>
            <a:ext cx="8153400" cy="3952884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itchFamily="2" charset="2"/>
              <a:buChar char="ü"/>
            </a:pPr>
            <a:endParaRPr lang="ru-RU" dirty="0" smtClean="0">
              <a:solidFill>
                <a:srgbClr val="C00000"/>
              </a:solidFill>
            </a:endParaRPr>
          </a:p>
          <a:p>
            <a:pPr marL="0" indent="320040" algn="just" fontAlgn="base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8000" i="1" dirty="0">
                <a:solidFill>
                  <a:srgbClr val="FFC000"/>
                </a:solidFill>
              </a:rPr>
              <a:t>Временем рождения государственного </a:t>
            </a:r>
            <a:r>
              <a:rPr lang="ru-RU" sz="8000" b="1" i="1" dirty="0">
                <a:solidFill>
                  <a:srgbClr val="FFC000"/>
                </a:solidFill>
              </a:rPr>
              <a:t>флага России</a:t>
            </a:r>
            <a:r>
              <a:rPr lang="ru-RU" sz="8000" i="1" dirty="0">
                <a:solidFill>
                  <a:srgbClr val="FFC000"/>
                </a:solidFill>
              </a:rPr>
              <a:t> принято считать 17-18 век, то время когда </a:t>
            </a:r>
            <a:r>
              <a:rPr lang="ru-RU" sz="8000" i="1" dirty="0">
                <a:solidFill>
                  <a:srgbClr val="FFC000"/>
                </a:solidFill>
                <a:hlinkClick r:id="rId2"/>
              </a:rPr>
              <a:t>Россия </a:t>
            </a:r>
            <a:r>
              <a:rPr lang="ru-RU" sz="8000" i="1" dirty="0">
                <a:solidFill>
                  <a:srgbClr val="FFC000"/>
                </a:solidFill>
              </a:rPr>
              <a:t>становилась все более сильным государством. Трехцветный флаг был поднят впервые при царе Алексее Михайловиче, произошло это на одном их военных кораблей с названием «Орел». Однако, «Орлу» недолго довелось плавать под сим знаменем, спустя некоторое время его сожгли крестьяне Степана Разина.</a:t>
            </a:r>
          </a:p>
          <a:p>
            <a:pPr marL="0" indent="320040" algn="just" fontAlgn="base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8000" i="1" dirty="0">
                <a:solidFill>
                  <a:srgbClr val="FFC000"/>
                </a:solidFill>
              </a:rPr>
              <a:t>Официальным основателем трехцветного флага считается Петр Первый. Благодаря его указу от 20 января 1705 года необходимо было на всех судах, ведущих торговлю, поднимать бело-сине-красный флаг, Петр же собственноручно изготовил и образец флага и указал порядок чередования цветов.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 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4214813" y="3786188"/>
            <a:ext cx="4929187" cy="1614487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Презентацию подготовила </a:t>
            </a:r>
          </a:p>
          <a:p>
            <a:pPr>
              <a:buNone/>
            </a:pPr>
            <a:r>
              <a:rPr lang="ru-RU" dirty="0" smtClean="0"/>
              <a:t>Ученица 4 класса «б» </a:t>
            </a:r>
          </a:p>
          <a:p>
            <a:pPr>
              <a:buNone/>
            </a:pPr>
            <a:r>
              <a:rPr lang="ru-RU" dirty="0" smtClean="0"/>
              <a:t>Толмачёва </a:t>
            </a:r>
            <a:r>
              <a:rPr lang="ru-RU" dirty="0" smtClean="0"/>
              <a:t>Мария</a:t>
            </a:r>
          </a:p>
          <a:p>
            <a:pPr>
              <a:buNone/>
            </a:pPr>
            <a:r>
              <a:rPr lang="ru-RU" smtClean="0"/>
              <a:t>Руководитель</a:t>
            </a:r>
            <a:r>
              <a:rPr lang="ru-RU" dirty="0" smtClean="0"/>
              <a:t>: Позднякова Н.А., </a:t>
            </a:r>
          </a:p>
          <a:p>
            <a:pPr>
              <a:buNone/>
            </a:pPr>
            <a:r>
              <a:rPr lang="ru-RU" dirty="0" smtClean="0"/>
              <a:t>учитель  информатики МОБУ «ФМЛ»</a:t>
            </a:r>
            <a:endParaRPr lang="en-US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0" i="1" dirty="0" smtClean="0">
                <a:solidFill>
                  <a:srgbClr val="FFC000"/>
                </a:solidFill>
                <a:latin typeface="HelveticaNeue"/>
              </a:rPr>
              <a:t>Императорский черно-желто-белый флаг России</a:t>
            </a:r>
            <a:br>
              <a:rPr lang="ru-RU" b="0" i="1" dirty="0" smtClean="0">
                <a:solidFill>
                  <a:srgbClr val="FFC000"/>
                </a:solidFill>
                <a:latin typeface="HelveticaNeue"/>
              </a:rPr>
            </a:br>
            <a:endParaRPr lang="ru-RU" dirty="0" smtClean="0">
              <a:solidFill>
                <a:srgbClr val="FFC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612648" y="2214554"/>
            <a:ext cx="8153400" cy="3881446"/>
          </a:xfrm>
        </p:spPr>
        <p:txBody>
          <a:bodyPr>
            <a:normAutofit/>
          </a:bodyPr>
          <a:lstStyle/>
          <a:p>
            <a:pPr marL="0" indent="320040" algn="just" fontAlgn="base"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i="1" dirty="0" smtClean="0">
                <a:solidFill>
                  <a:srgbClr val="FFC000"/>
                </a:solidFill>
              </a:rPr>
              <a:t>При императоре Александре II государственными цветами флага России стали считать белый, желтый и черный. Именно такой </a:t>
            </a:r>
            <a:r>
              <a:rPr lang="ru-RU" sz="2200" i="1" dirty="0" err="1" smtClean="0">
                <a:solidFill>
                  <a:srgbClr val="FFC000"/>
                </a:solidFill>
              </a:rPr>
              <a:t>триколор</a:t>
            </a:r>
            <a:r>
              <a:rPr lang="ru-RU" sz="2200" i="1" dirty="0" smtClean="0">
                <a:solidFill>
                  <a:srgbClr val="FFC000"/>
                </a:solidFill>
              </a:rPr>
              <a:t> следовало использовать для украшения во время праздников и других торжественных случаев.</a:t>
            </a:r>
          </a:p>
          <a:p>
            <a:pPr marL="0" indent="320040" algn="just" fontAlgn="base"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i="1" dirty="0" smtClean="0">
                <a:solidFill>
                  <a:srgbClr val="FFC000"/>
                </a:solidFill>
              </a:rPr>
              <a:t>Императорский черно-желто-белый флаг существовал в России вплоть до 1883 года до того момента, когда император Александр III не повелел украшать здания в различных торжественных случаях флагом, представляющим из себя полотнище из полосок белого, синего и красного цвета</a:t>
            </a:r>
            <a:r>
              <a:rPr lang="ru-RU" sz="2200" b="0" i="1" dirty="0" smtClean="0">
                <a:solidFill>
                  <a:srgbClr val="FFC000"/>
                </a:solidFill>
              </a:rPr>
              <a:t>.</a:t>
            </a:r>
            <a:endParaRPr lang="ru-RU" sz="2200" b="0" i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600200" y="4929198"/>
            <a:ext cx="7315200" cy="40480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+mn-lt"/>
              </a:rPr>
              <a:t>Государственный флаг Российской империи 1858 г.</a:t>
            </a:r>
            <a:br>
              <a:rPr lang="ru-RU" i="1" dirty="0" smtClean="0">
                <a:latin typeface="+mn-lt"/>
              </a:rPr>
            </a:br>
            <a:endParaRPr lang="ru-RU" i="1" dirty="0">
              <a:latin typeface="+mn-lt"/>
            </a:endParaRPr>
          </a:p>
        </p:txBody>
      </p:sp>
      <p:pic>
        <p:nvPicPr>
          <p:cNvPr id="10" name="Содержимое 9" descr="флаг романовых jpg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lum bright="-30000" contrast="40000"/>
          </a:blip>
          <a:srcRect t="14165" b="14165"/>
          <a:stretch>
            <a:fillRect/>
          </a:stretch>
        </p:blipFill>
        <p:spPr>
          <a:xfrm>
            <a:off x="642910" y="500042"/>
            <a:ext cx="7583424" cy="40689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2000240"/>
            <a:ext cx="8153400" cy="4495800"/>
          </a:xfrm>
        </p:spPr>
        <p:txBody>
          <a:bodyPr>
            <a:normAutofit fontScale="77500" lnSpcReduction="20000"/>
          </a:bodyPr>
          <a:lstStyle/>
          <a:p>
            <a:pPr marL="0" indent="320040" algn="just" fontAlgn="base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i="1" dirty="0" smtClean="0">
                <a:solidFill>
                  <a:srgbClr val="FFC000"/>
                </a:solidFill>
              </a:rPr>
              <a:t>Позднее</a:t>
            </a:r>
            <a:r>
              <a:rPr lang="ru-RU" i="1" dirty="0">
                <a:solidFill>
                  <a:srgbClr val="FFC000"/>
                </a:solidFill>
              </a:rPr>
              <a:t>, в 1896 году, последний император Николай II и учрежденное по его приказу Особое совещание, созданное при министерстве юстиции, обсудили вопрос о российском национальном флаге и постановили белый, синий и красный цвета впредь считать государственными, а флаг из трех этих цветов национальным флагом.</a:t>
            </a:r>
          </a:p>
          <a:p>
            <a:pPr marL="0" indent="320040" algn="just" fontAlgn="base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i="1" dirty="0">
                <a:solidFill>
                  <a:srgbClr val="FFC000"/>
                </a:solidFill>
              </a:rPr>
              <a:t>Тогда же и получили официальное </a:t>
            </a:r>
            <a:r>
              <a:rPr lang="ru-RU" i="1" dirty="0" err="1">
                <a:solidFill>
                  <a:srgbClr val="FFC000"/>
                </a:solidFill>
              </a:rPr>
              <a:t>трактование</a:t>
            </a:r>
            <a:r>
              <a:rPr lang="ru-RU" i="1" dirty="0">
                <a:solidFill>
                  <a:srgbClr val="FFC000"/>
                </a:solidFill>
              </a:rPr>
              <a:t> цвета российского флага. Согласно ему красный цвет обозначает «</a:t>
            </a:r>
            <a:r>
              <a:rPr lang="ru-RU" i="1" dirty="0" err="1">
                <a:solidFill>
                  <a:srgbClr val="FFC000"/>
                </a:solidFill>
              </a:rPr>
              <a:t>Державность</a:t>
            </a:r>
            <a:r>
              <a:rPr lang="ru-RU" i="1" dirty="0">
                <a:solidFill>
                  <a:srgbClr val="FFC000"/>
                </a:solidFill>
              </a:rPr>
              <a:t>», синий — это цвет покровительствующей России Богоматери, а белый — это свобода и независимость. Помимо этого цвета российского флага обозначали еще содружество трех </a:t>
            </a:r>
            <a:r>
              <a:rPr lang="ru-RU" i="1" dirty="0" err="1">
                <a:solidFill>
                  <a:srgbClr val="FFC000"/>
                </a:solidFill>
              </a:rPr>
              <a:t>Россий</a:t>
            </a:r>
            <a:r>
              <a:rPr lang="ru-RU" i="1" dirty="0">
                <a:solidFill>
                  <a:srgbClr val="FFC000"/>
                </a:solidFill>
              </a:rPr>
              <a:t> — </a:t>
            </a:r>
            <a:r>
              <a:rPr lang="ru-RU" i="1" dirty="0">
                <a:solidFill>
                  <a:srgbClr val="C00000"/>
                </a:solidFill>
              </a:rPr>
              <a:t>Белой, Малой, Великой.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jyb2main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lum contrast="20000"/>
          </a:blip>
          <a:stretch>
            <a:fillRect/>
          </a:stretch>
        </p:blipFill>
        <p:spPr>
          <a:xfrm>
            <a:off x="0" y="785813"/>
            <a:ext cx="9144000" cy="5429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857232"/>
            <a:ext cx="8153400" cy="361968"/>
          </a:xfrm>
        </p:spPr>
        <p:txBody>
          <a:bodyPr>
            <a:noAutofit/>
          </a:bodyPr>
          <a:lstStyle/>
          <a:p>
            <a:pPr algn="ctr"/>
            <a:r>
              <a:rPr lang="ru-RU" sz="6600" i="1" dirty="0" smtClean="0">
                <a:solidFill>
                  <a:srgbClr val="FFC000"/>
                </a:solidFill>
              </a:rPr>
              <a:t>Красное знамя</a:t>
            </a:r>
            <a:r>
              <a:rPr lang="ru-RU" sz="6600" dirty="0" smtClean="0">
                <a:solidFill>
                  <a:srgbClr val="FFC000"/>
                </a:solidFill>
              </a:rPr>
              <a:t/>
            </a:r>
            <a:br>
              <a:rPr lang="ru-RU" sz="6600" dirty="0" smtClean="0">
                <a:solidFill>
                  <a:srgbClr val="FFC000"/>
                </a:solidFill>
              </a:rPr>
            </a:b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2285992"/>
            <a:ext cx="8153400" cy="3810008"/>
          </a:xfrm>
        </p:spPr>
        <p:txBody>
          <a:bodyPr>
            <a:normAutofit/>
          </a:bodyPr>
          <a:lstStyle/>
          <a:p>
            <a:pPr marL="0" indent="320040" algn="just" fontAlgn="base">
              <a:spcBef>
                <a:spcPts val="0"/>
              </a:spcBef>
              <a:buFont typeface="Wingdings" pitchFamily="2" charset="2"/>
              <a:buChar char="Ø"/>
            </a:pPr>
            <a:r>
              <a:rPr lang="ru-RU" i="1" dirty="0" smtClean="0">
                <a:solidFill>
                  <a:srgbClr val="FFC000"/>
                </a:solidFill>
              </a:rPr>
              <a:t>В</a:t>
            </a:r>
            <a:r>
              <a:rPr lang="ru-RU" i="1" dirty="0">
                <a:solidFill>
                  <a:srgbClr val="FFC000"/>
                </a:solidFill>
              </a:rPr>
              <a:t> 1917 году Временное Правительство не отказалось от трехцветного флага, а продолжало считать его. Только в апреле 1918 года Свердловым было предложено в качестве национального флага использовать красное знамя. Красный флаг просуществовал более 80 лет.</a:t>
            </a:r>
          </a:p>
          <a:p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_______________ghd__533d250d76e94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857224" y="642918"/>
            <a:ext cx="7572428" cy="5631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642918"/>
            <a:ext cx="8153400" cy="576282"/>
          </a:xfrm>
        </p:spPr>
        <p:txBody>
          <a:bodyPr>
            <a:noAutofit/>
          </a:bodyPr>
          <a:lstStyle/>
          <a:p>
            <a:pPr algn="ctr"/>
            <a:r>
              <a:rPr lang="ru-RU" sz="5400" i="1" dirty="0" smtClean="0">
                <a:solidFill>
                  <a:srgbClr val="FFC000"/>
                </a:solidFill>
              </a:rPr>
              <a:t>Возврат к </a:t>
            </a:r>
            <a:r>
              <a:rPr lang="ru-RU" sz="5400" i="1" dirty="0" err="1" smtClean="0">
                <a:solidFill>
                  <a:srgbClr val="FFC000"/>
                </a:solidFill>
              </a:rPr>
              <a:t>триколору</a:t>
            </a:r>
            <a:r>
              <a:rPr lang="ru-RU" sz="5400" dirty="0" smtClean="0">
                <a:solidFill>
                  <a:srgbClr val="FFC000"/>
                </a:solidFill>
              </a:rPr>
              <a:t/>
            </a:r>
            <a:br>
              <a:rPr lang="ru-RU" sz="5400" dirty="0" smtClean="0">
                <a:solidFill>
                  <a:srgbClr val="FFC000"/>
                </a:solidFill>
              </a:rPr>
            </a:b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2500306"/>
            <a:ext cx="7920000" cy="3595694"/>
          </a:xfrm>
        </p:spPr>
        <p:txBody>
          <a:bodyPr>
            <a:noAutofit/>
          </a:bodyPr>
          <a:lstStyle/>
          <a:p>
            <a:pPr marL="0" indent="320040" algn="just" fontAlgn="base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FFC000"/>
                </a:solidFill>
              </a:rPr>
              <a:t>От</a:t>
            </a:r>
            <a:r>
              <a:rPr lang="ru-RU" sz="2000" i="1" dirty="0">
                <a:solidFill>
                  <a:srgbClr val="FFC000"/>
                </a:solidFill>
              </a:rPr>
              <a:t> красного революционного флага отказались по инициативе депутата Ярошенко. Именно он предложил вернуться к </a:t>
            </a:r>
            <a:r>
              <a:rPr lang="ru-RU" sz="2000" i="1" dirty="0" err="1">
                <a:solidFill>
                  <a:srgbClr val="FFC000"/>
                </a:solidFill>
              </a:rPr>
              <a:t>триколору</a:t>
            </a:r>
            <a:r>
              <a:rPr lang="ru-RU" sz="2000" i="1" dirty="0">
                <a:solidFill>
                  <a:srgbClr val="FFC000"/>
                </a:solidFill>
              </a:rPr>
              <a:t>. На Чрезвычайной сессии Верховного Совета в августе 1993 года было решено трехцветный флаг считать национальным. А 20 августа 1994 года вышел в свет указ, который установил, что государственный флаг должен постоянно находится на Администрации Президента и зданиях, где расположены органы федеральной государственной и исполнительной власти.</a:t>
            </a:r>
          </a:p>
          <a:p>
            <a:endParaRPr lang="ru-RU" sz="1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5294254</TotalTime>
  <Words>692</Words>
  <Application>Microsoft Office PowerPoint</Application>
  <PresentationFormat>Экран (4:3)</PresentationFormat>
  <Paragraphs>42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Обычная</vt:lpstr>
      <vt:lpstr>Герб и флаг России</vt:lpstr>
      <vt:lpstr>История Российского флага</vt:lpstr>
      <vt:lpstr>Императорский черно-желто-белый флаг России </vt:lpstr>
      <vt:lpstr>Государственный флаг Российской империи 1858 г. </vt:lpstr>
      <vt:lpstr>Слайд 5</vt:lpstr>
      <vt:lpstr>Слайд 6</vt:lpstr>
      <vt:lpstr>Красное знамя </vt:lpstr>
      <vt:lpstr>Слайд 8</vt:lpstr>
      <vt:lpstr>Возврат к триколору </vt:lpstr>
      <vt:lpstr>Слайд 10</vt:lpstr>
      <vt:lpstr>История Российского герба</vt:lpstr>
      <vt:lpstr>Слайд 12</vt:lpstr>
      <vt:lpstr> Герб РСФСР</vt:lpstr>
      <vt:lpstr>Слайд 14</vt:lpstr>
      <vt:lpstr>Слайд 15</vt:lpstr>
      <vt:lpstr>Слайд 16</vt:lpstr>
      <vt:lpstr>Герб СССР</vt:lpstr>
      <vt:lpstr>Слайд 18</vt:lpstr>
      <vt:lpstr>Герб Российской федерации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каб 21</cp:lastModifiedBy>
  <cp:revision>85</cp:revision>
  <dcterms:created xsi:type="dcterms:W3CDTF">2004-12-31T19:11:09Z</dcterms:created>
  <dcterms:modified xsi:type="dcterms:W3CDTF">2015-01-29T07:07:18Z</dcterms:modified>
</cp:coreProperties>
</file>