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57" r:id="rId4"/>
    <p:sldId id="258" r:id="rId5"/>
    <p:sldId id="275" r:id="rId6"/>
    <p:sldId id="259" r:id="rId7"/>
    <p:sldId id="260" r:id="rId8"/>
    <p:sldId id="261" r:id="rId9"/>
    <p:sldId id="262" r:id="rId10"/>
    <p:sldId id="263" r:id="rId11"/>
    <p:sldId id="268" r:id="rId12"/>
    <p:sldId id="276" r:id="rId13"/>
    <p:sldId id="264" r:id="rId14"/>
    <p:sldId id="265" r:id="rId15"/>
    <p:sldId id="266" r:id="rId16"/>
    <p:sldId id="267" r:id="rId17"/>
    <p:sldId id="277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20684C-1CCA-4487-AA0C-C3BA99EC521A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2FE1C4-EA6A-4AD7-A41B-810D8944F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0%D0%B0%D1%81%D0%BD%D0%B0%D1%8F_%D0%90%D1%80%D0%BC%D0%B8%D1%8F" TargetMode="External"/><Relationship Id="rId13" Type="http://schemas.openxmlformats.org/officeDocument/2006/relationships/hyperlink" Target="https://ru.wikipedia.org/wiki/%D0%A1%D0%BE%D0%B2%D0%B5%D1%82%D1%81%D0%BA%D0%BE-%D1%84%D0%B8%D0%BD%D1%81%D0%BA%D0%B0%D1%8F_%D0%B2%D0%BE%D0%B9%D0%BD%D0%B0_(1939%E2%80%941940)" TargetMode="External"/><Relationship Id="rId18" Type="http://schemas.openxmlformats.org/officeDocument/2006/relationships/hyperlink" Target="https://ru.wikipedia.org/wiki/%D0%9E%D1%80%D0%B4%D0%B5%D0%BD_%D0%9B%D0%B5%D0%BD%D0%B8%D0%BD%D0%B0" TargetMode="External"/><Relationship Id="rId3" Type="http://schemas.openxmlformats.org/officeDocument/2006/relationships/hyperlink" Target="https://ru.wikipedia.org/wiki/1907" TargetMode="External"/><Relationship Id="rId21" Type="http://schemas.openxmlformats.org/officeDocument/2006/relationships/hyperlink" Target="https://ru.wikipedia.org/wiki/1941_%D0%B3%D0%BE%D0%B4" TargetMode="External"/><Relationship Id="rId7" Type="http://schemas.openxmlformats.org/officeDocument/2006/relationships/hyperlink" Target="https://ru.wikipedia.org/wiki/%D0%9C%D0%BE%D1%81%D0%BA%D0%B2%D0%B0" TargetMode="External"/><Relationship Id="rId12" Type="http://schemas.openxmlformats.org/officeDocument/2006/relationships/hyperlink" Target="https://ru.wikipedia.org/wiki/%D0%92%D0%BE%D0%B5%D0%BD%D0%BD%D0%B0%D1%8F_%D0%B0%D0%BA%D0%B0%D0%B4%D0%B5%D0%BC%D0%B8%D1%8F_%D0%B8%D0%BC%D0%B5%D0%BD%D0%B8_%D0%9C._%D0%92._%D0%A4%D1%80%D1%83%D0%BD%D0%B7%D0%B5" TargetMode="External"/><Relationship Id="rId17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2" Type="http://schemas.openxmlformats.org/officeDocument/2006/relationships/image" Target="../media/image11.jpeg"/><Relationship Id="rId16" Type="http://schemas.openxmlformats.org/officeDocument/2006/relationships/hyperlink" Target="https://ru.wikipedia.org/wiki/7_%D0%B0%D0%BF%D1%80%D0%B5%D0%BB%D1%8F" TargetMode="External"/><Relationship Id="rId20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1992" TargetMode="External"/><Relationship Id="rId11" Type="http://schemas.openxmlformats.org/officeDocument/2006/relationships/hyperlink" Target="https://ru.wikipedia.org/wiki/1940_%D0%B3%D0%BE%D0%B4" TargetMode="External"/><Relationship Id="rId5" Type="http://schemas.openxmlformats.org/officeDocument/2006/relationships/hyperlink" Target="https://ru.wikipedia.org/wiki/22_%D0%BD%D0%BE%D1%8F%D0%B1%D1%80%D1%8F" TargetMode="External"/><Relationship Id="rId15" Type="http://schemas.openxmlformats.org/officeDocument/2006/relationships/hyperlink" Target="https://ru.wikipedia.org/wiki/%D0%92%D0%B5%D1%80%D1%85%D0%BE%D0%B2%D0%BD%D1%8B%D0%B9_%D0%A1%D0%BE%D0%B2%D0%B5%D1%82_%D0%A1%D0%A1%D0%A1%D0%A0" TargetMode="External"/><Relationship Id="rId10" Type="http://schemas.openxmlformats.org/officeDocument/2006/relationships/hyperlink" Target="https://ru.wikipedia.org/wiki/1934_%D0%B3%D0%BE%D0%B4" TargetMode="External"/><Relationship Id="rId19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4" Type="http://schemas.openxmlformats.org/officeDocument/2006/relationships/hyperlink" Target="https://ru.wikipedia.org/wiki/%D0%92%D0%BE%D0%BB%D0%BE%D1%81%D0%BE%D0%B2%D1%81%D0%BA%D0%B8%D0%B9_%D1%80%D0%B0%D0%B9%D0%BE%D0%BD" TargetMode="External"/><Relationship Id="rId9" Type="http://schemas.openxmlformats.org/officeDocument/2006/relationships/hyperlink" Target="https://ru.wikipedia.org/wiki/1932_%D0%B3%D0%BE%D0%B4" TargetMode="External"/><Relationship Id="rId14" Type="http://schemas.openxmlformats.org/officeDocument/2006/relationships/hyperlink" Target="https://ru.wikipedia.org/wiki/%D0%9A%D0%B0%D1%80%D0%B5%D0%BB%D1%8C%D1%81%D0%BA%D0%B8%D0%B9_%D0%BF%D0%B5%D1%80%D0%B5%D1%88%D0%B5%D0%B5%D0%BA" TargetMode="External"/><Relationship Id="rId22" Type="http://schemas.openxmlformats.org/officeDocument/2006/relationships/hyperlink" Target="https://ru.wikipedia.org/wiki/%D0%9C%D0%BE%D1%81%D0%BA%D0%BE%D0%B2%D1%81%D0%BA%D0%B8%D0%B9_%D0%B2%D0%BE%D0%B5%D0%BD%D0%BD%D1%8B%D0%B9_%D0%BE%D0%BA%D1%80%D1%83%D0%B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cuments\&#1053;&#1072;&#1089;%20&#1085;&#1077;%20&#1085;&#1072;&#1076;&#1086;%20&#1078;&#1072;&#1083;&#1077;&#1090;&#1100;.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1%83%D1%81%D1%81%D0%BA%D0%BE-%D0%92%D1%8B%D1%81%D0%BE%D1%86%D0%BA%D0%BE%D0%B5" TargetMode="External"/><Relationship Id="rId3" Type="http://schemas.openxmlformats.org/officeDocument/2006/relationships/hyperlink" Target="https://ru.wikipedia.org/wiki/1902" TargetMode="External"/><Relationship Id="rId7" Type="http://schemas.openxmlformats.org/officeDocument/2006/relationships/hyperlink" Target="https://ru.wikipedia.org/wiki/%D0%A4%D0%B5%D0%B4%D1%8E%D0%BD%D0%B8%D0%BD%D1%81%D0%BA%D0%B8%D0%B9,_%D0%98%D0%B2%D0%B0%D0%BD_%D0%98%D0%B2%D0%B0%D0%BD%D0%BE%D0%B2%D0%B8%D1%87" TargetMode="External"/><Relationship Id="rId12" Type="http://schemas.openxmlformats.org/officeDocument/2006/relationships/hyperlink" Target="https://ru.wikipedia.org/wiki/%D0%9A%D0%B8%D0%BD%D0%B3%D0%B8%D1%81%D0%B5%D0%BF%D0%B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2-%D1%8F_%D1%83%D0%B4%D0%B0%D1%80%D0%BD%D0%B0%D1%8F_%D0%B0%D1%80%D0%BC%D0%B8%D1%8F" TargetMode="External"/><Relationship Id="rId11" Type="http://schemas.openxmlformats.org/officeDocument/2006/relationships/hyperlink" Target="https://ru.wikipedia.org/wiki/%D0%93%D0%B0%D1%82%D1%87%D0%B8%D0%BD%D0%B0" TargetMode="External"/><Relationship Id="rId5" Type="http://schemas.openxmlformats.org/officeDocument/2006/relationships/hyperlink" Target="https://ru.wikipedia.org/wiki/%D0%AF%D0%BD%D0%B2%D0%B0%D1%80%D1%81%D0%BA%D0%B8%D0%B9_%D0%B3%D1%80%D0%BE%D0%BC_(%D0%BE%D0%BF%D0%B5%D1%80%D0%B0%D1%86%D0%B8%D1%8F)" TargetMode="External"/><Relationship Id="rId10" Type="http://schemas.openxmlformats.org/officeDocument/2006/relationships/hyperlink" Target="https://ru.wikipedia.org/wiki/%D0%92%D0%BE%D0%BB%D0%BE%D1%81%D0%BE%D0%B2%D0%BE" TargetMode="External"/><Relationship Id="rId4" Type="http://schemas.openxmlformats.org/officeDocument/2006/relationships/hyperlink" Target="https://ru.wikipedia.org/wiki/1944" TargetMode="External"/><Relationship Id="rId9" Type="http://schemas.openxmlformats.org/officeDocument/2006/relationships/hyperlink" Target="https://ru.wikipedia.org/wiki/%D0%93%D1%83%D0%B1%D0%B0%D0%BD%D0%B8%D1%86%D1%8B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7%D0%B5%D1%80%D0%BD%D0%BE%D0%BC%D0%BE%D1%80%D1%81%D0%BA%D0%B8%D0%B9_%D1%84%D0%BB%D0%BE%D1%82_%D0%92%D0%9C%D0%A4_%D0%A1%D0%A1%D0%A1%D0%A0" TargetMode="External"/><Relationship Id="rId13" Type="http://schemas.openxmlformats.org/officeDocument/2006/relationships/hyperlink" Target="https://ru.wikipedia.org/wiki/%D0%9E%D1%80%D0%B4%D0%B5%D0%BD_%D0%9B%D0%B5%D0%BD%D0%B8%D0%BD%D0%B0" TargetMode="External"/><Relationship Id="rId3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7" Type="http://schemas.openxmlformats.org/officeDocument/2006/relationships/hyperlink" Target="https://ru.wikipedia.org/wiki/%D0%A1%D0%B5%D0%B2%D0%B5%D1%80%D0%BD%D1%8B%D0%B9_%D1%84%D0%BB%D0%BE%D1%82" TargetMode="External"/><Relationship Id="rId12" Type="http://schemas.openxmlformats.org/officeDocument/2006/relationships/hyperlink" Target="https://ru.wikipedia.org/wiki/%D0%91%D0%B0%D0%BB%D1%82%D0%B8%D0%B9%D1%81%D0%BA%D0%B8%D0%B9_%D1%84%D0%BB%D0%BE%D1%82" TargetMode="External"/><Relationship Id="rId17" Type="http://schemas.openxmlformats.org/officeDocument/2006/relationships/hyperlink" Target="https://ru.wikipedia.org/wiki/1942" TargetMode="External"/><Relationship Id="rId2" Type="http://schemas.openxmlformats.org/officeDocument/2006/relationships/image" Target="../media/image14.jpeg"/><Relationship Id="rId16" Type="http://schemas.openxmlformats.org/officeDocument/2006/relationships/hyperlink" Target="https://ru.wikipedia.org/wiki/23_%D0%BE%D0%BA%D1%82%D1%8F%D0%B1%D1%80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1943" TargetMode="External"/><Relationship Id="rId11" Type="http://schemas.openxmlformats.org/officeDocument/2006/relationships/hyperlink" Target="https://ru.wikipedia.org/wiki/%D0%9F%D0%BE%D0%BB%D0%BA" TargetMode="External"/><Relationship Id="rId5" Type="http://schemas.openxmlformats.org/officeDocument/2006/relationships/hyperlink" Target="https://ru.wikipedia.org/wiki/%D0%91%D0%B0%D0%BB%D1%82%D0%B8%D0%B9%D1%81%D0%BA%D0%BE%D0%B5_%D0%BC%D0%BE%D1%80%D0%B5" TargetMode="External"/><Relationship Id="rId15" Type="http://schemas.openxmlformats.org/officeDocument/2006/relationships/hyperlink" Target="https://ru.wikipedia.org/wiki/%D0%9B%D0%B5%D0%B9%D1%82%D0%B5%D0%BD%D0%B0%D0%BD%D1%82" TargetMode="External"/><Relationship Id="rId10" Type="http://schemas.openxmlformats.org/officeDocument/2006/relationships/hyperlink" Target="https://ru.wikipedia.org/wiki/1944" TargetMode="External"/><Relationship Id="rId4" Type="http://schemas.openxmlformats.org/officeDocument/2006/relationships/hyperlink" Target="https://ru.wikipedia.org/wiki/%D0%9B%D1%91%D1%82%D1%87%D0%B8%D0%BA" TargetMode="External"/><Relationship Id="rId9" Type="http://schemas.openxmlformats.org/officeDocument/2006/relationships/hyperlink" Target="https://ru.wikipedia.org/wiki/46-%D0%B9_%D1%88%D1%82%D1%83%D1%80%D0%BC%D0%BE%D0%B2%D0%BE%D0%B9_%D0%B0%D0%B2%D0%B8%D0%B0%D1%86%D0%B8%D0%BE%D0%BD%D0%BD%D1%8B%D0%B9_%D0%BF%D0%BE%D0%BB%D0%BA_%D0%92%D0%92%D0%A1_%D0%A1%D0%B5%D0%B2%D0%B5%D1%80%D0%BD%D0%BE%D0%B3%D0%BE_%D1%84%D0%BB%D0%BE%D1%82%D0%B0" TargetMode="External"/><Relationship Id="rId14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1%83%D1%81%D1%81%D0%BA%D0%B8%D0%B9" TargetMode="External"/><Relationship Id="rId13" Type="http://schemas.openxmlformats.org/officeDocument/2006/relationships/hyperlink" Target="https://ru.wikipedia.org/wiki/%D0%95%D0%B9%D1%81%D0%BA" TargetMode="External"/><Relationship Id="rId18" Type="http://schemas.openxmlformats.org/officeDocument/2006/relationships/hyperlink" Target="https://ru.wikipedia.org/wiki/%D0%AD%D1%81%D0%BA%D0%B0%D0%B4%D1%80%D0%B8%D0%BB%D1%8C%D1%8F" TargetMode="External"/><Relationship Id="rId3" Type="http://schemas.openxmlformats.org/officeDocument/2006/relationships/hyperlink" Target="https://ru.wikipedia.org/wiki/1944" TargetMode="External"/><Relationship Id="rId21" Type="http://schemas.openxmlformats.org/officeDocument/2006/relationships/hyperlink" Target="https://ru.wikipedia.org/wiki/25_%D1%8F%D0%BD%D0%B2%D0%B0%D1%80%D1%8F" TargetMode="External"/><Relationship Id="rId7" Type="http://schemas.openxmlformats.org/officeDocument/2006/relationships/hyperlink" Target="https://ru.wikipedia.org/wiki/%D0%9B%D0%BE%D0%BC%D0%B0%D0%BA%D0%B8%D0%BD,_%D0%90%D0%BD%D0%B0%D1%82%D0%BE%D0%BB%D0%B8%D0%B9_%D0%93%D0%B5%D0%BE%D1%80%D0%B3%D0%B8%D0%B5%D0%B2%D0%B8%D1%87" TargetMode="External"/><Relationship Id="rId12" Type="http://schemas.openxmlformats.org/officeDocument/2006/relationships/hyperlink" Target="https://ru.wikipedia.org/wiki/%D0%95%D0%B9%D1%81%D0%BA%D0%B8%D0%B9_%D0%B2%D1%8B%D1%81%D1%88%D0%B8%D0%B9_%D0%B2%D0%BE%D0%B5%D0%BD%D0%BD%D1%8B%D0%B9_%D0%B0%D0%B2%D0%B8%D0%B0%D1%86%D0%B8%D0%BE%D0%BD%D0%BD%D1%8B%D0%B9_%D0%B8%D0%BD%D1%81%D1%82%D0%B8%D1%82%D1%83%D1%82" TargetMode="External"/><Relationship Id="rId17" Type="http://schemas.openxmlformats.org/officeDocument/2006/relationships/hyperlink" Target="https://ru.wikipedia.org/wiki/1944_%D0%B3%D0%BE%D0%B4" TargetMode="External"/><Relationship Id="rId2" Type="http://schemas.openxmlformats.org/officeDocument/2006/relationships/hyperlink" Target="https://ru.wikipedia.org/wiki/1921" TargetMode="External"/><Relationship Id="rId16" Type="http://schemas.openxmlformats.org/officeDocument/2006/relationships/hyperlink" Target="https://ru.wikipedia.org/wiki/11-%D0%B9_%D0%B8%D1%81%D1%82%D1%80%D0%B5%D0%B1%D0%B8%D1%82%D0%B5%D0%BB%D1%8C%D0%BD%D1%8B%D0%B9_%D0%B0%D0%B2%D0%B8%D0%B0%D1%86%D0%B8%D0%BE%D0%BD%D0%BD%D1%8B%D0%B9_%D0%BF%D0%BE%D0%BB%D0%BA_%D0%92%D0%92%D0%A1_%D0%91%D0%B0%D0%BB%D1%82%D0%B8%D0%B9%D1%81%D0%BA%D0%BE%D0%B3%D0%BE_%D1%84%D0%BB%D0%BE%D1%82%D0%B0" TargetMode="External"/><Relationship Id="rId20" Type="http://schemas.openxmlformats.org/officeDocument/2006/relationships/hyperlink" Target="https://ru.wikipedia.org/wiki/1943_%D0%B3%D0%BE%D0%B4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1921_%D0%B3%D0%BE%D0%B4" TargetMode="External"/><Relationship Id="rId11" Type="http://schemas.openxmlformats.org/officeDocument/2006/relationships/hyperlink" Target="https://ru.wikipedia.org/wiki/1941_%D0%B3%D0%BE%D0%B4" TargetMode="External"/><Relationship Id="rId5" Type="http://schemas.openxmlformats.org/officeDocument/2006/relationships/hyperlink" Target="https://ru.wikipedia.org/wiki/9_%D0%B0%D0%BF%D1%80%D0%B5%D0%BB%D1%8F" TargetMode="External"/><Relationship Id="rId15" Type="http://schemas.openxmlformats.org/officeDocument/2006/relationships/hyperlink" Target="https://ru.wikipedia.org/wiki/1942_%D0%B3%D0%BE%D0%B4" TargetMode="External"/><Relationship Id="rId23" Type="http://schemas.openxmlformats.org/officeDocument/2006/relationships/hyperlink" Target="https://ru.wikipedia.org/wiki/%D0%92%D1%81%D0%B5%D0%B2%D0%BE%D0%BB%D0%BE%D0%B6%D1%81%D0%BA%D0%B8%D0%B9_%D1%80%D0%B0%D0%B9%D0%BE%D0%BD" TargetMode="External"/><Relationship Id="rId10" Type="http://schemas.openxmlformats.org/officeDocument/2006/relationships/hyperlink" Target="https://ru.wikipedia.org/wiki/1940_%D0%B3%D0%BE%D0%B4" TargetMode="External"/><Relationship Id="rId19" Type="http://schemas.openxmlformats.org/officeDocument/2006/relationships/hyperlink" Target="https://ru.wikipedia.org/wiki/%D0%A1%D1%82%D0%B0%D1%80%D1%88%D0%B8%D0%B9_%D0%BB%D0%B5%D0%B9%D1%82%D0%B5%D0%BD%D0%B0%D0%BD%D1%82" TargetMode="External"/><Relationship Id="rId4" Type="http://schemas.openxmlformats.org/officeDocument/2006/relationships/image" Target="../media/image15.jpeg"/><Relationship Id="rId9" Type="http://schemas.openxmlformats.org/officeDocument/2006/relationships/hyperlink" Target="https://ru.wikipedia.org/wiki/%D0%90%D1%8D%D1%80%D0%BE%D0%BA%D0%BB%D1%83%D0%B1" TargetMode="External"/><Relationship Id="rId14" Type="http://schemas.openxmlformats.org/officeDocument/2006/relationships/hyperlink" Target="https://ru.wikipedia.org/wiki/%D0%92%D0%9A%D0%9F(%D0%B1)" TargetMode="External"/><Relationship Id="rId22" Type="http://schemas.openxmlformats.org/officeDocument/2006/relationships/hyperlink" Target="https://ru.wikipedia.org/wiki/%D0%9C%D1%83%D1%80%D0%B8%D0%BD%D0%BE_(%D0%BF%D0%BE%D1%81%D1%91%D0%BB%D0%BE%D0%BA)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cuments\&#1042;&#1083;&#1072;&#1076;&#1080;&#1084;&#1080;&#1088;%20&#1042;&#1099;&#1089;&#1086;&#1094;&#1082;&#1080;&#1081;%20-%20&#1071;&#1082;%20&#1080;&#1089;&#1090;&#1088;&#1077;&#1073;&#1080;&#1090;&#1077;&#1083;&#1100;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cuments\&#1042;&#1089;&#1090;&#1072;&#1074;&#1072;&#1081;%20&#1089;&#1090;&#1088;&#1072;&#1085;&#1072;%20&#1086;&#1075;&#1088;&#1086;&#1084;&#1085;&#1072;&#1103;..%2022%20&#1080;&#1102;&#1085;&#1103;%201941%20&#1075;&#1086;&#1076;&#1072;%20-%209%20&#1084;&#1072;&#1103;%201945%20&#1075;&#1086;&#1076;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cuments\&#1054;&#1090;%20&#1075;&#1077;&#1088;&#1086;&#1077;&#1074;%20&#1073;&#1099;&#1083;&#1099;&#1093;%20&#1074;&#1088;&#1077;&#1084;&#1105;&#1085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warheroes.ru/hero/images/1hero/Gendrius_GenrIosip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cuments\&#1042;&#1086;&#1077;&#1085;&#1085;&#1099;&#1077;%20&#1087;&#1077;&#1089;&#1085;&#1080;.%20&#1053;&#1072;%20&#1073;&#1077;&#1079;&#1099;&#1084;&#1103;&#1085;&#1085;&#1086;&#1081;%20&#1074;&#1099;&#1089;&#1086;&#1090;&#1077;%20(&#1082;&#1072;&#1076;&#1088;&#1099;%20&#1093;&#1088;&#1086;&#1085;&#1080;&#1082;&#1080;)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warheroes.ru/hero/images/after/egorov_gm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warheroes.ru/hero/images/1hero/Tikilyajnen_PetrAbr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071942"/>
            <a:ext cx="5114778" cy="15001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Герои Советского Союза</a:t>
            </a:r>
          </a:p>
          <a:p>
            <a:r>
              <a:rPr lang="ru-RU" sz="2800" dirty="0" err="1" smtClean="0">
                <a:solidFill>
                  <a:schemeClr val="bg1"/>
                </a:solidFill>
              </a:rPr>
              <a:t>Волосовский</a:t>
            </a:r>
            <a:r>
              <a:rPr lang="ru-RU" sz="2800" dirty="0" smtClean="0">
                <a:solidFill>
                  <a:schemeClr val="bg1"/>
                </a:solidFill>
              </a:rPr>
              <a:t> район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7889" name="Picture 1" descr="C:\Users\Надежда\Documents\портреты русских крестьян\1335523673_pomnim-2.avi-04272012-0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00042"/>
            <a:ext cx="4947082" cy="3500462"/>
          </a:xfrm>
          <a:prstGeom prst="rect">
            <a:avLst/>
          </a:prstGeom>
          <a:noFill/>
        </p:spPr>
      </p:pic>
      <p:pic>
        <p:nvPicPr>
          <p:cNvPr id="1026" name="Picture 2" descr="C:\Users\Надежда\Documents\9740379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7154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Орудие Морозова перекатами следовало в боевых порядках наступающего батальона и стреляло прямой наводкой. Фашисты ввели в бой тяжелые танки и самоходные орудия "</a:t>
            </a:r>
            <a:r>
              <a:rPr lang="ru-RU" dirty="0" err="1" smtClean="0"/>
              <a:t>фердинанд</a:t>
            </a:r>
            <a:r>
              <a:rPr lang="ru-RU" dirty="0" smtClean="0"/>
              <a:t>". Впервые встретился с ними Морозов, но не растерялся.</a:t>
            </a:r>
            <a:br>
              <a:rPr lang="ru-RU" dirty="0" smtClean="0"/>
            </a:br>
            <a:r>
              <a:rPr lang="ru-RU" dirty="0" smtClean="0"/>
              <a:t>— Бронебойные! — подал он команду.</a:t>
            </a:r>
            <a:br>
              <a:rPr lang="ru-RU" dirty="0" smtClean="0"/>
            </a:br>
            <a:r>
              <a:rPr lang="ru-RU" dirty="0" smtClean="0"/>
              <a:t>До танков было метров четыреста, а до самоходки наполовину меньше. Морозов двумя снарядами расстрелял "</a:t>
            </a:r>
            <a:r>
              <a:rPr lang="ru-RU" dirty="0" err="1" smtClean="0"/>
              <a:t>фердинанда</a:t>
            </a:r>
            <a:r>
              <a:rPr lang="ru-RU" dirty="0" smtClean="0"/>
              <a:t>", а затем перенес огонь на "тигров". Работая за троих — за командира, наводчика и заряжающего,— он стрелял под огнем танков, не щадя себя. От его снарядов загорелся первый немецкий танк. Другой же продолжал двигаться. Бронебойные снаряды у Морозова уже были на исходе. Значит, бить надо только наверняка, и, уловив момент, когда танк стал менять направление, он ударил по гусеницам. Танк потерял управление.</a:t>
            </a:r>
            <a:br>
              <a:rPr lang="ru-RU" dirty="0" smtClean="0"/>
            </a:br>
            <a:r>
              <a:rPr lang="ru-RU" dirty="0" smtClean="0"/>
              <a:t>Десятки ожесточенных схваток с врагом провел за четыре дня командир орудия старший сержант Тимофей Морозов. Из своей пушки он подбил два танка "тигр", сжег самоходное орудие "</a:t>
            </a:r>
            <a:r>
              <a:rPr lang="ru-RU" dirty="0" err="1" smtClean="0"/>
              <a:t>фердинанд</a:t>
            </a:r>
            <a:r>
              <a:rPr lang="ru-RU" dirty="0" smtClean="0"/>
              <a:t>", уничтожил шесть вражеских минометов, подавил 25 пулеметных точек и истребил свыше 150 гитлеровцев. Только тяжелое ранение заставило его покинуть поле боя.</a:t>
            </a:r>
            <a:br>
              <a:rPr lang="ru-RU" dirty="0" smtClean="0"/>
            </a:br>
            <a:r>
              <a:rPr lang="ru-RU" dirty="0" smtClean="0"/>
              <a:t>— Я вернусь! — сказал на прощание Морозов своим боевым друзьям, когда его уносили в санчасть".</a:t>
            </a:r>
            <a:br>
              <a:rPr lang="ru-RU" dirty="0" smtClean="0"/>
            </a:br>
            <a:r>
              <a:rPr lang="ru-RU" dirty="0" smtClean="0"/>
              <a:t>Так и произошло. Отважный артиллерист освобождал потом </a:t>
            </a:r>
            <a:r>
              <a:rPr lang="ru-RU" dirty="0" err="1" smtClean="0"/>
              <a:t>Таллин</a:t>
            </a:r>
            <a:r>
              <a:rPr lang="ru-RU" dirty="0" smtClean="0"/>
              <a:t>, сражался в Восточной Пруссии и Померании. Герой Советского Союза Тимофей Иванович Морозов, закончивший войну на острове </a:t>
            </a:r>
            <a:r>
              <a:rPr lang="ru-RU" dirty="0" err="1" smtClean="0"/>
              <a:t>Рюген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214290"/>
            <a:ext cx="1285884" cy="183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286676" cy="11540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Петров Иван Тимофеевич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>(8 июня </a:t>
            </a:r>
            <a:r>
              <a:rPr lang="ru-RU" sz="1800" dirty="0" smtClean="0">
                <a:hlinkClick r:id="rId3" tooltip="1907"/>
              </a:rPr>
              <a:t>1907</a:t>
            </a:r>
            <a:r>
              <a:rPr lang="ru-RU" sz="1800" dirty="0" smtClean="0"/>
              <a:t>, д. Волна, </a:t>
            </a:r>
            <a:r>
              <a:rPr lang="ru-RU" sz="1800" dirty="0" err="1" smtClean="0">
                <a:hlinkClick r:id="rId4" tooltip="Волосовский район"/>
              </a:rPr>
              <a:t>Волосовский</a:t>
            </a:r>
            <a:r>
              <a:rPr lang="ru-RU" sz="1800" dirty="0" smtClean="0">
                <a:hlinkClick r:id="rId4" tooltip="Волосовский район"/>
              </a:rPr>
              <a:t> район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— </a:t>
            </a:r>
            <a:r>
              <a:rPr lang="ru-RU" sz="1800" dirty="0" smtClean="0">
                <a:hlinkClick r:id="rId5" tooltip="22 ноября"/>
              </a:rPr>
              <a:t>22 ноября</a:t>
            </a:r>
            <a:r>
              <a:rPr lang="ru-RU" sz="1800" dirty="0" smtClean="0"/>
              <a:t> </a:t>
            </a:r>
            <a:r>
              <a:rPr lang="ru-RU" sz="1800" dirty="0" smtClean="0">
                <a:hlinkClick r:id="rId6" tooltip="1992"/>
              </a:rPr>
              <a:t>1992</a:t>
            </a:r>
            <a:r>
              <a:rPr lang="ru-RU" sz="1800" dirty="0" smtClean="0"/>
              <a:t>, </a:t>
            </a:r>
            <a:r>
              <a:rPr lang="ru-RU" sz="1800" dirty="0" smtClean="0">
                <a:hlinkClick r:id="rId7" tooltip="Москва"/>
              </a:rPr>
              <a:t>Москва</a:t>
            </a:r>
            <a:r>
              <a:rPr lang="ru-RU" sz="1800" dirty="0" smtClean="0"/>
              <a:t>) </a:t>
            </a:r>
            <a:endParaRPr lang="ru-RU" sz="1800" dirty="0"/>
          </a:p>
        </p:txBody>
      </p:sp>
      <p:sp>
        <p:nvSpPr>
          <p:cNvPr id="49154" name="AutoShape 2" descr="&amp;Pcy;&amp;iecy;&amp;tcy;&amp;rcy;&amp;ocy;&amp;vcy; &amp;Icy;&amp;vcy;&amp;acy;&amp;ncy; &amp;Tcy;&amp;icy;&amp;mcy;&amp;ocy;&amp;fcy;&amp;iecy;&amp;iecy;&amp;vcy;&amp;icy;&amp;chcy;.jpg"/>
          <p:cNvSpPr>
            <a:spLocks noChangeAspect="1" noChangeArrowheads="1"/>
          </p:cNvSpPr>
          <p:nvPr/>
        </p:nvSpPr>
        <p:spPr bwMode="auto">
          <a:xfrm>
            <a:off x="155575" y="-1143000"/>
            <a:ext cx="1666875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71612"/>
            <a:ext cx="821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dirty="0" smtClean="0">
                <a:hlinkClick r:id="rId8" tooltip="Красная Армия"/>
              </a:rPr>
              <a:t>Красной Армии</a:t>
            </a:r>
            <a:r>
              <a:rPr lang="ru-RU" dirty="0" smtClean="0"/>
              <a:t> с </a:t>
            </a:r>
            <a:r>
              <a:rPr lang="ru-RU" dirty="0" smtClean="0">
                <a:hlinkClick r:id="rId9" tooltip="1932 год"/>
              </a:rPr>
              <a:t>1932 года</a:t>
            </a:r>
            <a:r>
              <a:rPr lang="ru-RU" dirty="0" smtClean="0"/>
              <a:t>. В </a:t>
            </a:r>
            <a:r>
              <a:rPr lang="ru-RU" dirty="0" smtClean="0">
                <a:hlinkClick r:id="rId10" tooltip="1934 год"/>
              </a:rPr>
              <a:t>1934 году</a:t>
            </a:r>
            <a:r>
              <a:rPr lang="ru-RU" dirty="0" smtClean="0"/>
              <a:t> окончил Одесскую артиллерийскую школу и в </a:t>
            </a:r>
            <a:r>
              <a:rPr lang="ru-RU" dirty="0" smtClean="0">
                <a:hlinkClick r:id="rId11" tooltip="1940 год"/>
              </a:rPr>
              <a:t>1940 году</a:t>
            </a:r>
            <a:r>
              <a:rPr lang="ru-RU" dirty="0" smtClean="0"/>
              <a:t> — 1 курс </a:t>
            </a:r>
            <a:r>
              <a:rPr lang="ru-RU" dirty="0" smtClean="0">
                <a:hlinkClick r:id="rId12" tooltip="Военная академия имени М. В. Фрунзе"/>
              </a:rPr>
              <a:t>Военной академии имени М. В. Фрунзе</a:t>
            </a:r>
            <a:r>
              <a:rPr lang="ru-RU" dirty="0" smtClean="0"/>
              <a:t>. Участвовал в </a:t>
            </a:r>
            <a:r>
              <a:rPr lang="ru-RU" dirty="0" smtClean="0">
                <a:hlinkClick r:id="rId13" tooltip="Советско-финская война (1939—1940)"/>
              </a:rPr>
              <a:t>советско-финской войне 1939—1940 годов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Отвагу, мужество и героизм в боях с противником проявил командир дивизиона старший лейтенант Иван Петров при разрушении оборонительных сооружений на </a:t>
            </a:r>
            <a:r>
              <a:rPr lang="ru-RU" dirty="0" smtClean="0">
                <a:hlinkClick r:id="rId14" tooltip="Карельский перешеек"/>
              </a:rPr>
              <a:t>Карельском перешейке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Указом Президиума </a:t>
            </a:r>
            <a:r>
              <a:rPr lang="ru-RU" dirty="0" smtClean="0">
                <a:hlinkClick r:id="rId15" tooltip="Верховный Совет СССР"/>
              </a:rPr>
              <a:t>Верховного Совета СССР</a:t>
            </a:r>
            <a:r>
              <a:rPr lang="ru-RU" dirty="0" smtClean="0"/>
              <a:t> от </a:t>
            </a:r>
            <a:r>
              <a:rPr lang="ru-RU" dirty="0" smtClean="0">
                <a:hlinkClick r:id="rId16" tooltip="7 апреля"/>
              </a:rPr>
              <a:t>7 апреля</a:t>
            </a:r>
            <a:r>
              <a:rPr lang="ru-RU" dirty="0" smtClean="0"/>
              <a:t> </a:t>
            </a:r>
            <a:r>
              <a:rPr lang="ru-RU" dirty="0" smtClean="0">
                <a:hlinkClick r:id="rId11" tooltip="1940 год"/>
              </a:rPr>
              <a:t>1940 года</a:t>
            </a:r>
            <a:r>
              <a:rPr lang="ru-RU" dirty="0" smtClean="0"/>
              <a:t> за образцовое выполнение боевых заданий командования на фронте борьбы с финской белогвардейщиной и проявленные при этом отвагу и геройство старшему лейтенанту Петрову Ивану Тимофеевичу присвоено звание </a:t>
            </a:r>
            <a:r>
              <a:rPr lang="ru-RU" dirty="0" smtClean="0">
                <a:hlinkClick r:id="rId17" tooltip="Герой Советского Союза"/>
              </a:rPr>
              <a:t>Героя Советского Союза</a:t>
            </a:r>
            <a:r>
              <a:rPr lang="ru-RU" dirty="0" smtClean="0"/>
              <a:t> с вручением </a:t>
            </a:r>
            <a:r>
              <a:rPr lang="ru-RU" dirty="0" smtClean="0">
                <a:hlinkClick r:id="rId18" tooltip="Орден Ленина"/>
              </a:rPr>
              <a:t>ордена Ленина</a:t>
            </a:r>
            <a:r>
              <a:rPr lang="ru-RU" dirty="0" smtClean="0"/>
              <a:t> и </a:t>
            </a:r>
            <a:r>
              <a:rPr lang="ru-RU" dirty="0" smtClean="0">
                <a:hlinkClick r:id="rId19" tooltip="Медаль «Золотая Звезда» (СССР)"/>
              </a:rPr>
              <a:t>медали «Золотая Звезда»</a:t>
            </a:r>
            <a:r>
              <a:rPr lang="ru-RU" dirty="0" smtClean="0"/>
              <a:t> под номером 394.</a:t>
            </a:r>
          </a:p>
          <a:p>
            <a:r>
              <a:rPr lang="ru-RU" dirty="0" smtClean="0"/>
              <a:t>Участвовал в </a:t>
            </a:r>
            <a:r>
              <a:rPr lang="ru-RU" dirty="0" smtClean="0">
                <a:hlinkClick r:id="rId20" tooltip="Великая Отечественная война"/>
              </a:rPr>
              <a:t>Великой Отечественной войне</a:t>
            </a:r>
            <a:r>
              <a:rPr lang="ru-RU" dirty="0" smtClean="0"/>
              <a:t> с июня </a:t>
            </a:r>
            <a:r>
              <a:rPr lang="ru-RU" dirty="0" smtClean="0">
                <a:hlinkClick r:id="rId21" tooltip="1941 год"/>
              </a:rPr>
              <a:t>1941 года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После окончания Великой Отечественной войны продолжал службу в </a:t>
            </a:r>
            <a:r>
              <a:rPr lang="ru-RU" dirty="0" smtClean="0">
                <a:hlinkClick r:id="rId22" tooltip="Московский военный округ"/>
              </a:rPr>
              <a:t>Московском военном округе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ас не надо жалеть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37" y="500042"/>
            <a:ext cx="7524802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Они сражались за  наш район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Герои Советского Союза</a:t>
            </a:r>
            <a:endParaRPr lang="ru-RU" dirty="0"/>
          </a:p>
        </p:txBody>
      </p:sp>
      <p:pic>
        <p:nvPicPr>
          <p:cNvPr id="4" name="Picture 2" descr="C:\Users\Надежда\Documents\974037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42852"/>
            <a:ext cx="220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Владислав Владиславович </a:t>
            </a:r>
            <a:r>
              <a:rPr lang="ru-RU" sz="3200" b="1" dirty="0" err="1" smtClean="0"/>
              <a:t>Хрустицкий</a:t>
            </a:r>
            <a:r>
              <a:rPr lang="ru-RU" sz="3200" dirty="0" smtClean="0"/>
              <a:t> (</a:t>
            </a:r>
            <a:r>
              <a:rPr lang="ru-RU" sz="3200" dirty="0" smtClean="0">
                <a:hlinkClick r:id="rId3" tooltip="1902"/>
              </a:rPr>
              <a:t>1901</a:t>
            </a:r>
            <a:r>
              <a:rPr lang="ru-RU" sz="3200" dirty="0" smtClean="0"/>
              <a:t>—</a:t>
            </a:r>
            <a:r>
              <a:rPr lang="ru-RU" sz="3200" dirty="0" smtClean="0">
                <a:hlinkClick r:id="rId4" tooltip="1944"/>
              </a:rPr>
              <a:t>1944</a:t>
            </a:r>
            <a:r>
              <a:rPr lang="ru-RU" sz="3200" dirty="0" smtClean="0"/>
              <a:t>)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47800"/>
            <a:ext cx="8472518" cy="4572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К моменту началу </a:t>
            </a:r>
            <a:r>
              <a:rPr lang="ru-RU" sz="1600" dirty="0" err="1" smtClean="0">
                <a:hlinkClick r:id="rId5" tooltip="Январский гром (операция)"/>
              </a:rPr>
              <a:t>Красносельско-Ропшинской</a:t>
            </a:r>
            <a:r>
              <a:rPr lang="ru-RU" sz="1600" dirty="0" smtClean="0">
                <a:hlinkClick r:id="rId5" tooltip="Январский гром (операция)"/>
              </a:rPr>
              <a:t> </a:t>
            </a:r>
          </a:p>
          <a:p>
            <a:r>
              <a:rPr lang="ru-RU" sz="1600" dirty="0" smtClean="0">
                <a:hlinkClick r:id="rId5" tooltip="Январский гром (операция)"/>
              </a:rPr>
              <a:t>операции</a:t>
            </a:r>
            <a:r>
              <a:rPr lang="ru-RU" sz="1600" dirty="0" smtClean="0"/>
              <a:t> 30-я гвардейская танковая бригада находилась</a:t>
            </a:r>
          </a:p>
          <a:p>
            <a:r>
              <a:rPr lang="ru-RU" sz="1600" dirty="0" smtClean="0"/>
              <a:t> во фронтовом резерве, но уже 25 января была передана</a:t>
            </a:r>
          </a:p>
          <a:p>
            <a:r>
              <a:rPr lang="ru-RU" sz="1600" dirty="0" smtClean="0"/>
              <a:t> на усиление </a:t>
            </a:r>
            <a:r>
              <a:rPr lang="ru-RU" sz="1600" dirty="0" smtClean="0">
                <a:hlinkClick r:id="rId6" tooltip="2-я ударная армия"/>
              </a:rPr>
              <a:t>2-й ударной армии</a:t>
            </a:r>
            <a:r>
              <a:rPr lang="ru-RU" sz="1600" dirty="0" smtClean="0"/>
              <a:t>. Командующий армией</a:t>
            </a:r>
          </a:p>
          <a:p>
            <a:r>
              <a:rPr lang="ru-RU" sz="1600" dirty="0" smtClean="0"/>
              <a:t> </a:t>
            </a:r>
            <a:r>
              <a:rPr lang="ru-RU" sz="1600" dirty="0" smtClean="0">
                <a:hlinkClick r:id="rId7" tooltip="Федюнинский, Иван Иванович"/>
              </a:rPr>
              <a:t>И. И. </a:t>
            </a:r>
            <a:r>
              <a:rPr lang="ru-RU" sz="1600" dirty="0" err="1" smtClean="0">
                <a:hlinkClick r:id="rId7" tooltip="Федюнинский, Иван Иванович"/>
              </a:rPr>
              <a:t>Федюнинский</a:t>
            </a:r>
            <a:r>
              <a:rPr lang="ru-RU" sz="1600" dirty="0" smtClean="0"/>
              <a:t> поставил перед бригадой задачу —</a:t>
            </a:r>
          </a:p>
          <a:p>
            <a:r>
              <a:rPr lang="ru-RU" sz="1600" dirty="0" smtClean="0"/>
              <a:t> сосредоточившись у села </a:t>
            </a:r>
            <a:r>
              <a:rPr lang="ru-RU" sz="1600" dirty="0" err="1" smtClean="0">
                <a:hlinkClick r:id="rId8" tooltip="Русско-Высоцкое"/>
              </a:rPr>
              <a:t>Русско-Высоцкое</a:t>
            </a:r>
            <a:r>
              <a:rPr lang="ru-RU" sz="1600" dirty="0" smtClean="0"/>
              <a:t>, нанести удар</a:t>
            </a:r>
          </a:p>
          <a:p>
            <a:r>
              <a:rPr lang="ru-RU" sz="1600" dirty="0" smtClean="0"/>
              <a:t> в направлении </a:t>
            </a:r>
            <a:r>
              <a:rPr lang="ru-RU" sz="1600" dirty="0" smtClean="0">
                <a:hlinkClick r:id="rId9" tooltip="Губаницы"/>
              </a:rPr>
              <a:t>Большие </a:t>
            </a:r>
            <a:r>
              <a:rPr lang="ru-RU" sz="1600" dirty="0" err="1" smtClean="0">
                <a:hlinkClick r:id="rId9" tooltip="Губаницы"/>
              </a:rPr>
              <a:t>Губаницы</a:t>
            </a:r>
            <a:r>
              <a:rPr lang="ru-RU" sz="1600" dirty="0" smtClean="0"/>
              <a:t> — </a:t>
            </a:r>
            <a:r>
              <a:rPr lang="ru-RU" sz="1600" dirty="0" err="1" smtClean="0">
                <a:hlinkClick r:id="rId10" tooltip="Волосово"/>
              </a:rPr>
              <a:t>Волосово</a:t>
            </a:r>
            <a:r>
              <a:rPr lang="ru-RU" sz="1600" dirty="0" err="1" smtClean="0"/>
              <a:t>,перерезать</a:t>
            </a:r>
            <a:r>
              <a:rPr lang="ru-RU" sz="1600" dirty="0" smtClean="0"/>
              <a:t> шоссейную и железную дорогу и, таким образом, отрезать пути отступления немецкой группировки из района </a:t>
            </a:r>
            <a:r>
              <a:rPr lang="ru-RU" sz="1600" dirty="0" smtClean="0">
                <a:hlinkClick r:id="rId11" tooltip="Гатчина"/>
              </a:rPr>
              <a:t>Гатчины</a:t>
            </a:r>
            <a:r>
              <a:rPr lang="ru-RU" sz="1600" dirty="0" smtClean="0"/>
              <a:t> к </a:t>
            </a:r>
            <a:r>
              <a:rPr lang="ru-RU" sz="1600" dirty="0" smtClean="0">
                <a:hlinkClick r:id="rId12" tooltip="Кингисепп"/>
              </a:rPr>
              <a:t>Кингисеппу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Не встретив сильного сопротивления, 26 января основные силы бригады, пройдя село </a:t>
            </a:r>
            <a:r>
              <a:rPr lang="ru-RU" sz="1600" dirty="0" err="1" smtClean="0"/>
              <a:t>Губаницы</a:t>
            </a:r>
            <a:r>
              <a:rPr lang="ru-RU" sz="1600" dirty="0" smtClean="0"/>
              <a:t>, устремились на Волосово. Однако в этом районе противник сосредоточил значительные силы и намеревался удержать любой ценой дорогу, проходившую через </a:t>
            </a:r>
            <a:r>
              <a:rPr lang="ru-RU" sz="1600" dirty="0" err="1" smtClean="0"/>
              <a:t>Губаницы</a:t>
            </a:r>
            <a:r>
              <a:rPr lang="ru-RU" sz="1600" dirty="0" smtClean="0"/>
              <a:t>, по которой отступали немецкие части от Гатчины. Специально пропустив вперед передовые батальоны, немцы нанесли внезапный удар по флангам наступающей бригады и одновременно перешли в контратаку из Волосова. Завязался ожесточенный бой. Часть сил бригады вела бой за </a:t>
            </a:r>
            <a:r>
              <a:rPr lang="ru-RU" sz="1600" dirty="0" err="1" smtClean="0"/>
              <a:t>Губаницы</a:t>
            </a:r>
            <a:r>
              <a:rPr lang="ru-RU" sz="1600" dirty="0" smtClean="0"/>
              <a:t>, другая — отбивалась от контратак противника. В бою за село Большие </a:t>
            </a:r>
            <a:r>
              <a:rPr lang="ru-RU" sz="1600" dirty="0" err="1" smtClean="0"/>
              <a:t>Губаницы</a:t>
            </a:r>
            <a:r>
              <a:rPr lang="ru-RU" sz="1600" dirty="0" smtClean="0"/>
              <a:t> В. В. </a:t>
            </a:r>
            <a:r>
              <a:rPr lang="ru-RU" sz="1600" dirty="0" err="1" smtClean="0"/>
              <a:t>Хрустицкий</a:t>
            </a:r>
            <a:r>
              <a:rPr lang="ru-RU" sz="1600" dirty="0" smtClean="0"/>
              <a:t> погиб.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Алексе́й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Ефи́мович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Мазуре́нко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(1917 – 2004)</a:t>
            </a:r>
            <a:endParaRPr lang="ru-RU" sz="3200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4180" y="357167"/>
            <a:ext cx="168089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357297"/>
            <a:ext cx="67151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dirty="0" smtClean="0">
                <a:hlinkClick r:id="rId3" tooltip="Великая Отечественная война"/>
              </a:rPr>
              <a:t>Великой Отечественной войне</a:t>
            </a:r>
            <a:r>
              <a:rPr lang="ru-RU" dirty="0" smtClean="0"/>
              <a:t> 1941—1945 участвовал с первых дней, сначала </a:t>
            </a:r>
            <a:r>
              <a:rPr lang="ru-RU" dirty="0" smtClean="0">
                <a:hlinkClick r:id="rId4" tooltip="Лётчик"/>
              </a:rPr>
              <a:t>лётчиком</a:t>
            </a:r>
            <a:r>
              <a:rPr lang="ru-RU" dirty="0" smtClean="0"/>
              <a:t>-истребителем и командиром </a:t>
            </a:r>
            <a:r>
              <a:rPr lang="ru-RU" dirty="0" err="1" smtClean="0"/>
              <a:t>авиазвена</a:t>
            </a:r>
            <a:r>
              <a:rPr lang="ru-RU" dirty="0" smtClean="0"/>
              <a:t> на </a:t>
            </a:r>
            <a:r>
              <a:rPr lang="ru-RU" dirty="0" smtClean="0">
                <a:hlinkClick r:id="rId5" tooltip="Балтийское море"/>
              </a:rPr>
              <a:t>Балтике</a:t>
            </a:r>
            <a:r>
              <a:rPr lang="ru-RU" dirty="0" smtClean="0"/>
              <a:t>, с января </a:t>
            </a:r>
            <a:r>
              <a:rPr lang="ru-RU" dirty="0" smtClean="0">
                <a:hlinkClick r:id="rId6" tooltip="1943"/>
              </a:rPr>
              <a:t>1943</a:t>
            </a:r>
            <a:r>
              <a:rPr lang="ru-RU" dirty="0" smtClean="0"/>
              <a:t> — старшим лётчиком-инструктором штурмовой авиации на </a:t>
            </a:r>
            <a:r>
              <a:rPr lang="ru-RU" dirty="0" smtClean="0">
                <a:hlinkClick r:id="rId7" tooltip="Северный флот"/>
              </a:rPr>
              <a:t>Северном</a:t>
            </a:r>
            <a:r>
              <a:rPr lang="ru-RU" dirty="0" smtClean="0"/>
              <a:t> и </a:t>
            </a:r>
            <a:r>
              <a:rPr lang="ru-RU" dirty="0" smtClean="0">
                <a:hlinkClick r:id="rId8" tooltip="Черноморский флот ВМФ СССР"/>
              </a:rPr>
              <a:t>Черноморском</a:t>
            </a:r>
            <a:r>
              <a:rPr lang="ru-RU" dirty="0" smtClean="0"/>
              <a:t> флотах (принимал личное участие в формировании, обучении и </a:t>
            </a:r>
            <a:r>
              <a:rPr lang="ru-RU" dirty="0" err="1" smtClean="0"/>
              <a:t>слаживании</a:t>
            </a:r>
            <a:r>
              <a:rPr lang="ru-RU" dirty="0" smtClean="0"/>
              <a:t>, а также в первых боевых вылетах </a:t>
            </a:r>
            <a:r>
              <a:rPr lang="ru-RU" dirty="0" smtClean="0">
                <a:hlinkClick r:id="rId9" tooltip="46-й штурмовой авиационный полк ВВС Северного флота"/>
              </a:rPr>
              <a:t>46-го штурмового авиационного полка Северного флота</a:t>
            </a:r>
            <a:r>
              <a:rPr lang="ru-RU" dirty="0" smtClean="0"/>
              <a:t>), с января </a:t>
            </a:r>
            <a:r>
              <a:rPr lang="ru-RU" dirty="0" smtClean="0">
                <a:hlinkClick r:id="rId10" tooltip="1944"/>
              </a:rPr>
              <a:t>1944</a:t>
            </a:r>
            <a:r>
              <a:rPr lang="ru-RU" dirty="0" smtClean="0"/>
              <a:t> — командиром 7-го штурмового авиационного </a:t>
            </a:r>
            <a:r>
              <a:rPr lang="ru-RU" dirty="0" smtClean="0">
                <a:hlinkClick r:id="rId11" tooltip="Полк"/>
              </a:rPr>
              <a:t>полка</a:t>
            </a:r>
            <a:r>
              <a:rPr lang="ru-RU" dirty="0" smtClean="0"/>
              <a:t> в составе ВВС </a:t>
            </a:r>
            <a:r>
              <a:rPr lang="ru-RU" dirty="0" smtClean="0">
                <a:hlinkClick r:id="rId12" tooltip="Балтийский флот"/>
              </a:rPr>
              <a:t>Балтийского флота</a:t>
            </a:r>
            <a:r>
              <a:rPr lang="ru-RU" dirty="0" smtClean="0"/>
              <a:t>. Совершил около 300 успешных боевых вылетов, лично потопил 8 и в составе группы — 22 корабля противника. Звание Героя Советского Союза с вручением </a:t>
            </a:r>
            <a:r>
              <a:rPr lang="ru-RU" dirty="0" smtClean="0">
                <a:hlinkClick r:id="rId13" tooltip="Орден Ленина"/>
              </a:rPr>
              <a:t>ордена Ленина</a:t>
            </a:r>
            <a:r>
              <a:rPr lang="ru-RU" dirty="0" smtClean="0"/>
              <a:t> и </a:t>
            </a:r>
            <a:r>
              <a:rPr lang="ru-RU" dirty="0" smtClean="0">
                <a:hlinkClick r:id="rId14" tooltip="Медаль «Золотая Звезда» (СССР)"/>
              </a:rPr>
              <a:t>медали «Золотая Звезда»</a:t>
            </a:r>
            <a:r>
              <a:rPr lang="ru-RU" dirty="0" smtClean="0"/>
              <a:t> младшему </a:t>
            </a:r>
            <a:r>
              <a:rPr lang="ru-RU" dirty="0" smtClean="0">
                <a:hlinkClick r:id="rId15" tooltip="Лейтенант"/>
              </a:rPr>
              <a:t>лейтенанту</a:t>
            </a:r>
            <a:r>
              <a:rPr lang="ru-RU" dirty="0" smtClean="0"/>
              <a:t> присвоено Указом Президиума Верховного Совета СССР от </a:t>
            </a:r>
            <a:r>
              <a:rPr lang="ru-RU" dirty="0" smtClean="0">
                <a:hlinkClick r:id="rId16" tooltip="23 октября"/>
              </a:rPr>
              <a:t>23 октября</a:t>
            </a:r>
            <a:r>
              <a:rPr lang="ru-RU" dirty="0" smtClean="0"/>
              <a:t> </a:t>
            </a:r>
            <a:r>
              <a:rPr lang="ru-RU" dirty="0" smtClean="0">
                <a:hlinkClick r:id="rId17" tooltip="1942"/>
              </a:rPr>
              <a:t>1942</a:t>
            </a:r>
            <a:r>
              <a:rPr lang="ru-RU" dirty="0" smtClean="0"/>
              <a:t> за образцовое выполнение боевых заданий и проявленные при этом мужество, героизм и отвагу в боях. Воевал вместе с А.Ломакиным в небе над </a:t>
            </a:r>
            <a:r>
              <a:rPr lang="ru-RU" dirty="0" err="1" smtClean="0"/>
              <a:t>Волосовским</a:t>
            </a:r>
            <a:r>
              <a:rPr lang="ru-RU" dirty="0" smtClean="0"/>
              <a:t> районом.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658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Анатолий Георгиевич Ломакин</a:t>
            </a:r>
            <a:r>
              <a:rPr lang="ru-RU" sz="3200" dirty="0" smtClean="0"/>
              <a:t> </a:t>
            </a:r>
            <a:r>
              <a:rPr lang="ru-RU" sz="2800" dirty="0" smtClean="0"/>
              <a:t>(</a:t>
            </a:r>
            <a:r>
              <a:rPr lang="ru-RU" sz="2800" dirty="0" smtClean="0">
                <a:hlinkClick r:id="rId2" tooltip="1921"/>
              </a:rPr>
              <a:t>1921</a:t>
            </a:r>
            <a:r>
              <a:rPr lang="ru-RU" sz="2800" dirty="0" smtClean="0"/>
              <a:t>—</a:t>
            </a:r>
            <a:r>
              <a:rPr lang="ru-RU" sz="2800" dirty="0" smtClean="0">
                <a:hlinkClick r:id="rId3" tooltip="1944"/>
              </a:rPr>
              <a:t>1944</a:t>
            </a:r>
            <a:r>
              <a:rPr lang="ru-RU" sz="2800" dirty="0" smtClean="0"/>
              <a:t>) </a:t>
            </a:r>
            <a:endParaRPr lang="ru-RU" sz="2800" dirty="0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857232"/>
            <a:ext cx="1611306" cy="222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42910" y="1357298"/>
            <a:ext cx="80010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</a:t>
            </a:r>
            <a:r>
              <a:rPr lang="ru-RU" dirty="0" smtClean="0">
                <a:hlinkClick r:id="rId5" tooltip="9 апреля"/>
              </a:rPr>
              <a:t>9 апреля</a:t>
            </a:r>
            <a:r>
              <a:rPr lang="ru-RU" dirty="0" smtClean="0"/>
              <a:t> </a:t>
            </a:r>
            <a:r>
              <a:rPr lang="ru-RU" dirty="0" smtClean="0">
                <a:hlinkClick r:id="rId6" tooltip="1921 год"/>
              </a:rPr>
              <a:t>1921 года</a:t>
            </a:r>
            <a:r>
              <a:rPr lang="ru-RU" dirty="0" smtClean="0"/>
              <a:t> в городе Таганрог</a:t>
            </a:r>
            <a:r>
              <a:rPr lang="ru-RU" baseline="30000" dirty="0" smtClean="0">
                <a:hlinkClick r:id="rId7"/>
              </a:rPr>
              <a:t>[1]</a:t>
            </a:r>
            <a:r>
              <a:rPr lang="ru-RU" dirty="0" smtClean="0"/>
              <a:t> в семье </a:t>
            </a:r>
          </a:p>
          <a:p>
            <a:r>
              <a:rPr lang="ru-RU" dirty="0" smtClean="0"/>
              <a:t>рабочего. </a:t>
            </a:r>
            <a:r>
              <a:rPr lang="ru-RU" dirty="0" smtClean="0">
                <a:hlinkClick r:id="rId8" tooltip="Русский"/>
              </a:rPr>
              <a:t>Русский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Окончил среднюю школу и </a:t>
            </a:r>
            <a:r>
              <a:rPr lang="ru-RU" dirty="0" smtClean="0">
                <a:hlinkClick r:id="rId9" tooltip="Аэроклуб"/>
              </a:rPr>
              <a:t>аэроклуб</a:t>
            </a:r>
            <a:r>
              <a:rPr lang="ru-RU" dirty="0" smtClean="0"/>
              <a:t> в Ростове-на-Дону.</a:t>
            </a:r>
          </a:p>
          <a:p>
            <a:r>
              <a:rPr lang="ru-RU" dirty="0" smtClean="0"/>
              <a:t>В Военно-Морском Флоте с </a:t>
            </a:r>
            <a:r>
              <a:rPr lang="ru-RU" dirty="0" smtClean="0">
                <a:hlinkClick r:id="rId10" tooltip="1940 год"/>
              </a:rPr>
              <a:t>1940 года</a:t>
            </a:r>
            <a:r>
              <a:rPr lang="ru-RU" dirty="0" smtClean="0"/>
              <a:t>. В </a:t>
            </a:r>
            <a:r>
              <a:rPr lang="ru-RU" dirty="0" smtClean="0">
                <a:hlinkClick r:id="rId11" tooltip="1941 год"/>
              </a:rPr>
              <a:t>1941 году</a:t>
            </a:r>
            <a:r>
              <a:rPr lang="ru-RU" dirty="0" smtClean="0"/>
              <a:t> окончил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2" tooltip="Ейский высший военный авиационный институт"/>
              </a:rPr>
              <a:t>военно-морское авиационное училище имени Сталина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(г. </a:t>
            </a:r>
            <a:r>
              <a:rPr lang="ru-RU" dirty="0" smtClean="0">
                <a:hlinkClick r:id="rId13" tooltip="Ейск"/>
              </a:rPr>
              <a:t>Ейск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Член </a:t>
            </a:r>
            <a:r>
              <a:rPr lang="ru-RU" dirty="0" smtClean="0">
                <a:hlinkClick r:id="rId14" tooltip="ВКП(б)"/>
              </a:rPr>
              <a:t>ВКП(б)</a:t>
            </a:r>
            <a:r>
              <a:rPr lang="ru-RU" dirty="0" smtClean="0"/>
              <a:t> с </a:t>
            </a:r>
            <a:r>
              <a:rPr lang="ru-RU" dirty="0" smtClean="0">
                <a:hlinkClick r:id="rId15" tooltip="1942 год"/>
              </a:rPr>
              <a:t>1942 года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фронтах Великой Отечественной войны с марта 1942 года. Боевой путь начал в составе </a:t>
            </a:r>
            <a:r>
              <a:rPr lang="ru-RU" dirty="0" smtClean="0">
                <a:hlinkClick r:id="rId16" tooltip="11-й истребительный авиационный полк ВВС Балтийского флота"/>
              </a:rPr>
              <a:t>11-го истребительного авиационного полка</a:t>
            </a:r>
            <a:r>
              <a:rPr lang="ru-RU" dirty="0" smtClean="0"/>
              <a:t>, затем служил в 21-м истребительном авиационном полку, а в начале </a:t>
            </a:r>
            <a:r>
              <a:rPr lang="ru-RU" dirty="0" smtClean="0">
                <a:hlinkClick r:id="rId17" tooltip="1944 год"/>
              </a:rPr>
              <a:t>1944 года</a:t>
            </a:r>
            <a:r>
              <a:rPr lang="ru-RU" dirty="0" smtClean="0"/>
              <a:t> — назначен командиром </a:t>
            </a:r>
            <a:r>
              <a:rPr lang="ru-RU" dirty="0" smtClean="0">
                <a:hlinkClick r:id="rId18" tooltip="Эскадрилья"/>
              </a:rPr>
              <a:t>эскадрильи</a:t>
            </a:r>
            <a:r>
              <a:rPr lang="ru-RU" dirty="0" smtClean="0"/>
              <a:t>. Заместитель командира эскадрильи </a:t>
            </a:r>
            <a:r>
              <a:rPr lang="ru-RU" dirty="0" smtClean="0">
                <a:hlinkClick r:id="rId19" tooltip="Старший лейтенант"/>
              </a:rPr>
              <a:t>старший лейтенант</a:t>
            </a:r>
            <a:r>
              <a:rPr lang="ru-RU" dirty="0" smtClean="0"/>
              <a:t> Анатолий Ломакин к сентябрю </a:t>
            </a:r>
            <a:r>
              <a:rPr lang="ru-RU" dirty="0" smtClean="0">
                <a:hlinkClick r:id="rId20" tooltip="1943 год"/>
              </a:rPr>
              <a:t>1943 года</a:t>
            </a:r>
            <a:r>
              <a:rPr lang="ru-RU" dirty="0" smtClean="0"/>
              <a:t> совершил 452 боевых вылета, в 49 воздушных боях лично сбил 7 и в составе группы 19 самолётов противника. Всего лётчик-истребитель совершил 504 боевых вылета, сбил 24 вражеских самолёта. Воевал в небе над </a:t>
            </a:r>
            <a:r>
              <a:rPr lang="ru-RU" dirty="0" err="1" smtClean="0"/>
              <a:t>Волосовским</a:t>
            </a:r>
            <a:r>
              <a:rPr lang="ru-RU" dirty="0" smtClean="0"/>
              <a:t> районом.</a:t>
            </a:r>
          </a:p>
          <a:p>
            <a:r>
              <a:rPr lang="ru-RU" dirty="0" smtClean="0"/>
              <a:t>Пал смертью храбрых в воздушном бою </a:t>
            </a:r>
            <a:r>
              <a:rPr lang="ru-RU" dirty="0" smtClean="0">
                <a:hlinkClick r:id="rId21" tooltip="25 января"/>
              </a:rPr>
              <a:t>25 января</a:t>
            </a:r>
            <a:r>
              <a:rPr lang="ru-RU" dirty="0" smtClean="0"/>
              <a:t> </a:t>
            </a:r>
            <a:r>
              <a:rPr lang="ru-RU" dirty="0" smtClean="0">
                <a:hlinkClick r:id="rId17" tooltip="1944 год"/>
              </a:rPr>
              <a:t>1944 года</a:t>
            </a:r>
            <a:r>
              <a:rPr lang="ru-RU" dirty="0" smtClean="0"/>
              <a:t>. Похоронен в </a:t>
            </a:r>
            <a:r>
              <a:rPr lang="ru-RU" dirty="0" smtClean="0">
                <a:hlinkClick r:id="rId22" tooltip="Мурино (посёлок)"/>
              </a:rPr>
              <a:t>селе </a:t>
            </a:r>
            <a:r>
              <a:rPr lang="ru-RU" dirty="0" err="1" smtClean="0">
                <a:hlinkClick r:id="rId22" tooltip="Мурино (посёлок)"/>
              </a:rPr>
              <a:t>Мурино</a:t>
            </a:r>
            <a:r>
              <a:rPr lang="ru-RU" dirty="0" smtClean="0"/>
              <a:t> </a:t>
            </a:r>
            <a:r>
              <a:rPr lang="ru-RU" dirty="0" smtClean="0">
                <a:hlinkClick r:id="rId23" tooltip="Всеволожский район"/>
              </a:rPr>
              <a:t>Всеволожского района</a:t>
            </a:r>
            <a:r>
              <a:rPr lang="ru-RU" dirty="0" smtClean="0"/>
              <a:t> Ленинградской области.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ладимир Высоцкий - Як истребитель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428604"/>
            <a:ext cx="7054503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2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65820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Раков Василий Иванович </a:t>
            </a:r>
            <a:br>
              <a:rPr lang="ru-RU" sz="3200" u="sng" dirty="0" smtClean="0"/>
            </a:br>
            <a:r>
              <a:rPr lang="ru-RU" sz="2800" u="sng" dirty="0" smtClean="0"/>
              <a:t>(1909 – 1996)</a:t>
            </a:r>
            <a:endParaRPr lang="ru-RU" sz="2800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28604"/>
            <a:ext cx="1214446" cy="173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357299"/>
            <a:ext cx="84296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Великую Отечественную войну командовал морской авиабригадой,</a:t>
            </a:r>
          </a:p>
          <a:p>
            <a:r>
              <a:rPr lang="ru-RU" dirty="0" smtClean="0"/>
              <a:t> 3-й особой Севастопольской авиагруппой, был помощником </a:t>
            </a:r>
          </a:p>
          <a:p>
            <a:r>
              <a:rPr lang="ru-RU" dirty="0" smtClean="0"/>
              <a:t>командира 9-й ШАД и командиром 12-го </a:t>
            </a:r>
            <a:r>
              <a:rPr lang="ru-RU" dirty="0" err="1" smtClean="0"/>
              <a:t>ГвПБАП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 июлю 1944 года командир 12-го Гвардейского бомбардировочного авиационного полка (8-я минно-торпедная авиационная дивизия, ВВС Балтийского флота) Гвардии подполковник В. И. Раков совершил 68 боевых вылетов, принимал участие в потоплении броненосца береговой обороны противника. 22 июля 1944 года награждён второй медалью "Золотая Звезда". К концу войны выполнил 170 успешных болевых вылетов, участвовал в потоплении 12 кораблей противника, включая крейсер ПВО "Ниобе".</a:t>
            </a:r>
          </a:p>
          <a:p>
            <a:r>
              <a:rPr lang="ru-RU" dirty="0" smtClean="0"/>
              <a:t>После войны командовал авиационным соединением, в 1946 году окончил Военную академию Генерального штаба. Доктор военно-морских наук (1967 год). До 1971 года на преподавательской работе в Военно-Морской академии. С 1971 года генерал-майор авиации В. И. Раков - в запасе. Жил в Ленинграде.</a:t>
            </a:r>
          </a:p>
          <a:p>
            <a:r>
              <a:rPr lang="ru-RU" dirty="0" smtClean="0"/>
              <a:t>Награждён орденами: Ленина (дважды), Красного Знамени (трижды), Отечественной войны 1-й степени, Красной Звезды; медалями. Бронзовый бюст установлен в Ленинграде. Автор книг: "Крылья над морем", "Над морем и сушей", "В авиации - моя жизнь". Дважды Герой Советского Союза.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9399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А. Твардовский</a:t>
            </a:r>
            <a:br>
              <a:rPr lang="ru-RU" b="1" dirty="0" smtClean="0"/>
            </a:br>
            <a:r>
              <a:rPr lang="ru-RU" b="1" dirty="0" smtClean="0"/>
              <a:t>"Я знаю, никакой моей вины..."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80724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Я знаю, никакой моей вины </a:t>
            </a:r>
          </a:p>
          <a:p>
            <a:r>
              <a:rPr lang="ru-RU" sz="2800" b="1" i="1" dirty="0" smtClean="0"/>
              <a:t>В том, что другие не пришли с войны.</a:t>
            </a:r>
          </a:p>
          <a:p>
            <a:r>
              <a:rPr lang="ru-RU" sz="2800" b="1" i="1" dirty="0" smtClean="0"/>
              <a:t> В том, что они — кто старше, кто моложе —</a:t>
            </a:r>
          </a:p>
          <a:p>
            <a:r>
              <a:rPr lang="ru-RU" sz="2800" b="1" i="1" dirty="0" smtClean="0"/>
              <a:t> Остались там, и не о том же речь, </a:t>
            </a:r>
          </a:p>
          <a:p>
            <a:r>
              <a:rPr lang="ru-RU" sz="2800" b="1" i="1" dirty="0" smtClean="0"/>
              <a:t>Что я их мог, но не сумел сберечь, </a:t>
            </a:r>
          </a:p>
          <a:p>
            <a:r>
              <a:rPr lang="ru-RU" sz="2800" b="1" i="1" dirty="0" smtClean="0"/>
              <a:t> Речь не о том, но всё же, всё же, всё же...</a:t>
            </a:r>
            <a:endParaRPr lang="ru-RU" sz="2800" b="1" i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ставай страна огромная.. 22 июня 1941 года - 9 мая 1945 го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7715304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3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88" y="274638"/>
            <a:ext cx="8215312" cy="3940175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Всего в Книге о Героях Советского Союза, родившихся в Ленинградской области и защищавших Ленинградскую область от фашистских захватчиков, 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296 имён.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Вечная им память!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256"/>
            <a:ext cx="381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т героев былых времё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04" y="371430"/>
            <a:ext cx="7215268" cy="5772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1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7772400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err="1" smtClean="0"/>
              <a:t>Гендреус</a:t>
            </a:r>
            <a:r>
              <a:rPr lang="ru-RU" sz="3100" b="1" dirty="0" smtClean="0"/>
              <a:t> Генрих </a:t>
            </a:r>
            <a:r>
              <a:rPr lang="ru-RU" sz="3100" b="1" dirty="0" err="1" smtClean="0"/>
              <a:t>Иосипович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(05.09.1922 – 2000-е)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14488"/>
            <a:ext cx="7772400" cy="478634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Герой Советского Союза (15.01.1944). </a:t>
            </a:r>
            <a:r>
              <a:rPr lang="ru-RU" b="1" dirty="0" smtClean="0"/>
              <a:t>Родился  в дер. </a:t>
            </a:r>
            <a:r>
              <a:rPr lang="ru-RU" b="1" dirty="0" err="1" smtClean="0"/>
              <a:t>Зимитицы</a:t>
            </a:r>
            <a:r>
              <a:rPr lang="ru-RU" b="1" dirty="0" smtClean="0"/>
              <a:t> ныне </a:t>
            </a:r>
            <a:r>
              <a:rPr lang="ru-RU" b="1" dirty="0" err="1" smtClean="0"/>
              <a:t>Волосовского</a:t>
            </a:r>
            <a:r>
              <a:rPr lang="ru-RU" b="1" dirty="0" smtClean="0"/>
              <a:t> района </a:t>
            </a:r>
            <a:r>
              <a:rPr lang="ru-RU" dirty="0" smtClean="0"/>
              <a:t>в крестьянской семье, эстонец. Окончил 6 классов. </a:t>
            </a:r>
            <a:r>
              <a:rPr lang="ru-RU" b="1" dirty="0" smtClean="0"/>
              <a:t>Работал слесарем на заводе «Горн» в пос. Волосово (ныне город).</a:t>
            </a:r>
            <a:endParaRPr lang="ru-RU" dirty="0" smtClean="0"/>
          </a:p>
          <a:p>
            <a:r>
              <a:rPr lang="ru-RU" dirty="0" smtClean="0"/>
              <a:t>   В Красной Армии с 1941 г. В действующей армии с июля 1941 г. Сражался с гитлеровскими оккупантами на Центральном, Белорусском, 1-м Белорусском фронтах.</a:t>
            </a:r>
          </a:p>
          <a:p>
            <a:r>
              <a:rPr lang="ru-RU" dirty="0" smtClean="0"/>
              <a:t>   Командир пулеметного отделения 234-го гвардейского стрелкового полка (76-я гвардейская стрелковая дивизия, 61-я армия, Центральный фронт) гвардии сержант Генрих </a:t>
            </a:r>
            <a:r>
              <a:rPr lang="ru-RU" dirty="0" err="1" smtClean="0"/>
              <a:t>Гендреус</a:t>
            </a:r>
            <a:r>
              <a:rPr lang="ru-RU" dirty="0" smtClean="0"/>
              <a:t> 28 сентября 1943 г. в составе небольшой группы бойцов получил приказ под покровом темноты переправиться через р. Днепр в районе с. Мысы Черниговской обл. (Украина), захватить плацдарм и обеспечить подразделениям полка форсирование реки. Незаметно подобравшись к вражеской огневой позиции, они забросали фашистов гранатами. Солдаты с командиром отделения Г. И. </a:t>
            </a:r>
            <a:r>
              <a:rPr lang="ru-RU" dirty="0" err="1" smtClean="0"/>
              <a:t>Гендреусом</a:t>
            </a:r>
            <a:r>
              <a:rPr lang="ru-RU" dirty="0" smtClean="0"/>
              <a:t>  закрепилась на плацдарме и удерживали рубеж, отразив несколько контратак противника, обеспечили переправу полка.</a:t>
            </a:r>
          </a:p>
          <a:p>
            <a:r>
              <a:rPr lang="ru-RU" dirty="0" smtClean="0"/>
              <a:t>   Указом Президиума Верховного Совета СССР  за образцовое выполнение боевых заданий командования на фронте борьбы с немецко-фашистским захватчиками и проявленные при этом мужество и героизм гвардии сержанту </a:t>
            </a:r>
            <a:r>
              <a:rPr lang="ru-RU" dirty="0" err="1" smtClean="0"/>
              <a:t>Гендреусу</a:t>
            </a:r>
            <a:r>
              <a:rPr lang="ru-RU" dirty="0" smtClean="0"/>
              <a:t> Генриху </a:t>
            </a:r>
            <a:r>
              <a:rPr lang="ru-RU" dirty="0" err="1" smtClean="0"/>
              <a:t>Иосиповичу</a:t>
            </a:r>
            <a:r>
              <a:rPr lang="ru-RU" dirty="0" smtClean="0"/>
              <a:t> присвоено звание  Героя  Советского  Союза  с  вручением  ордена  Ленина  и  медали «Золотая Звезда» .</a:t>
            </a:r>
            <a:endParaRPr lang="ru-RU" dirty="0"/>
          </a:p>
        </p:txBody>
      </p:sp>
      <p:pic>
        <p:nvPicPr>
          <p:cNvPr id="4" name="Рисунок 3" descr="Гендреус (Хиндреус)Генрих (Хейнрих) Иосипович"/>
          <p:cNvPicPr/>
          <p:nvPr/>
        </p:nvPicPr>
        <p:blipFill>
          <a:blip r:embed="rId2" r:link="rId3">
            <a:grayscl/>
          </a:blip>
          <a:srcRect/>
          <a:stretch>
            <a:fillRect/>
          </a:stretch>
        </p:blipFill>
        <p:spPr bwMode="auto">
          <a:xfrm>
            <a:off x="7358082" y="214290"/>
            <a:ext cx="1284345" cy="150019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42876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Григорьев Николай Васильевич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(14.10.1918 – 13.01.1976)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001056" cy="5143536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Герой Советского Союза (27.02.1945). </a:t>
            </a:r>
            <a:r>
              <a:rPr lang="ru-RU" sz="1800" b="1" dirty="0" smtClean="0"/>
              <a:t>Родился в дер. Большие </a:t>
            </a:r>
            <a:r>
              <a:rPr lang="ru-RU" sz="1800" b="1" dirty="0" err="1" smtClean="0"/>
              <a:t>Озертицы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Волосовского</a:t>
            </a:r>
            <a:r>
              <a:rPr lang="ru-RU" sz="1800" b="1" dirty="0" smtClean="0"/>
              <a:t> района </a:t>
            </a:r>
            <a:r>
              <a:rPr lang="ru-RU" sz="1800" dirty="0" smtClean="0"/>
              <a:t>в крестьянской семье. </a:t>
            </a:r>
          </a:p>
          <a:p>
            <a:r>
              <a:rPr lang="ru-RU" sz="1800" dirty="0" smtClean="0"/>
              <a:t>Окончил начальную школу.</a:t>
            </a:r>
          </a:p>
          <a:p>
            <a:r>
              <a:rPr lang="ru-RU" sz="1800" dirty="0" smtClean="0"/>
              <a:t>   С февраля 1943 г. находился на фронтах Великой Отечественной. Командир орудия 147-го гвардейского </a:t>
            </a:r>
            <a:r>
              <a:rPr lang="ru-RU" sz="1800" dirty="0" err="1" smtClean="0"/>
              <a:t>артиллерийского-минометного</a:t>
            </a:r>
            <a:r>
              <a:rPr lang="ru-RU" sz="1800" dirty="0" smtClean="0"/>
              <a:t> полка 15-я гвардейская кавалерийская дивизии, 7-й гвардейский кавалерийский корпус, 1-й Белорусский фронт сержант Н. В. Григорьев отличился в январе 1945 г. в боях при прорыве обороны противника с </a:t>
            </a:r>
            <a:r>
              <a:rPr lang="ru-RU" sz="1800" dirty="0" err="1" smtClean="0"/>
              <a:t>пулавского</a:t>
            </a:r>
            <a:r>
              <a:rPr lang="ru-RU" sz="1800" dirty="0" smtClean="0"/>
              <a:t> плацдарма на р. Висла (Польша) – уничтожил 3 дзота, чем способствовал успешному продвижению вперед. На марше батарея столкнулась с колонной автомашин и бронетранспортеров противника. Под пулеметно-автоматным огнем развернув орудие, Н. В. Григорьев открыл огонь по врагу. В этом бою расчет уничтожил 3 автомашины и несколько десятков гитлеровцев.</a:t>
            </a:r>
          </a:p>
          <a:p>
            <a:r>
              <a:rPr lang="ru-RU" sz="1800" dirty="0" smtClean="0"/>
              <a:t>   В 1945 г. демобилизован. Жил и работал в г. Ленинграде (ныне г. Санкт–Петербург).</a:t>
            </a:r>
          </a:p>
        </p:txBody>
      </p:sp>
      <p:pic>
        <p:nvPicPr>
          <p:cNvPr id="4" name="Рисунок 3" descr="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357166"/>
            <a:ext cx="1071570" cy="147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оенные песни. На безымянной высоте (кадры хроники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3791" y="500042"/>
            <a:ext cx="7753399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7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357214"/>
            <a:ext cx="8472518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Егоров Георгий Михайлович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(30.10.1918 – 09.02.2000)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3" name="Рисунок 2" descr="ЕгоровГеоргий Михайлович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215206" y="142852"/>
            <a:ext cx="141131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7" y="1428736"/>
            <a:ext cx="85011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Герой Советского Союза (27.10.1978). </a:t>
            </a:r>
            <a:r>
              <a:rPr lang="ru-RU" b="1" dirty="0"/>
              <a:t>Родился  в </a:t>
            </a:r>
            <a:endParaRPr lang="ru-RU" b="1" dirty="0" smtClean="0"/>
          </a:p>
          <a:p>
            <a:r>
              <a:rPr lang="ru-RU" b="1" dirty="0" smtClean="0"/>
              <a:t>дер</a:t>
            </a:r>
            <a:r>
              <a:rPr lang="ru-RU" b="1" dirty="0"/>
              <a:t>. </a:t>
            </a:r>
            <a:r>
              <a:rPr lang="ru-RU" b="1" dirty="0" err="1"/>
              <a:t>Местаново</a:t>
            </a:r>
            <a:r>
              <a:rPr lang="ru-RU" b="1" dirty="0"/>
              <a:t> ныне </a:t>
            </a:r>
            <a:r>
              <a:rPr lang="ru-RU" b="1" dirty="0" err="1" smtClean="0"/>
              <a:t>Волосовский</a:t>
            </a:r>
            <a:r>
              <a:rPr lang="ru-RU" b="1" dirty="0" smtClean="0"/>
              <a:t> </a:t>
            </a:r>
            <a:r>
              <a:rPr lang="ru-RU" b="1" dirty="0"/>
              <a:t>район </a:t>
            </a:r>
            <a:r>
              <a:rPr lang="ru-RU" dirty="0"/>
              <a:t>в крестьянской </a:t>
            </a:r>
            <a:endParaRPr lang="ru-RU" dirty="0" smtClean="0"/>
          </a:p>
          <a:p>
            <a:r>
              <a:rPr lang="ru-RU" dirty="0" smtClean="0"/>
              <a:t>семье.  </a:t>
            </a:r>
            <a:r>
              <a:rPr lang="ru-RU" dirty="0"/>
              <a:t>В рядах Вооружённых Сил СССР и Военно-Морского флота с 1936 г. когда он </a:t>
            </a:r>
            <a:r>
              <a:rPr lang="ru-RU" dirty="0" smtClean="0"/>
              <a:t>стал курсантом </a:t>
            </a:r>
            <a:r>
              <a:rPr lang="ru-RU" dirty="0"/>
              <a:t>Военно-морского </a:t>
            </a:r>
            <a:r>
              <a:rPr lang="ru-RU" dirty="0" smtClean="0"/>
              <a:t>училища  </a:t>
            </a:r>
            <a:r>
              <a:rPr lang="ru-RU" dirty="0"/>
              <a:t>(ВМУ) имени М.В. Фрунзе.</a:t>
            </a:r>
          </a:p>
          <a:p>
            <a:r>
              <a:rPr lang="ru-RU" dirty="0"/>
              <a:t>   Начало Великой Отечественной войны штурман ПЛ "Щ-310" старший лейтенант Егоров Г. М. встретил на </a:t>
            </a:r>
            <a:r>
              <a:rPr lang="ru-RU" dirty="0" smtClean="0"/>
              <a:t>таллиннском рейде</a:t>
            </a:r>
            <a:r>
              <a:rPr lang="ru-RU" dirty="0"/>
              <a:t>. В октябре 1942 г. возвращаясь на базу в Кронштадт, "Щ-310" подорвалась на мине. Получив серьёзные повреждения ПЛ </a:t>
            </a:r>
            <a:r>
              <a:rPr lang="ru-RU" dirty="0" smtClean="0"/>
              <a:t>легла </a:t>
            </a:r>
            <a:r>
              <a:rPr lang="ru-RU" dirty="0"/>
              <a:t>на грунт на 60-метровой глубине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Командир БЧ-1 Егоров Г. М. вместе с экипажем мужественно боролся за </a:t>
            </a:r>
            <a:r>
              <a:rPr lang="ru-RU" dirty="0" smtClean="0"/>
              <a:t>живучесть </a:t>
            </a:r>
            <a:r>
              <a:rPr lang="ru-RU" dirty="0"/>
              <a:t>субмарины, а когда лодка всплыла, он виртуозно провёл её через минные поля, выставленные гитлеровцами.</a:t>
            </a:r>
          </a:p>
          <a:p>
            <a:r>
              <a:rPr lang="ru-RU" dirty="0"/>
              <a:t>   В начале декабря 1944 г. становится командиром ПЛ "М-90" Балтийского флота. Всего за годы Великой Отечественной войны он совершил в этом качестве три боевых похода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Указом </a:t>
            </a:r>
            <a:r>
              <a:rPr lang="ru-RU" dirty="0"/>
              <a:t>Президиума Верховного Совета СССР  за большой вклад в дело повышения обороноспособности страны адмиралу флота Егорову Георгию Михайловичу присвоено звание Герой Советского Союза, с вручением ордена Ленина и медали "Золотая </a:t>
            </a:r>
            <a:r>
              <a:rPr lang="ru-RU" dirty="0" smtClean="0"/>
              <a:t>Звезда«.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01080" cy="1214446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Тикиляйнен</a:t>
            </a:r>
            <a:r>
              <a:rPr lang="ru-RU" sz="2800" b="1" dirty="0" smtClean="0"/>
              <a:t> Пётр Абрамович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(03.08.1921 – 28.07.1941)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ТикиляйненПётр Абрамович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286644" y="285728"/>
            <a:ext cx="14192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42844" y="1142984"/>
            <a:ext cx="88583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Герой Советского Союза (20.11.1944).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Родился  в дер.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Марково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ныне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Волосовского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крестьянской семье. Финн.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1939 г. окончил среднюю школу-десятилетку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дер. Красная Мыза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Волосовского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района. Работал в отделении связи в дер. Бегуницы.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В Красную Армию призван в 1939 г. В составе войск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Ленинградского военного округа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участвовал в советско-финской войне 1939-40 гг. </a:t>
            </a:r>
            <a:r>
              <a:rPr 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Летом 1940 г. зачислен рядовым вновь сформированного соединения 71-й стрелковой дивизии.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Начало Великой Отечественной войны младший сержант Пётр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Тикиляйнен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встретил командиром отделения в стрелковом батальоне 52-го стрелкового полка 71-й стрелковой дивизии 7-й армии.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районеРистисалми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(Карелия), 28 июля 1941 г. в бою против гитлеровцев совершили свой воинский подвиг Пётр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Тикиляйнен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бойцы его отделения. Им было приказано не допустить выхода врага на дорогу, которая вела через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Вохтозеро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Спасскую Губу в г. Петрозаводск.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была «дорога жизни» для полка и всей дивизии. В течение всего дня отделение отбивало натиск врага, пытавшегося на лодках переправиться через водную преграду.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вечеру кончились патроны, в живых осталось только четыре воина, включая командира, они были ранены. Пётр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Тикиляйнен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бросив последнюю гранату в причалившую лодку с гитлеровцами, поднял своих боевых друзей на последний рукопашный, штыковой бой.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Враг не смог пробиться к дороге на этом рубеже.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В этом бою младший сержант П. 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Тикиляйнен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пал смертью храбрых. Захоронен в братской могиле воинов в г. Суоярви Республики Карелия.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642918"/>
            <a:ext cx="1452587" cy="208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МОРОЗОВ  ТИМОФЕЙ ИВАНОВИЧ (1922 – 1992)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3"/>
            <a:ext cx="835824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         МОРОЗОВ</a:t>
            </a:r>
            <a:r>
              <a:rPr lang="ru-RU" b="1" dirty="0"/>
              <a:t> </a:t>
            </a:r>
            <a:r>
              <a:rPr lang="ru-RU" b="1" dirty="0" smtClean="0"/>
              <a:t> ТИМОФЕЙ ИВАНОВИЧ (1922 – 1992)</a:t>
            </a:r>
            <a:endParaRPr lang="ru-RU" dirty="0" smtClean="0"/>
          </a:p>
          <a:p>
            <a:r>
              <a:rPr lang="ru-RU" sz="2000" dirty="0" smtClean="0"/>
              <a:t>Родился в 1922г. в д. </a:t>
            </a:r>
            <a:r>
              <a:rPr lang="ru-RU" sz="2000" dirty="0" err="1" smtClean="0"/>
              <a:t>Авиницы</a:t>
            </a:r>
            <a:r>
              <a:rPr lang="ru-RU" sz="2000" dirty="0" smtClean="0"/>
              <a:t> </a:t>
            </a:r>
            <a:r>
              <a:rPr lang="ru-RU" sz="2000" dirty="0" err="1" smtClean="0"/>
              <a:t>Западнодвинского</a:t>
            </a:r>
            <a:r>
              <a:rPr lang="ru-RU" sz="2000" dirty="0" smtClean="0"/>
              <a:t> района.</a:t>
            </a:r>
          </a:p>
          <a:p>
            <a:r>
              <a:rPr lang="ru-RU" sz="2000" dirty="0" smtClean="0"/>
              <a:t> Русский.</a:t>
            </a:r>
          </a:p>
          <a:p>
            <a:r>
              <a:rPr lang="ru-RU" sz="2000" dirty="0" smtClean="0"/>
              <a:t> Перед войной призван в ряды Советской Армии, зачислен в 3-е Ленинградское артиллерийское училище. Из курсантов были </a:t>
            </a:r>
          </a:p>
          <a:p>
            <a:r>
              <a:rPr lang="ru-RU" sz="2000" dirty="0" smtClean="0"/>
              <a:t>сформированы батареи для защиты Ленинграда. </a:t>
            </a:r>
          </a:p>
          <a:p>
            <a:r>
              <a:rPr lang="ru-RU" sz="2000" dirty="0" smtClean="0"/>
              <a:t>Командир орудия 173-го полка 90-й стрелковой </a:t>
            </a:r>
            <a:r>
              <a:rPr lang="ru-RU" sz="2000" dirty="0" err="1" smtClean="0"/>
              <a:t>Ропшинской</a:t>
            </a:r>
            <a:r>
              <a:rPr lang="ru-RU" sz="2000" dirty="0" smtClean="0"/>
              <a:t> Краснознаменной ордена Суворова дивизии. После войны старший лейтенант в отставке Т.И.Морозов работал бригадиром на строительстве электролиний. Жил  в </a:t>
            </a:r>
            <a:r>
              <a:rPr lang="ru-RU" sz="2000" dirty="0" err="1" smtClean="0"/>
              <a:t>Волосовском</a:t>
            </a:r>
            <a:r>
              <a:rPr lang="ru-RU" sz="2000" dirty="0" smtClean="0"/>
              <a:t> районе Ленинградской области.</a:t>
            </a:r>
            <a:br>
              <a:rPr lang="ru-RU" sz="2000" dirty="0" smtClean="0"/>
            </a:br>
            <a:r>
              <a:rPr lang="ru-RU" sz="2000" dirty="0" smtClean="0"/>
              <a:t>Звание Героя Советского Союза Т. И. Морозову присвоено 21 февраля 1944 г. </a:t>
            </a:r>
          </a:p>
          <a:p>
            <a:r>
              <a:rPr lang="ru-RU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 ЧЕМ РАССКАЗАЛА ФРОНТОВАЯ ЛИСТОВКА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572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 тяжелейшем ратном труде артиллеристов Морозова, о его подвиге в дни наступления хорошо было рассказано в листовке Политуправления Ленинградского фронта: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"Командир расчета 45-миллиметровой пушки Тимофей Морозов участвовал в прорыве немецкой обороны южнее Ораниенбаума...</a:t>
            </a:r>
          </a:p>
          <a:p>
            <a:r>
              <a:rPr lang="ru-RU" dirty="0" smtClean="0"/>
              <a:t> В условленный час сотни орудий открыли ураганный огонь по укреплениям врага. Заработало и орудие Морозова. Снаряды точно накрывали цель. Фашисты зло отстреливались. Несколько снарядов разорвалось вокруг позиции </a:t>
            </a:r>
            <a:r>
              <a:rPr lang="ru-RU" dirty="0" err="1" smtClean="0"/>
              <a:t>морозовского</a:t>
            </a:r>
            <a:r>
              <a:rPr lang="ru-RU" dirty="0" smtClean="0"/>
              <a:t> орудия. Осколком был ранен наводчик Дунаев. Его быстро заменил Морозов. Разгоряченный, он сбросил с себя ватную фуфайку, прямой наводкой начал бить по огневым точкам врага. Вскоре ранило и Морозова, но он отказался идти в санчасть. </a:t>
            </a:r>
          </a:p>
          <a:p>
            <a:r>
              <a:rPr lang="ru-RU" dirty="0" smtClean="0"/>
              <a:t>"У меня еще есть силы, и я могу драться",— заявил он.</a:t>
            </a:r>
            <a:br>
              <a:rPr lang="ru-RU" dirty="0" smtClean="0"/>
            </a:br>
            <a:r>
              <a:rPr lang="ru-RU" dirty="0" smtClean="0"/>
              <a:t>С каждым часов бой становился все ожесточеннее. У одного опорного пункта гитлеровцы оказали особенно сильное сопротивление. Тогда был предпринят обходной маневр.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184</TotalTime>
  <Words>1381</Words>
  <Application>Microsoft Office PowerPoint</Application>
  <PresentationFormat>Экран (4:3)</PresentationFormat>
  <Paragraphs>90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  Гендреус Генрих Иосипович (05.09.1922 – 2000-е) </vt:lpstr>
      <vt:lpstr>Григорьев Николай Васильевич (14.10.1918 – 13.01.1976) </vt:lpstr>
      <vt:lpstr>Слайд 5</vt:lpstr>
      <vt:lpstr>   Егоров Георгий Михайлович (30.10.1918 – 09.02.2000) </vt:lpstr>
      <vt:lpstr>Тикиляйнен Пётр Абрамович (03.08.1921 – 28.07.1941) </vt:lpstr>
      <vt:lpstr>МОРОЗОВ  ТИМОФЕЙ ИВАНОВИЧ (1922 – 1992)</vt:lpstr>
      <vt:lpstr>О ЧЕМ РАССКАЗАЛА ФРОНТОВАЯ ЛИСТОВКА</vt:lpstr>
      <vt:lpstr>Слайд 10</vt:lpstr>
      <vt:lpstr>Петров Иван Тимофеевич (8 июня 1907, д. Волна, Волосовский район  — 22 ноября 1992, Москва) </vt:lpstr>
      <vt:lpstr>Слайд 12</vt:lpstr>
      <vt:lpstr>Они сражались за  наш район</vt:lpstr>
      <vt:lpstr>Владислав Владиславович Хрустицкий (1901—1944) </vt:lpstr>
      <vt:lpstr>Алексе́й Ефи́мович Мазуре́нко  (1917 – 2004)</vt:lpstr>
      <vt:lpstr>Анатолий Георгиевич Ломакин (1921—1944) </vt:lpstr>
      <vt:lpstr>Слайд 17</vt:lpstr>
      <vt:lpstr>Раков Василий Иванович  (1909 – 1996)</vt:lpstr>
      <vt:lpstr> А. Твардовский "Я знаю, никакой моей вины..." </vt:lpstr>
      <vt:lpstr>Всего в Книге о Героях Советского Союза, родившихся в Ленинградской области и защищавших Ленинградскую область от фашистских захватчиков,  296 имён. Вечная им память!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Помним и гордимся…</dc:title>
  <dc:creator>Кормашова</dc:creator>
  <cp:lastModifiedBy>Кормашова</cp:lastModifiedBy>
  <cp:revision>21</cp:revision>
  <dcterms:created xsi:type="dcterms:W3CDTF">2015-03-14T16:53:14Z</dcterms:created>
  <dcterms:modified xsi:type="dcterms:W3CDTF">2015-03-15T14:17:24Z</dcterms:modified>
</cp:coreProperties>
</file>