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4" r:id="rId15"/>
    <p:sldId id="290" r:id="rId16"/>
    <p:sldId id="289" r:id="rId17"/>
    <p:sldId id="288" r:id="rId18"/>
    <p:sldId id="287" r:id="rId19"/>
    <p:sldId id="286" r:id="rId20"/>
    <p:sldId id="285" r:id="rId21"/>
    <p:sldId id="270" r:id="rId22"/>
    <p:sldId id="291" r:id="rId23"/>
    <p:sldId id="269" r:id="rId24"/>
    <p:sldId id="292" r:id="rId25"/>
    <p:sldId id="293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li-web.ru/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4191000"/>
            <a:ext cx="1752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8604C-3788-4074-B053-97091397D30D}" type="datetimeFigureOut">
              <a:rPr lang="en-US"/>
              <a:pPr>
                <a:defRPr/>
              </a:pPr>
              <a:t>2/4/2015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2DBC2-6939-4982-8011-5121FD507B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8B596-FB22-49A8-945C-01A8C4FC367D}" type="datetimeFigureOut">
              <a:rPr lang="en-US"/>
              <a:pPr>
                <a:defRPr/>
              </a:pPr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5AE26-FDB4-4284-90D9-C9C31CCCDD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6324E-D248-407B-9790-835210678400}" type="datetimeFigureOut">
              <a:rPr lang="en-US"/>
              <a:pPr>
                <a:defRPr/>
              </a:pPr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2B71D-A3A5-4B4A-BED3-51348F55F9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F86A0-BCE6-40B2-B253-E735254FAB79}" type="datetimeFigureOut">
              <a:rPr lang="en-US"/>
              <a:pPr>
                <a:defRPr/>
              </a:pPr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CADE6-A8BC-4334-882E-EF02468ED9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A5B5A-3D96-424C-A88E-742482DFA3BD}" type="datetimeFigureOut">
              <a:rPr lang="en-US"/>
              <a:pPr>
                <a:defRPr/>
              </a:pPr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23CEB-640E-4409-9ADA-C029B66460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E285B-2269-4C71-8351-5D4FBBB4608B}" type="datetimeFigureOut">
              <a:rPr lang="en-US"/>
              <a:pPr>
                <a:defRPr/>
              </a:pPr>
              <a:t>2/4/2015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D4D09-461F-46AF-B68D-2EFA1A39D0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93A41-A159-487B-B0D5-2C77B671C178}" type="datetimeFigureOut">
              <a:rPr lang="en-US"/>
              <a:pPr>
                <a:defRPr/>
              </a:pPr>
              <a:t>2/4/2015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2A3D0-EAFF-4EC9-9989-29184C4E05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54629-E70B-446A-AEE6-BA894682759E}" type="datetimeFigureOut">
              <a:rPr lang="en-US"/>
              <a:pPr>
                <a:defRPr/>
              </a:pPr>
              <a:t>2/4/2015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5B259-CEC1-49BE-9B87-F50DB82AAB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7E1A0-4FD2-4CAA-91D6-C5AD2A8BC88A}" type="datetimeFigureOut">
              <a:rPr lang="en-US"/>
              <a:pPr>
                <a:defRPr/>
              </a:pPr>
              <a:t>2/4/2015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0851F-A369-4AF8-AAF1-6DC001566A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AB97F-ACFD-476A-AD14-00CDF0A16E37}" type="datetimeFigureOut">
              <a:rPr lang="en-US"/>
              <a:pPr>
                <a:defRPr/>
              </a:pPr>
              <a:t>2/4/2015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5FE1F-213A-42E8-9343-4DCC80A517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32552-4E36-4091-A555-F8777C24D2E4}" type="datetimeFigureOut">
              <a:rPr lang="en-US"/>
              <a:pPr>
                <a:defRPr/>
              </a:pPr>
              <a:t>2/4/2015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00180-0DB4-4F63-805B-0C60F80603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75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Горизонтальный свиток 10"/>
          <p:cNvSpPr/>
          <p:nvPr userDrawn="1"/>
        </p:nvSpPr>
        <p:spPr>
          <a:xfrm>
            <a:off x="533400" y="609600"/>
            <a:ext cx="5486400" cy="5715000"/>
          </a:xfrm>
          <a:prstGeom prst="horizontalScroll">
            <a:avLst/>
          </a:prstGeom>
          <a:blipFill>
            <a:blip r:embed="rId1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7" name="Picture 6" descr="http://li-web.ru/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238875" y="0"/>
            <a:ext cx="29051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533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90D874-D329-487D-98B7-5314CAF9E900}" type="datetimeFigureOut">
              <a:rPr lang="en-US"/>
              <a:pPr>
                <a:defRPr/>
              </a:pPr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6A31F0-DEBD-4493-996A-4E1C92846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990600" y="1447800"/>
            <a:ext cx="5029200" cy="3200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250000"/>
              </a:lnSpc>
            </a:pPr>
            <a:r>
              <a:rPr lang="ru-RU" sz="5400" b="1" i="1" dirty="0" smtClean="0">
                <a:solidFill>
                  <a:srgbClr val="FF0000"/>
                </a:solidFill>
                <a:latin typeface="Monotype Corsiva" pitchFamily="66" charset="0"/>
              </a:rPr>
              <a:t>Информационные модели</a:t>
            </a:r>
            <a:endParaRPr lang="ru-RU" sz="5400" b="1" i="1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Запрос по абитуриенту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1664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4495800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Форма базы данных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18185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5105400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База данных университета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315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772400" cy="1470025"/>
          </a:xfrm>
        </p:spPr>
        <p:txBody>
          <a:bodyPr/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Алгоритм как модель деятельности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438400"/>
            <a:ext cx="6400800" cy="1752600"/>
          </a:xfrm>
        </p:spPr>
        <p:txBody>
          <a:bodyPr/>
          <a:lstStyle/>
          <a:p>
            <a:pPr algn="just"/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 такое алгоритмическая модель?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09600" y="1752600"/>
            <a:ext cx="6705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2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Алгоритм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– это понятное и точное предписание конкретному исполнителю совершить конечную последовательность действий, приводящую к поставленной цели.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Цель  достигается через деятельность некоторого исполнителя.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77813"/>
            <a:ext cx="8229600" cy="9191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Этапы деятельности: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28600" y="1295400"/>
            <a:ext cx="7086600" cy="514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Определение цели;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Планирование работы исполнителя;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Работа исполнителя;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Получение результата.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Алгоритм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– это детальный план работы исполнителя , это описание последовательности действий, которые должен совершить исполнитель.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200183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Алгоритм является </a:t>
            </a:r>
            <a:r>
              <a:rPr kumimoji="0" lang="ru-RU" sz="30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информационной моделью</a:t>
            </a:r>
            <a:r>
              <a:rPr kumimoji="0" lang="ru-RU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деятельности исполнителя. Такую модель будем называть </a:t>
            </a:r>
            <a:r>
              <a:rPr kumimoji="0" lang="ru-RU" sz="30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алгоритмической.</a:t>
            </a:r>
            <a:br>
              <a:rPr kumimoji="0" lang="ru-RU" sz="30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0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Рис. Этапы движения от цели к результату.</a:t>
            </a:r>
            <a:endParaRPr kumimoji="0" lang="ru-RU" sz="30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50825" y="2590800"/>
            <a:ext cx="8893175" cy="1225550"/>
            <a:chOff x="0" y="2924175"/>
            <a:chExt cx="8893175" cy="1225550"/>
          </a:xfrm>
        </p:grpSpPr>
        <p:sp>
          <p:nvSpPr>
            <p:cNvPr id="6" name="Oval 4"/>
            <p:cNvSpPr>
              <a:spLocks noChangeArrowheads="1"/>
            </p:cNvSpPr>
            <p:nvPr/>
          </p:nvSpPr>
          <p:spPr bwMode="auto">
            <a:xfrm>
              <a:off x="0" y="2997200"/>
              <a:ext cx="1655763" cy="1081088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dirty="0"/>
                <a:t>Определение</a:t>
              </a:r>
            </a:p>
            <a:p>
              <a:pPr algn="ctr"/>
              <a:r>
                <a:rPr lang="ru-RU" dirty="0"/>
                <a:t>цели</a:t>
              </a: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2268538" y="2924175"/>
              <a:ext cx="1727200" cy="1152525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dirty="0"/>
                <a:t>Построение</a:t>
              </a:r>
            </a:p>
            <a:p>
              <a:pPr algn="ctr"/>
              <a:r>
                <a:rPr lang="ru-RU" dirty="0"/>
                <a:t>плана-</a:t>
              </a:r>
            </a:p>
            <a:p>
              <a:pPr algn="ctr"/>
              <a:r>
                <a:rPr lang="ru-RU" b="1" dirty="0"/>
                <a:t>алгоритма</a:t>
              </a: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4572000" y="2924175"/>
              <a:ext cx="1871663" cy="1150938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/>
                <a:t>Работа</a:t>
              </a:r>
            </a:p>
            <a:p>
              <a:pPr algn="ctr"/>
              <a:r>
                <a:rPr lang="ru-RU"/>
                <a:t>исполнителя</a:t>
              </a: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auto">
            <a:xfrm>
              <a:off x="7092950" y="2997200"/>
              <a:ext cx="1800225" cy="1152525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/>
                <a:t>Получение </a:t>
              </a:r>
            </a:p>
            <a:p>
              <a:pPr algn="ctr"/>
              <a:r>
                <a:rPr lang="ru-RU"/>
                <a:t>результата</a:t>
              </a:r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1692275" y="3213100"/>
              <a:ext cx="576263" cy="576263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AutoShape 10"/>
            <p:cNvSpPr>
              <a:spLocks noChangeArrowheads="1"/>
            </p:cNvSpPr>
            <p:nvPr/>
          </p:nvSpPr>
          <p:spPr bwMode="auto">
            <a:xfrm>
              <a:off x="3995738" y="3284538"/>
              <a:ext cx="504825" cy="503237"/>
            </a:xfrm>
            <a:prstGeom prst="rightArrow">
              <a:avLst>
                <a:gd name="adj1" fmla="val 50000"/>
                <a:gd name="adj2" fmla="val 2507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AutoShape 11"/>
            <p:cNvSpPr>
              <a:spLocks noChangeArrowheads="1"/>
            </p:cNvSpPr>
            <p:nvPr/>
          </p:nvSpPr>
          <p:spPr bwMode="auto">
            <a:xfrm>
              <a:off x="6443663" y="3284538"/>
              <a:ext cx="576262" cy="576262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3" name="AutoShape 12"/>
          <p:cNvSpPr>
            <a:spLocks noChangeArrowheads="1"/>
          </p:cNvSpPr>
          <p:nvPr/>
        </p:nvSpPr>
        <p:spPr bwMode="auto">
          <a:xfrm>
            <a:off x="1371600" y="4114800"/>
            <a:ext cx="1800225" cy="1152525"/>
          </a:xfrm>
          <a:prstGeom prst="wedgeRectCallout">
            <a:avLst>
              <a:gd name="adj1" fmla="val 41005"/>
              <a:gd name="adj2" fmla="val -91458"/>
            </a:avLst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b="1" dirty="0"/>
              <a:t>Модель</a:t>
            </a:r>
          </a:p>
          <a:p>
            <a:pPr algn="ctr"/>
            <a:r>
              <a:rPr lang="ru-RU" b="1" dirty="0"/>
              <a:t>работы</a:t>
            </a:r>
          </a:p>
          <a:p>
            <a:pPr algn="ctr"/>
            <a:r>
              <a:rPr lang="ru-RU" b="1" dirty="0"/>
              <a:t>исполнителя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Пример алгоритмической модели.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09600" y="1600200"/>
            <a:ext cx="5867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800" b="0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Задача: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угадывание целого числа из заданного диапазона методом половинного деления. Первый игрок загадывает целое число из заданного диапазона чисел,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например от 1 до 100.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Второй должен угадать число за наименьшее количество вопросов.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77813"/>
            <a:ext cx="8229600" cy="7747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Алгоритм для  исполнителя-человека.</a:t>
            </a:r>
            <a:endParaRPr kumimoji="0" lang="ru-RU" sz="3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908050"/>
            <a:ext cx="7010400" cy="568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Алгоритм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Угадывание числа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Дано: диапазон чисел от А до В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Надо: угадать число Х, задуманное игроком, используя алгоритм половинного деления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Начало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1.Задать вопрос: Х меньше среднего значения между А и В?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2.Если ответ «да», то принять за значение В целую часть среднего значения.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3.Если ответ «нет», то принять за значение А ближайшее целое число, большее, чем среднее.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4.Если значения А и В равны, то их общее значение и есть искомое число Х.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5. Если значения А и В не равны, то вернуться к исполнению пункта 1.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Конец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3"/>
          <p:cNvSpPr>
            <a:spLocks noChangeShapeType="1"/>
          </p:cNvSpPr>
          <p:nvPr/>
        </p:nvSpPr>
        <p:spPr bwMode="auto">
          <a:xfrm>
            <a:off x="3833812" y="155733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6" name="Group 38"/>
          <p:cNvGrpSpPr>
            <a:grpSpLocks/>
          </p:cNvGrpSpPr>
          <p:nvPr/>
        </p:nvGrpSpPr>
        <p:grpSpPr bwMode="auto">
          <a:xfrm>
            <a:off x="304800" y="1125538"/>
            <a:ext cx="7345362" cy="5732462"/>
            <a:chOff x="521" y="709"/>
            <a:chExt cx="4627" cy="3611"/>
          </a:xfrm>
        </p:grpSpPr>
        <p:sp>
          <p:nvSpPr>
            <p:cNvPr id="7" name="Oval 4"/>
            <p:cNvSpPr>
              <a:spLocks noChangeArrowheads="1"/>
            </p:cNvSpPr>
            <p:nvPr/>
          </p:nvSpPr>
          <p:spPr bwMode="auto">
            <a:xfrm>
              <a:off x="2245" y="709"/>
              <a:ext cx="953" cy="272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Ctr="1"/>
            <a:lstStyle/>
            <a:p>
              <a:pPr algn="ctr"/>
              <a:r>
                <a:rPr lang="ru-RU" dirty="0"/>
                <a:t>начало</a:t>
              </a: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2336" y="3958"/>
              <a:ext cx="1043" cy="362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Ctr="1"/>
            <a:lstStyle/>
            <a:p>
              <a:r>
                <a:rPr lang="ru-RU"/>
                <a:t>Конец</a:t>
              </a:r>
            </a:p>
            <a:p>
              <a:endParaRPr lang="ru-RU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2109" y="1162"/>
              <a:ext cx="1315" cy="272"/>
            </a:xfrm>
            <a:prstGeom prst="flowChartInputOutpu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Ctr="1"/>
            <a:lstStyle/>
            <a:p>
              <a:pPr algn="ctr"/>
              <a:r>
                <a:rPr lang="ru-RU"/>
                <a:t>Ввод А,В,Х</a:t>
              </a:r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2154" y="1570"/>
              <a:ext cx="1270" cy="453"/>
            </a:xfrm>
            <a:prstGeom prst="flowChartDecision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Ctr="1"/>
            <a:lstStyle/>
            <a:p>
              <a:pPr algn="ctr"/>
              <a:r>
                <a:rPr lang="ru-RU"/>
                <a:t>А</a:t>
              </a:r>
              <a:r>
                <a:rPr lang="ru-RU">
                  <a:cs typeface="Arial" charset="0"/>
                </a:rPr>
                <a:t>≠В</a:t>
              </a:r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>
              <a:off x="2109" y="2205"/>
              <a:ext cx="1361" cy="408"/>
            </a:xfrm>
            <a:prstGeom prst="flowChartDecision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Ctr="1"/>
            <a:lstStyle/>
            <a:p>
              <a:r>
                <a:rPr lang="ru-RU"/>
                <a:t>Х</a:t>
              </a:r>
              <a:r>
                <a:rPr lang="ru-RU">
                  <a:cs typeface="Arial" charset="0"/>
                </a:rPr>
                <a:t>≤(А+В)/2</a:t>
              </a: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975" y="2750"/>
              <a:ext cx="1315" cy="31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Ctr="1"/>
            <a:lstStyle/>
            <a:p>
              <a:r>
                <a:rPr lang="ru-RU"/>
                <a:t>В=ЦЕЛ((А+В)/2)</a:t>
              </a: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3470" y="2750"/>
              <a:ext cx="1315" cy="31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Ctr="1"/>
            <a:lstStyle/>
            <a:p>
              <a:r>
                <a:rPr lang="ru-RU"/>
                <a:t>А=ЦЕЛ((А+В)/2)+1</a:t>
              </a:r>
            </a:p>
          </p:txBody>
        </p:sp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2200" y="3521"/>
              <a:ext cx="1452" cy="272"/>
            </a:xfrm>
            <a:prstGeom prst="flowChartInputOutpu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Ctr="1"/>
            <a:lstStyle/>
            <a:p>
              <a:r>
                <a:rPr lang="ru-RU"/>
                <a:t>Вывод А</a:t>
              </a:r>
            </a:p>
          </p:txBody>
        </p:sp>
        <p:sp>
          <p:nvSpPr>
            <p:cNvPr id="15" name="Line 18"/>
            <p:cNvSpPr>
              <a:spLocks noChangeShapeType="1"/>
            </p:cNvSpPr>
            <p:nvPr/>
          </p:nvSpPr>
          <p:spPr bwMode="auto">
            <a:xfrm>
              <a:off x="1519" y="2432"/>
              <a:ext cx="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Ctr="1"/>
            <a:lstStyle/>
            <a:p>
              <a:endParaRPr lang="ru-RU"/>
            </a:p>
          </p:txBody>
        </p:sp>
        <p:sp>
          <p:nvSpPr>
            <p:cNvPr id="16" name="Line 21"/>
            <p:cNvSpPr>
              <a:spLocks noChangeShapeType="1"/>
            </p:cNvSpPr>
            <p:nvPr/>
          </p:nvSpPr>
          <p:spPr bwMode="auto">
            <a:xfrm>
              <a:off x="1519" y="2432"/>
              <a:ext cx="6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Ctr="1"/>
            <a:lstStyle/>
            <a:p>
              <a:endParaRPr lang="ru-RU"/>
            </a:p>
          </p:txBody>
        </p:sp>
        <p:sp>
          <p:nvSpPr>
            <p:cNvPr id="17" name="Line 22"/>
            <p:cNvSpPr>
              <a:spLocks noChangeShapeType="1"/>
            </p:cNvSpPr>
            <p:nvPr/>
          </p:nvSpPr>
          <p:spPr bwMode="auto">
            <a:xfrm>
              <a:off x="3470" y="2387"/>
              <a:ext cx="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Ctr="1"/>
            <a:lstStyle/>
            <a:p>
              <a:endParaRPr lang="ru-RU"/>
            </a:p>
          </p:txBody>
        </p:sp>
        <p:sp>
          <p:nvSpPr>
            <p:cNvPr id="18" name="Line 24"/>
            <p:cNvSpPr>
              <a:spLocks noChangeShapeType="1"/>
            </p:cNvSpPr>
            <p:nvPr/>
          </p:nvSpPr>
          <p:spPr bwMode="auto">
            <a:xfrm>
              <a:off x="1565" y="3158"/>
              <a:ext cx="258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Ctr="1"/>
            <a:lstStyle/>
            <a:p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auto">
            <a:xfrm flipH="1">
              <a:off x="521" y="1480"/>
              <a:ext cx="22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Ctr="1"/>
            <a:lstStyle/>
            <a:p>
              <a:endParaRPr lang="ru-RU"/>
            </a:p>
          </p:txBody>
        </p:sp>
        <p:sp>
          <p:nvSpPr>
            <p:cNvPr id="20" name="Line 31"/>
            <p:cNvSpPr>
              <a:spLocks noChangeShapeType="1"/>
            </p:cNvSpPr>
            <p:nvPr/>
          </p:nvSpPr>
          <p:spPr bwMode="auto">
            <a:xfrm>
              <a:off x="521" y="1480"/>
              <a:ext cx="0" cy="19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Ctr="1"/>
            <a:lstStyle/>
            <a:p>
              <a:endParaRPr lang="ru-RU"/>
            </a:p>
          </p:txBody>
        </p:sp>
        <p:sp>
          <p:nvSpPr>
            <p:cNvPr id="21" name="Line 32"/>
            <p:cNvSpPr>
              <a:spLocks noChangeShapeType="1"/>
            </p:cNvSpPr>
            <p:nvPr/>
          </p:nvSpPr>
          <p:spPr bwMode="auto">
            <a:xfrm>
              <a:off x="2835" y="3158"/>
              <a:ext cx="0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Ctr="1"/>
            <a:lstStyle/>
            <a:p>
              <a:endParaRPr lang="ru-RU"/>
            </a:p>
          </p:txBody>
        </p:sp>
        <p:sp>
          <p:nvSpPr>
            <p:cNvPr id="22" name="Line 33"/>
            <p:cNvSpPr>
              <a:spLocks noChangeShapeType="1"/>
            </p:cNvSpPr>
            <p:nvPr/>
          </p:nvSpPr>
          <p:spPr bwMode="auto">
            <a:xfrm>
              <a:off x="521" y="3385"/>
              <a:ext cx="23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Ctr="1"/>
            <a:lstStyle/>
            <a:p>
              <a:endParaRPr lang="ru-RU"/>
            </a:p>
          </p:txBody>
        </p:sp>
        <p:sp>
          <p:nvSpPr>
            <p:cNvPr id="23" name="Line 34"/>
            <p:cNvSpPr>
              <a:spLocks noChangeShapeType="1"/>
            </p:cNvSpPr>
            <p:nvPr/>
          </p:nvSpPr>
          <p:spPr bwMode="auto">
            <a:xfrm>
              <a:off x="3424" y="1797"/>
              <a:ext cx="17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Ctr="1"/>
            <a:lstStyle/>
            <a:p>
              <a:endParaRPr lang="ru-RU"/>
            </a:p>
          </p:txBody>
        </p:sp>
        <p:sp>
          <p:nvSpPr>
            <p:cNvPr id="24" name="Line 35"/>
            <p:cNvSpPr>
              <a:spLocks noChangeShapeType="1"/>
            </p:cNvSpPr>
            <p:nvPr/>
          </p:nvSpPr>
          <p:spPr bwMode="auto">
            <a:xfrm>
              <a:off x="5148" y="1797"/>
              <a:ext cx="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Ctr="1"/>
            <a:lstStyle/>
            <a:p>
              <a:endParaRPr lang="ru-RU"/>
            </a:p>
          </p:txBody>
        </p:sp>
        <p:sp>
          <p:nvSpPr>
            <p:cNvPr id="25" name="Line 36"/>
            <p:cNvSpPr>
              <a:spLocks noChangeShapeType="1"/>
            </p:cNvSpPr>
            <p:nvPr/>
          </p:nvSpPr>
          <p:spPr bwMode="auto">
            <a:xfrm>
              <a:off x="2971" y="3385"/>
              <a:ext cx="217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Ctr="1"/>
            <a:lstStyle/>
            <a:p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762000" y="228600"/>
            <a:ext cx="7772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Алгоритм для исполнителя-компьютера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3"/>
          <p:cNvSpPr txBox="1">
            <a:spLocks noChangeArrowheads="1"/>
          </p:cNvSpPr>
          <p:nvPr/>
        </p:nvSpPr>
        <p:spPr bwMode="auto">
          <a:xfrm>
            <a:off x="-609600" y="838200"/>
            <a:ext cx="7543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       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Блок-схема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нет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    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              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да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нет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3886200" y="2286000"/>
            <a:ext cx="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019800" y="38100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4191000" y="5334000"/>
            <a:ext cx="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1981200" y="4876800"/>
            <a:ext cx="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6019800" y="4876800"/>
            <a:ext cx="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endCxn id="8" idx="0"/>
          </p:cNvCxnSpPr>
          <p:nvPr/>
        </p:nvCxnSpPr>
        <p:spPr>
          <a:xfrm flipH="1">
            <a:off x="4013993" y="6019800"/>
            <a:ext cx="100807" cy="2635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3886200" y="32004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 bwMode="auto">
          <a:xfrm>
            <a:off x="381000" y="1676400"/>
            <a:ext cx="8382000" cy="2895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5400" b="1" dirty="0" smtClean="0">
                <a:latin typeface="Monotype Corsiva" pitchFamily="66" charset="0"/>
              </a:rPr>
              <a:t>Пример структуры данных – модели предметной области</a:t>
            </a:r>
            <a:endParaRPr lang="ru-RU" sz="5400" b="1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77813"/>
            <a:ext cx="8686800" cy="11398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Алгоритм для исполнителя-компьютера.</a:t>
            </a:r>
            <a:br>
              <a:rPr kumimoji="0" lang="ru-RU" sz="3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Алгоритмический</a:t>
            </a:r>
            <a:r>
              <a:rPr kumimoji="0" lang="ru-RU" sz="3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язык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09600" y="1600200"/>
            <a:ext cx="5334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Алг</a:t>
            </a: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Половинное деление</a:t>
            </a:r>
          </a:p>
          <a:p>
            <a:pPr marL="0" marR="0" lvl="0" indent="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Цел А, В, Х</a:t>
            </a:r>
          </a:p>
          <a:p>
            <a:pPr marL="0" marR="0" lvl="0" indent="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Начало</a:t>
            </a:r>
          </a:p>
          <a:p>
            <a:pPr marL="0" marR="0" lvl="0" indent="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Ввод</a:t>
            </a: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А, В, Х</a:t>
            </a:r>
          </a:p>
          <a:p>
            <a:pPr marL="0" marR="0" lvl="0" indent="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Пока</a:t>
            </a: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А≠В, </a:t>
            </a: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повторять</a:t>
            </a:r>
          </a:p>
          <a:p>
            <a:pPr marL="0" marR="0" lvl="0" indent="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1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Нц</a:t>
            </a:r>
            <a:endParaRPr kumimoji="0" lang="ru-RU" sz="21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Если</a:t>
            </a: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Х≤(А+В)/2</a:t>
            </a:r>
          </a:p>
          <a:p>
            <a:pPr marL="0" marR="0" lvl="0" indent="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То</a:t>
            </a: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В:=ЦЕЛ((А+В)/2)</a:t>
            </a:r>
          </a:p>
          <a:p>
            <a:pPr marL="0" marR="0" lvl="0" indent="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Иначе</a:t>
            </a: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А:=ЦЕЛ((А+В)/2)+1</a:t>
            </a:r>
          </a:p>
          <a:p>
            <a:pPr marL="0" marR="0" lvl="0" indent="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1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Кц</a:t>
            </a:r>
            <a:endParaRPr kumimoji="0" lang="ru-RU" sz="21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А</a:t>
            </a:r>
          </a:p>
          <a:p>
            <a:pPr marL="0" marR="0" lvl="0" indent="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Конец</a:t>
            </a: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1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Структурное программирование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1196975"/>
            <a:ext cx="7010400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Структура построенного алгоритма – цикл с вложенным ветвлением.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Любой алгоритм можно построить из сочетания трёх основных алгоритмических структур: </a:t>
            </a:r>
            <a:r>
              <a:rPr kumimoji="0" lang="ru-RU" sz="2800" b="0" i="1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следования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1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ветвления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2800" b="0" i="1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цикла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 Это утверждение – основа методики, которая называется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структурным программированием.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Если алгоритм построен структурно, то легко перейти от описания алгоритма к программе.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Трассировка алгоритма - модель работы процессора.</a:t>
            </a:r>
            <a:endParaRPr kumimoji="0" lang="ru-RU" sz="3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09600" y="1600200"/>
            <a:ext cx="6705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Чтобы проверить правильность алгоритма, совсем не обязательно переводить его на язык программирования. Протестировать алгоритм может и человек - путём трассировки. Выполняя ручную трассировку, человек моделирует работу процессора,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исполняя каждую команду и занося результаты выполнения команд в трассировочную таблицу.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Выберем интервал угадываемых чисел от 1 до 8. Пусть игрок задумал число 3.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78"/>
          <p:cNvGraphicFramePr>
            <a:graphicFrameLocks noGrp="1"/>
          </p:cNvGraphicFramePr>
          <p:nvPr/>
        </p:nvGraphicFramePr>
        <p:xfrm>
          <a:off x="228601" y="0"/>
          <a:ext cx="7239001" cy="6324598"/>
        </p:xfrm>
        <a:graphic>
          <a:graphicData uri="http://schemas.openxmlformats.org/drawingml/2006/table">
            <a:tbl>
              <a:tblPr/>
              <a:tblGrid>
                <a:gridCol w="754704"/>
                <a:gridCol w="1951870"/>
                <a:gridCol w="2723377"/>
                <a:gridCol w="1809050"/>
              </a:tblGrid>
              <a:tr h="85299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шага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Команда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алгоритма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Переменные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Выполняемые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действия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10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Х              А            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10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Ввод А, В, 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3               1              8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0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≠ 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≠ 8, 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0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≤ (А+В)/2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≤ 4,5, 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В:=ЦЕЛ((А+В)/2)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В:=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29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≠ 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≠ 4, 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29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≤ (А+В)/2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≤ 2,5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61"/>
          <p:cNvGraphicFramePr>
            <a:graphicFrameLocks noGrp="1"/>
          </p:cNvGraphicFramePr>
          <p:nvPr/>
        </p:nvGraphicFramePr>
        <p:xfrm>
          <a:off x="0" y="0"/>
          <a:ext cx="7561263" cy="5184778"/>
        </p:xfrm>
        <a:graphic>
          <a:graphicData uri="http://schemas.openxmlformats.org/drawingml/2006/table">
            <a:tbl>
              <a:tblPr/>
              <a:tblGrid>
                <a:gridCol w="869950"/>
                <a:gridCol w="2514600"/>
                <a:gridCol w="965200"/>
                <a:gridCol w="1004888"/>
                <a:gridCol w="946150"/>
                <a:gridCol w="1260475"/>
              </a:tblGrid>
              <a:tr h="865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А:=ЦЕЛ((А+В)/2+1)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А:=3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2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≠ 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≠ 4,да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5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≤ (А+В)/2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≤3,5,да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5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В:=ЦЕЛ((А+В)/2)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В:=3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2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≠ 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≠ 3,нет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5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Вывод 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Ответ: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Трассировка алгоритма - модель работы процессора.</a:t>
            </a:r>
            <a:endParaRPr kumimoji="0" lang="ru-RU" sz="3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1600200"/>
            <a:ext cx="69342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Программа выполняется по шагам (первый </a:t>
            </a:r>
          </a:p>
          <a:p>
            <a:pPr marL="0" marR="0" lvl="0" indent="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столбец таблицы).</a:t>
            </a:r>
          </a:p>
          <a:p>
            <a:pPr marL="0" marR="0" lvl="0" indent="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столбце «Команда алгоритма» отображается содержимое </a:t>
            </a: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регистра команд процессора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куда помещается очередная команда.</a:t>
            </a:r>
          </a:p>
          <a:p>
            <a:pPr marL="0" marR="0" lvl="0" indent="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столбце «Переменные» отображается содержимое </a:t>
            </a: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ячеек памяти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отведённых под переменные величины.</a:t>
            </a:r>
          </a:p>
          <a:p>
            <a:pPr marL="0" marR="0" lvl="0" indent="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графе «Выполняемое действие» отражаются </a:t>
            </a: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действия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выполняемые </a:t>
            </a: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арифметико-логическим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устройством процессора.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447800"/>
            <a:ext cx="8458200" cy="4114800"/>
          </a:xfrm>
        </p:spPr>
        <p:txBody>
          <a:bodyPr rtlCol="0">
            <a:normAutofit fontScale="40000" lnSpcReduction="20000"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этап: предоставление информации о вузе, его факультетах для принятия решения молодыми людьми о поступлении на конкретный факультет, на конкретную специальность.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Прием документов от абитуриентов, оформление документации.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Сдача абитуриентов приемных экзаменов, обработка результатов экзаменов.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Процедура зачисления в университете по результатам экзаменов.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Процесс приема в университет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5257800"/>
            <a:ext cx="6400800" cy="12192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Иерархия данных об университете и абитуриентах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750742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3962400"/>
            <a:ext cx="6400800" cy="1371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Факультеты университета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808672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4267200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Специальности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8143875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581400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Абитуриенты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Связь трех основных составляющих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8581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5105400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База данных по абитуриенту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391400" cy="4868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752</Words>
  <Application>Microsoft Office PowerPoint</Application>
  <PresentationFormat>Экран (4:3)</PresentationFormat>
  <Paragraphs>146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Arial</vt:lpstr>
      <vt:lpstr>Calibri</vt:lpstr>
      <vt:lpstr>Office Theme</vt:lpstr>
      <vt:lpstr>Информационные модели</vt:lpstr>
      <vt:lpstr>Пример структуры данных – модели предметной области</vt:lpstr>
      <vt:lpstr>Процесс приема в университет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Алгоритм как модель деятельности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Елена</cp:lastModifiedBy>
  <cp:revision>12</cp:revision>
  <dcterms:created xsi:type="dcterms:W3CDTF">2012-07-12T06:58:29Z</dcterms:created>
  <dcterms:modified xsi:type="dcterms:W3CDTF">2015-02-04T06:23:20Z</dcterms:modified>
</cp:coreProperties>
</file>