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3"/>
  </p:handoutMasterIdLst>
  <p:sldIdLst>
    <p:sldId id="256" r:id="rId2"/>
    <p:sldId id="296" r:id="rId3"/>
    <p:sldId id="257" r:id="rId4"/>
    <p:sldId id="297" r:id="rId5"/>
    <p:sldId id="279" r:id="rId6"/>
    <p:sldId id="291" r:id="rId7"/>
    <p:sldId id="292" r:id="rId8"/>
    <p:sldId id="293" r:id="rId9"/>
    <p:sldId id="294" r:id="rId10"/>
    <p:sldId id="298" r:id="rId11"/>
    <p:sldId id="295" r:id="rId12"/>
  </p:sldIdLst>
  <p:sldSz cx="9144000" cy="6858000" type="screen4x3"/>
  <p:notesSz cx="681355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33CC"/>
    <a:srgbClr val="A5002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0433" cy="495632"/>
          </a:xfrm>
          <a:prstGeom prst="rect">
            <a:avLst/>
          </a:prstGeom>
        </p:spPr>
        <p:txBody>
          <a:bodyPr vert="horz" lIns="268510" tIns="134255" rIns="268510" bIns="134255" rtlCol="0"/>
          <a:lstStyle>
            <a:lvl1pPr algn="l">
              <a:defRPr sz="35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7377" y="0"/>
            <a:ext cx="2956175" cy="495632"/>
          </a:xfrm>
          <a:prstGeom prst="rect">
            <a:avLst/>
          </a:prstGeom>
        </p:spPr>
        <p:txBody>
          <a:bodyPr vert="horz" lIns="268510" tIns="134255" rIns="268510" bIns="134255" rtlCol="0"/>
          <a:lstStyle>
            <a:lvl1pPr algn="r">
              <a:defRPr sz="3500"/>
            </a:lvl1pPr>
          </a:lstStyle>
          <a:p>
            <a:fld id="{C287B8CF-1388-42B7-8D38-152ECDC894DB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5927"/>
            <a:ext cx="2950433" cy="499762"/>
          </a:xfrm>
          <a:prstGeom prst="rect">
            <a:avLst/>
          </a:prstGeom>
        </p:spPr>
        <p:txBody>
          <a:bodyPr vert="horz" lIns="268510" tIns="134255" rIns="268510" bIns="134255" rtlCol="0" anchor="b"/>
          <a:lstStyle>
            <a:lvl1pPr algn="l">
              <a:defRPr sz="35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7377" y="9445927"/>
            <a:ext cx="2956175" cy="499762"/>
          </a:xfrm>
          <a:prstGeom prst="rect">
            <a:avLst/>
          </a:prstGeom>
        </p:spPr>
        <p:txBody>
          <a:bodyPr vert="horz" lIns="268510" tIns="134255" rIns="268510" bIns="134255" rtlCol="0" anchor="b"/>
          <a:lstStyle>
            <a:lvl1pPr algn="r">
              <a:defRPr sz="3500"/>
            </a:lvl1pPr>
          </a:lstStyle>
          <a:p>
            <a:fld id="{5A8CD5F1-BD42-45D3-83F2-65C6ECD207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1D160-1BEF-4B96-9E42-4D38C92E660B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3FC14C-5036-4799-A990-D3A5603E6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1D160-1BEF-4B96-9E42-4D38C92E660B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3FC14C-5036-4799-A990-D3A5603E6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1D160-1BEF-4B96-9E42-4D38C92E660B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3FC14C-5036-4799-A990-D3A5603E6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1D160-1BEF-4B96-9E42-4D38C92E660B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3FC14C-5036-4799-A990-D3A5603E6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1D160-1BEF-4B96-9E42-4D38C92E660B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3FC14C-5036-4799-A990-D3A5603E6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1D160-1BEF-4B96-9E42-4D38C92E660B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3FC14C-5036-4799-A990-D3A5603E6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1D160-1BEF-4B96-9E42-4D38C92E660B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3FC14C-5036-4799-A990-D3A5603E6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1D160-1BEF-4B96-9E42-4D38C92E660B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3FC14C-5036-4799-A990-D3A5603E6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1D160-1BEF-4B96-9E42-4D38C92E660B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3FC14C-5036-4799-A990-D3A5603E6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1D160-1BEF-4B96-9E42-4D38C92E660B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3FC14C-5036-4799-A990-D3A5603E6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1D160-1BEF-4B96-9E42-4D38C92E660B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3FC14C-5036-4799-A990-D3A5603E68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191D160-1BEF-4B96-9E42-4D38C92E660B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53FC14C-5036-4799-A990-D3A5603E6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785794"/>
            <a:ext cx="5857916" cy="31432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–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</a:rPr>
              <a:t>УРОК УП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«</a:t>
            </a:r>
            <a:r>
              <a:rPr lang="ru-RU" sz="3200" dirty="0" smtClean="0"/>
              <a:t>Технология выполнения слесарных работ</a:t>
            </a:r>
            <a:r>
              <a:rPr lang="ru-RU" sz="3200" i="1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»</a:t>
            </a: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endParaRPr lang="ru-RU" i="1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3318136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Козлова </a:t>
            </a:r>
            <a:r>
              <a:rPr lang="ru-RU" b="1" dirty="0" smtClean="0">
                <a:solidFill>
                  <a:srgbClr val="FF0000"/>
                </a:solidFill>
              </a:rPr>
              <a:t>Татьяна Васильевна </a:t>
            </a:r>
            <a:r>
              <a:rPr lang="ru-RU" b="1" dirty="0" smtClean="0">
                <a:solidFill>
                  <a:schemeClr val="accent4"/>
                </a:solidFill>
              </a:rPr>
              <a:t>мастер производственного обучения первой квалификационной категории</a:t>
            </a:r>
          </a:p>
          <a:p>
            <a:pPr algn="l"/>
            <a:endParaRPr lang="ru-RU" dirty="0"/>
          </a:p>
        </p:txBody>
      </p:sp>
      <p:pic>
        <p:nvPicPr>
          <p:cNvPr id="1029" name="Picture 5" descr="C:\Documents and Settings\Татьяна Сергеевна\Рабочий стол\Виват, наука!\Козлова Т.В\1 февраля\DSC034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83082"/>
            <a:ext cx="2643174" cy="2874918"/>
          </a:xfrm>
          <a:prstGeom prst="rect">
            <a:avLst/>
          </a:prstGeom>
          <a:noFill/>
        </p:spPr>
      </p:pic>
      <p:pic>
        <p:nvPicPr>
          <p:cNvPr id="1031" name="Picture 7" descr="C:\Documents and Settings\Татьяна Сергеевна\Рабочий стол\Виват, наука!\Козлова Т.В\1 февраля\DSC034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28868"/>
            <a:ext cx="2667017" cy="157163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Заключение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7258072" cy="1860146"/>
          </a:xfrm>
        </p:spPr>
        <p:txBody>
          <a:bodyPr>
            <a:normAutofit/>
          </a:bodyPr>
          <a:lstStyle/>
          <a:p>
            <a:r>
              <a:rPr lang="ru-RU" dirty="0" smtClean="0"/>
              <a:t>Мастер ЖКХ – это уникальная возможность освоить сразу три профессии; слесарь по ремонту оборудования, сварщик и слесарь – ремонтник. Работа слесаря – это разметка помещений,  конструкций, труб, резка металла, нарезание резьбы и сборка сантехнических и вентиляционных узлов. Профессиональная компетентность мастера ЖКХ проявляется таким образом и в работе с современным оборудованием, и в ручных ремонтных и профилактических работах.</a:t>
            </a:r>
            <a:endParaRPr lang="ru-RU" dirty="0"/>
          </a:p>
        </p:txBody>
      </p:sp>
      <p:pic>
        <p:nvPicPr>
          <p:cNvPr id="5" name="Содержимое 4" descr="DSC0335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991516"/>
            <a:ext cx="4625975" cy="26019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33400"/>
            <a:ext cx="8115110" cy="1538278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r="14904"/>
          <a:stretch>
            <a:fillRect/>
          </a:stretch>
        </p:blipFill>
        <p:spPr bwMode="auto">
          <a:xfrm>
            <a:off x="285720" y="2428868"/>
            <a:ext cx="4214842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27109" r="16415"/>
          <a:stretch>
            <a:fillRect/>
          </a:stretch>
        </p:blipFill>
        <p:spPr bwMode="auto">
          <a:xfrm>
            <a:off x="5143504" y="2786058"/>
            <a:ext cx="3571900" cy="35575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63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1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Актуальность нашей </a:t>
            </a:r>
            <a:r>
              <a:rPr lang="ru-RU" sz="2400" b="1" dirty="0" smtClean="0">
                <a:solidFill>
                  <a:srgbClr val="FF0000"/>
                </a:solidFill>
              </a:rPr>
              <a:t>работы состоит в том, что постепенно жилищно – коммунальное хозяйство теряет высококвалифицированных специалистов. На смену им приходит молодёжь, и не всегда хорошо подготовленная, некомпетентная в умении работать на современном оборудовании. Специалист ЖКХ должен уметь работать руками, так как установленное стационарное оборудование можно отремонтировать только руками, не демонтируя его.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1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285728"/>
            <a:ext cx="3500430" cy="128588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ЦЕЛЬ работы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00562" y="1142984"/>
            <a:ext cx="4500594" cy="5000660"/>
          </a:xfrm>
        </p:spPr>
        <p:txBody>
          <a:bodyPr>
            <a:normAutofit fontScale="92500" lnSpcReduction="20000"/>
          </a:bodyPr>
          <a:lstStyle/>
          <a:p>
            <a:endParaRPr lang="ru-RU" sz="3600" dirty="0" smtClean="0"/>
          </a:p>
          <a:p>
            <a:pPr algn="r"/>
            <a:r>
              <a:rPr lang="ru-RU" sz="3600" b="1" dirty="0" smtClean="0"/>
              <a:t>показать </a:t>
            </a:r>
            <a:r>
              <a:rPr lang="ru-RU" sz="3600" b="1" dirty="0" err="1" smtClean="0"/>
              <a:t>сформированность</a:t>
            </a:r>
            <a:r>
              <a:rPr lang="ru-RU" sz="3600" b="1" dirty="0" smtClean="0"/>
              <a:t> компетенции устранять неисправности оборудования, установленного в жилищно – коммунальном хозяйстве</a:t>
            </a:r>
            <a:endParaRPr lang="ru-RU" sz="3600" b="1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21864" r="21864"/>
          <a:stretch>
            <a:fillRect/>
          </a:stretch>
        </p:blipFill>
        <p:spPr bwMode="auto">
          <a:xfrm rot="20322646">
            <a:off x="489391" y="489391"/>
            <a:ext cx="3214678" cy="32146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357694"/>
            <a:ext cx="3681402" cy="20707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работы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1.Начертить чертёж изготовляемой детали.</a:t>
            </a:r>
          </a:p>
          <a:p>
            <a:r>
              <a:rPr lang="ru-RU" dirty="0" smtClean="0"/>
              <a:t>2. Составить технологическую цепочку операций для изготовления деталей.</a:t>
            </a:r>
          </a:p>
          <a:p>
            <a:r>
              <a:rPr lang="ru-RU" dirty="0" smtClean="0"/>
              <a:t>3. Изготовить деталь.</a:t>
            </a:r>
          </a:p>
          <a:p>
            <a:r>
              <a:rPr lang="ru-RU" dirty="0" smtClean="0"/>
              <a:t>4. Произвести контрольную операцию.</a:t>
            </a:r>
            <a:endParaRPr lang="ru-RU" dirty="0"/>
          </a:p>
        </p:txBody>
      </p:sp>
      <p:pic>
        <p:nvPicPr>
          <p:cNvPr id="5" name="Рисунок 4" descr="DSC0334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1864" r="21864"/>
          <a:stretch>
            <a:fillRect/>
          </a:stretch>
        </p:blipFill>
        <p:spPr>
          <a:xfrm rot="21347212">
            <a:off x="1000100" y="1214422"/>
            <a:ext cx="3714752" cy="37147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642918"/>
            <a:ext cx="6858048" cy="71438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Изготовление чертежа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48449" y="3143248"/>
            <a:ext cx="5195551" cy="35004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4" name="Рисунок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8" y="3143248"/>
            <a:ext cx="3851243" cy="35131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257986" cy="2143140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  <a:t>Технологическая цепочка операций по изготовлению скобы и ушка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1285860"/>
            <a:ext cx="5114778" cy="5143536"/>
          </a:xfrm>
        </p:spPr>
        <p:txBody>
          <a:bodyPr>
            <a:normAutofit lnSpcReduction="10000"/>
          </a:bodyPr>
          <a:lstStyle/>
          <a:p>
            <a:pPr lvl="0" algn="l"/>
            <a:r>
              <a:rPr lang="ru-RU" sz="2800" dirty="0" smtClean="0">
                <a:solidFill>
                  <a:srgbClr val="FFC000"/>
                </a:solidFill>
              </a:rPr>
              <a:t>1. Проверить заготовку по чертежу.</a:t>
            </a:r>
          </a:p>
          <a:p>
            <a:pPr lvl="0" algn="l"/>
            <a:r>
              <a:rPr lang="ru-RU" sz="2800" dirty="0" smtClean="0">
                <a:solidFill>
                  <a:srgbClr val="FFC000"/>
                </a:solidFill>
              </a:rPr>
              <a:t>2. Отрубить заготовку для скобы с припуском на дальнейшую обработку.</a:t>
            </a:r>
          </a:p>
          <a:p>
            <a:pPr lvl="0" algn="l"/>
            <a:r>
              <a:rPr lang="ru-RU" sz="2800" dirty="0" smtClean="0">
                <a:solidFill>
                  <a:srgbClr val="FFC000"/>
                </a:solidFill>
              </a:rPr>
              <a:t>3.Подготовить одну широкую поверхность, выбрать базовую.</a:t>
            </a:r>
          </a:p>
          <a:p>
            <a:pPr lvl="0" algn="l"/>
            <a:r>
              <a:rPr lang="ru-RU" sz="2800" dirty="0" smtClean="0">
                <a:solidFill>
                  <a:srgbClr val="FFC000"/>
                </a:solidFill>
              </a:rPr>
              <a:t>4. Покрыть поверхность раствором медного купороса или мела.</a:t>
            </a:r>
          </a:p>
          <a:p>
            <a:pPr algn="l"/>
            <a:endParaRPr lang="ru-RU" sz="2800" dirty="0"/>
          </a:p>
        </p:txBody>
      </p:sp>
      <p:pic>
        <p:nvPicPr>
          <p:cNvPr id="5" name="Picture 2" descr="коль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650" y="3357562"/>
            <a:ext cx="2533663" cy="30003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357686" y="142852"/>
            <a:ext cx="4786314" cy="6715148"/>
          </a:xfrm>
          <a:noFill/>
        </p:spPr>
        <p:txBody>
          <a:bodyPr>
            <a:normAutofit fontScale="90000"/>
          </a:bodyPr>
          <a:lstStyle/>
          <a:p>
            <a:pPr lvl="0" algn="l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rgbClr val="FFC000"/>
                </a:solidFill>
              </a:rPr>
              <a:t>5. </a:t>
            </a:r>
            <a: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  <a:t>Разметить наружный контур скобы, произвести разметку по осевым и координационным осям,</a:t>
            </a:r>
            <a:b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  <a:t>6. Произвести </a:t>
            </a:r>
            <a:r>
              <a:rPr lang="ru-RU" sz="1600" dirty="0" err="1" smtClean="0">
                <a:solidFill>
                  <a:srgbClr val="FFC000"/>
                </a:solidFill>
                <a:latin typeface="Arial Black" pitchFamily="34" charset="0"/>
              </a:rPr>
              <a:t>кернение</a:t>
            </a:r>
            <a: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  <a:t> центра отверстия для сверления,</a:t>
            </a:r>
            <a:b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  <a:t>7. Просверлить отверстия : 2 отв. Диаметром    4   мм.</a:t>
            </a:r>
            <a:b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  <a:t>8. Произвести зенкерование отверстий.	</a:t>
            </a:r>
            <a:b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  <a:t>9. Провести опиливание наружного контура скобы.</a:t>
            </a:r>
            <a:b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  <a:t>10. Зачистить и притупить острые углы.</a:t>
            </a:r>
            <a:b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  <a:t>11. Произвести </a:t>
            </a:r>
            <a:r>
              <a:rPr lang="ru-RU" sz="1600" dirty="0" err="1" smtClean="0">
                <a:solidFill>
                  <a:srgbClr val="FFC000"/>
                </a:solidFill>
                <a:latin typeface="Arial Black" pitchFamily="34" charset="0"/>
              </a:rPr>
              <a:t>гибку</a:t>
            </a:r>
            <a: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  <a:t> в соответствии с чертежом.</a:t>
            </a:r>
            <a:b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C000"/>
                </a:solidFill>
                <a:latin typeface="Arial Black" pitchFamily="34" charset="0"/>
              </a:rPr>
              <a:t>12. Провести контроль изготовленной детали в соответствии с чертежом.</a:t>
            </a:r>
            <a:r>
              <a:rPr lang="ru-RU" dirty="0" smtClean="0">
                <a:solidFill>
                  <a:srgbClr val="FFC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C000"/>
                </a:solidFill>
              </a:rPr>
              <a:t> </a:t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3810026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115546"/>
            <a:ext cx="3929090" cy="22101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8929718" cy="6858000"/>
          </a:xfrm>
        </p:spPr>
        <p:txBody>
          <a:bodyPr/>
          <a:lstStyle/>
          <a:p>
            <a:pPr algn="ctr"/>
            <a:r>
              <a:rPr lang="ru-RU" dirty="0" smtClean="0"/>
              <a:t>Изготовление детали</a:t>
            </a:r>
            <a:br>
              <a:rPr lang="ru-RU" dirty="0" smtClean="0"/>
            </a:br>
            <a:r>
              <a:rPr lang="ru-RU" dirty="0" smtClean="0"/>
              <a:t> (скобы и ушка) с контролем качества каждой операции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5" y="357165"/>
            <a:ext cx="5572165" cy="31343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0" y="0"/>
          <a:ext cx="9144000" cy="7300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836341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Подготовительно-слесарные операции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160"/>
                        </a:lnSpc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Инструменты, приспособления, оборудование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Брак при слесарной операции</a:t>
                      </a:r>
                      <a:endParaRPr lang="ru-RU" dirty="0"/>
                    </a:p>
                  </a:txBody>
                  <a:tcPr/>
                </a:tc>
              </a:tr>
              <a:tr h="919976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Разметка плоскостная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Плоскостная разметка применяется при изготовлении детали из листового металла, при помощи нанесения рисок.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Чертилка, линейка, угольник, кернеры, молоток, циркули разметочные,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штангенциркуль.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Брак не исправим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5631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Рубка металла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Рубкой называется слесарная операция, при которой, используя режущий инструмент(зубило), изготавливают деталь, заготовку, удаляя лишни и слои металла или разрубают металл на части.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Рубкой называется слесарная операция, при которой, используя режущий инструмент(зубило), изготавливают деталь, заготовку, удаляя лишни и слои металла или разрубают металл на части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Брак не исправим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72683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Правка - гибка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Правка представляют собой слесарные операции  по выправлению металла, детали, заготовки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Гибка_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слесарная операция при которой одна часть заготовки или детали перегибается относительно другой под заданный угол.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Металлическая плита,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надгубницы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молоток, круглогубцы, плоскогубцы.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Брак исправим.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Брак не исправим</a:t>
                      </a:r>
                    </a:p>
                  </a:txBody>
                  <a:tcPr marL="68580" marR="68580" marT="0" marB="0"/>
                </a:tc>
              </a:tr>
              <a:tr h="75270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Опиливание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Слесарная операция,  при которой снимается слой металла при помощи режущего инструмента.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Напильники с двойной насечкой и различной формы,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надфеля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Меньше размера по чертежу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–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брак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исправим Больше</a:t>
                      </a:r>
                      <a:r>
                        <a:rPr lang="ru-RU" sz="12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размера по чертежу – брак неисправим</a:t>
                      </a: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</a:tr>
              <a:tr h="91997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Сверление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Процесс образования в сплошном металле отверстий при помощи режущего инструмента (</a:t>
                      </a:r>
                      <a:r>
                        <a:rPr kumimoji="0" lang="ru-RU" sz="120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сверла).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Свёрла, настольно сверлильный станок, плита с креплениями.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Брак не исправим</a:t>
                      </a: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887</TotalTime>
  <Words>449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      – УРОК УП «Технология выполнения слесарных работ» </vt:lpstr>
      <vt:lpstr>Слайд 2</vt:lpstr>
      <vt:lpstr>ЦЕЛЬ работы</vt:lpstr>
      <vt:lpstr>Задачи работы</vt:lpstr>
      <vt:lpstr>Изготовление чертежа</vt:lpstr>
      <vt:lpstr>        Технологическая цепочка операций по изготовлению скобы и ушка   </vt:lpstr>
      <vt:lpstr>      5. Разметить наружный контур скобы, произвести разметку по осевым и координационным осям, 6. Произвести кернение центра отверстия для сверления, 7. Просверлить отверстия : 2 отв. Диаметром    4   мм. 8. Произвести зенкерование отверстий.  9. Провести опиливание наружного контура скобы. 10. Зачистить и притупить острые углы. 11. Произвести гибку в соответствии с чертежом. 12. Провести контроль изготовленной детали в соответствии с чертежом.   </vt:lpstr>
      <vt:lpstr>Изготовление детали  (скобы и ушка) с контролем качества каждой операции   </vt:lpstr>
      <vt:lpstr>Слайд 9</vt:lpstr>
      <vt:lpstr>                    Заключение</vt:lpstr>
      <vt:lpstr>Спасибо за внимание!</vt:lpstr>
    </vt:vector>
  </TitlesOfParts>
  <Company>PU9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эксперимента к новому искусству</dc:title>
  <dc:creator>PU9</dc:creator>
  <cp:lastModifiedBy>Методист</cp:lastModifiedBy>
  <cp:revision>96</cp:revision>
  <dcterms:created xsi:type="dcterms:W3CDTF">2012-03-20T08:04:53Z</dcterms:created>
  <dcterms:modified xsi:type="dcterms:W3CDTF">2015-03-30T09:07:14Z</dcterms:modified>
</cp:coreProperties>
</file>