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handoutMasterIdLst>
    <p:handoutMasterId r:id="rId26"/>
  </p:handoutMasterIdLst>
  <p:sldIdLst>
    <p:sldId id="256" r:id="rId2"/>
    <p:sldId id="270" r:id="rId3"/>
    <p:sldId id="260" r:id="rId4"/>
    <p:sldId id="269" r:id="rId5"/>
    <p:sldId id="288" r:id="rId6"/>
    <p:sldId id="291" r:id="rId7"/>
    <p:sldId id="290" r:id="rId8"/>
    <p:sldId id="289" r:id="rId9"/>
    <p:sldId id="286" r:id="rId10"/>
    <p:sldId id="287" r:id="rId11"/>
    <p:sldId id="284" r:id="rId12"/>
    <p:sldId id="285" r:id="rId13"/>
    <p:sldId id="293" r:id="rId14"/>
    <p:sldId id="292" r:id="rId15"/>
    <p:sldId id="258" r:id="rId16"/>
    <p:sldId id="266" r:id="rId17"/>
    <p:sldId id="267" r:id="rId18"/>
    <p:sldId id="259" r:id="rId19"/>
    <p:sldId id="261" r:id="rId20"/>
    <p:sldId id="262" r:id="rId21"/>
    <p:sldId id="263" r:id="rId22"/>
    <p:sldId id="264" r:id="rId23"/>
    <p:sldId id="26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6500" autoAdjust="0"/>
  </p:normalViewPr>
  <p:slideViewPr>
    <p:cSldViewPr>
      <p:cViewPr varScale="1">
        <p:scale>
          <a:sx n="49" d="100"/>
          <a:sy n="4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53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9" d="100"/>
          <a:sy n="39" d="100"/>
        </p:scale>
        <p:origin x="-223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D1B523-B023-4DA2-B34F-8D98A8A433C5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D9A60-02BB-493E-B643-0465C2D0D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6E63B-DA96-453D-AE80-36090BBA1177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11381-0C1E-4766-AC21-F4982C706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4E92-34A6-46F7-836B-C0820A601CE5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4B5D40-4506-4009-9182-D792047410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2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4E92-34A6-46F7-836B-C0820A601CE5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B5D40-4506-4009-9182-D79204741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4E92-34A6-46F7-836B-C0820A601CE5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B5D40-4506-4009-9182-D79204741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0F04E92-34A6-46F7-836B-C0820A601CE5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84B5D40-4506-4009-9182-D792047410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Click="0" advTm="2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4E92-34A6-46F7-836B-C0820A601CE5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B5D40-4506-4009-9182-D792047410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2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4E92-34A6-46F7-836B-C0820A601CE5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B5D40-4506-4009-9182-D792047410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2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B5D40-4506-4009-9182-D792047410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4E92-34A6-46F7-836B-C0820A601CE5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2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4E92-34A6-46F7-836B-C0820A601CE5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B5D40-4506-4009-9182-D792047410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Click="0" advTm="2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4E92-34A6-46F7-836B-C0820A601CE5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B5D40-4506-4009-9182-D79204741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0F04E92-34A6-46F7-836B-C0820A601CE5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84B5D40-4506-4009-9182-D792047410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2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4E92-34A6-46F7-836B-C0820A601CE5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4B5D40-4506-4009-9182-D792047410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2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0F04E92-34A6-46F7-836B-C0820A601CE5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84B5D40-4506-4009-9182-D792047410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 advTm="2000">
    <p:dissolv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457200" y="5733256"/>
            <a:ext cx="8305800" cy="864096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МБДОУ «Каменский детский сад»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воспитатель Шашурина А.В.</a:t>
            </a:r>
            <a:endParaRPr lang="fr-CA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60648"/>
            <a:ext cx="8305800" cy="1080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Нравственное воспитание дошкольников 3-4 лет</a:t>
            </a: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vasp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340768"/>
            <a:ext cx="7560840" cy="4176464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иугольник 1"/>
          <p:cNvSpPr/>
          <p:nvPr/>
        </p:nvSpPr>
        <p:spPr>
          <a:xfrm>
            <a:off x="6588224" y="2780928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Ответственность</a:t>
            </a:r>
          </a:p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ятиугольник 2"/>
          <p:cNvSpPr/>
          <p:nvPr/>
        </p:nvSpPr>
        <p:spPr>
          <a:xfrm rot="5400000">
            <a:off x="3316488" y="5260576"/>
            <a:ext cx="2060848" cy="1134000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Сочувствие</a:t>
            </a:r>
          </a:p>
        </p:txBody>
      </p:sp>
      <p:sp>
        <p:nvSpPr>
          <p:cNvPr id="6" name="Улыбающееся лицо 5"/>
          <p:cNvSpPr/>
          <p:nvPr/>
        </p:nvSpPr>
        <p:spPr>
          <a:xfrm>
            <a:off x="2627784" y="2204864"/>
            <a:ext cx="3672408" cy="2448272"/>
          </a:xfrm>
          <a:prstGeom prst="smileyFac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Нравственность</a:t>
            </a:r>
          </a:p>
        </p:txBody>
      </p:sp>
      <p:sp>
        <p:nvSpPr>
          <p:cNvPr id="7" name="Пятиугольник 6"/>
          <p:cNvSpPr/>
          <p:nvPr/>
        </p:nvSpPr>
        <p:spPr>
          <a:xfrm rot="18600000">
            <a:off x="5602408" y="680273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Уважение</a:t>
            </a:r>
          </a:p>
        </p:txBody>
      </p:sp>
      <p:sp>
        <p:nvSpPr>
          <p:cNvPr id="8" name="Пятиугольник 7"/>
          <p:cNvSpPr/>
          <p:nvPr/>
        </p:nvSpPr>
        <p:spPr>
          <a:xfrm rot="25200000">
            <a:off x="5286855" y="4996227"/>
            <a:ext cx="2304256" cy="1152000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Доброта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Пятиугольник 9"/>
          <p:cNvSpPr/>
          <p:nvPr/>
        </p:nvSpPr>
        <p:spPr>
          <a:xfrm rot="16200000">
            <a:off x="3266144" y="198352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Отзывчивость</a:t>
            </a:r>
          </a:p>
        </p:txBody>
      </p:sp>
    </p:spTree>
  </p:cSld>
  <p:clrMapOvr>
    <a:masterClrMapping/>
  </p:clrMapOvr>
  <p:transition advClick="0" advTm="2000">
    <p:dissolve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иугольник 1"/>
          <p:cNvSpPr/>
          <p:nvPr/>
        </p:nvSpPr>
        <p:spPr>
          <a:xfrm>
            <a:off x="6588224" y="2780928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Ответственность</a:t>
            </a:r>
          </a:p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ятиугольник 2"/>
          <p:cNvSpPr/>
          <p:nvPr/>
        </p:nvSpPr>
        <p:spPr>
          <a:xfrm rot="5400000">
            <a:off x="3316488" y="5260576"/>
            <a:ext cx="2060848" cy="1134000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Сочувствие</a:t>
            </a:r>
          </a:p>
        </p:txBody>
      </p:sp>
      <p:sp>
        <p:nvSpPr>
          <p:cNvPr id="6" name="Улыбающееся лицо 5"/>
          <p:cNvSpPr/>
          <p:nvPr/>
        </p:nvSpPr>
        <p:spPr>
          <a:xfrm>
            <a:off x="2627784" y="2204864"/>
            <a:ext cx="3672408" cy="2448272"/>
          </a:xfrm>
          <a:prstGeom prst="smileyFac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Нравственность</a:t>
            </a:r>
          </a:p>
        </p:txBody>
      </p:sp>
      <p:sp>
        <p:nvSpPr>
          <p:cNvPr id="7" name="Пятиугольник 6"/>
          <p:cNvSpPr/>
          <p:nvPr/>
        </p:nvSpPr>
        <p:spPr>
          <a:xfrm rot="18600000">
            <a:off x="5602408" y="680273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Уважение</a:t>
            </a:r>
          </a:p>
        </p:txBody>
      </p:sp>
      <p:sp>
        <p:nvSpPr>
          <p:cNvPr id="8" name="Пятиугольник 7"/>
          <p:cNvSpPr/>
          <p:nvPr/>
        </p:nvSpPr>
        <p:spPr>
          <a:xfrm rot="25200000">
            <a:off x="5286855" y="4996227"/>
            <a:ext cx="2304256" cy="1152000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Доброта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Пятиугольник 8"/>
          <p:cNvSpPr/>
          <p:nvPr/>
        </p:nvSpPr>
        <p:spPr>
          <a:xfrm rot="29400000">
            <a:off x="993897" y="4757346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Милосердие</a:t>
            </a:r>
          </a:p>
        </p:txBody>
      </p:sp>
      <p:sp>
        <p:nvSpPr>
          <p:cNvPr id="10" name="Пятиугольник 9"/>
          <p:cNvSpPr/>
          <p:nvPr/>
        </p:nvSpPr>
        <p:spPr>
          <a:xfrm rot="16200000">
            <a:off x="3266144" y="198352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Отзывчивость</a:t>
            </a:r>
          </a:p>
        </p:txBody>
      </p:sp>
    </p:spTree>
  </p:cSld>
  <p:clrMapOvr>
    <a:masterClrMapping/>
  </p:clrMapOvr>
  <p:transition advClick="0" advTm="2000">
    <p:dissolve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иугольник 1"/>
          <p:cNvSpPr/>
          <p:nvPr/>
        </p:nvSpPr>
        <p:spPr>
          <a:xfrm>
            <a:off x="6588224" y="2780928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Ответственность</a:t>
            </a:r>
          </a:p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ятиугольник 2"/>
          <p:cNvSpPr/>
          <p:nvPr/>
        </p:nvSpPr>
        <p:spPr>
          <a:xfrm rot="5400000">
            <a:off x="3316488" y="5260576"/>
            <a:ext cx="2060848" cy="1134000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Сочувствие</a:t>
            </a:r>
          </a:p>
        </p:txBody>
      </p:sp>
      <p:sp>
        <p:nvSpPr>
          <p:cNvPr id="4" name="Пятиугольник 3"/>
          <p:cNvSpPr/>
          <p:nvPr/>
        </p:nvSpPr>
        <p:spPr>
          <a:xfrm rot="10800000">
            <a:off x="251520" y="2780928"/>
            <a:ext cx="2202544" cy="1134000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Терпимость</a:t>
            </a:r>
          </a:p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Улыбающееся лицо 5"/>
          <p:cNvSpPr/>
          <p:nvPr/>
        </p:nvSpPr>
        <p:spPr>
          <a:xfrm>
            <a:off x="2627784" y="2204864"/>
            <a:ext cx="3672408" cy="2448272"/>
          </a:xfrm>
          <a:prstGeom prst="smileyFac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Нравственность</a:t>
            </a:r>
          </a:p>
        </p:txBody>
      </p:sp>
      <p:sp>
        <p:nvSpPr>
          <p:cNvPr id="7" name="Пятиугольник 6"/>
          <p:cNvSpPr/>
          <p:nvPr/>
        </p:nvSpPr>
        <p:spPr>
          <a:xfrm rot="18600000">
            <a:off x="5602408" y="680273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Уважение</a:t>
            </a:r>
          </a:p>
        </p:txBody>
      </p:sp>
      <p:sp>
        <p:nvSpPr>
          <p:cNvPr id="8" name="Пятиугольник 7"/>
          <p:cNvSpPr/>
          <p:nvPr/>
        </p:nvSpPr>
        <p:spPr>
          <a:xfrm rot="25200000">
            <a:off x="5286855" y="4996227"/>
            <a:ext cx="2304256" cy="1152000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Доброта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Пятиугольник 8"/>
          <p:cNvSpPr/>
          <p:nvPr/>
        </p:nvSpPr>
        <p:spPr>
          <a:xfrm rot="29400000">
            <a:off x="993897" y="4757346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Милосердие</a:t>
            </a:r>
          </a:p>
        </p:txBody>
      </p:sp>
      <p:sp>
        <p:nvSpPr>
          <p:cNvPr id="10" name="Пятиугольник 9"/>
          <p:cNvSpPr/>
          <p:nvPr/>
        </p:nvSpPr>
        <p:spPr>
          <a:xfrm rot="16200000">
            <a:off x="3266144" y="198352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Отзывчивость</a:t>
            </a:r>
          </a:p>
        </p:txBody>
      </p:sp>
    </p:spTree>
  </p:cSld>
  <p:clrMapOvr>
    <a:masterClrMapping/>
  </p:clrMapOvr>
  <p:transition advClick="0" advTm="2000">
    <p:dissolve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иугольник 1"/>
          <p:cNvSpPr/>
          <p:nvPr/>
        </p:nvSpPr>
        <p:spPr>
          <a:xfrm>
            <a:off x="6588224" y="2780928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Ответственность</a:t>
            </a:r>
          </a:p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ятиугольник 2"/>
          <p:cNvSpPr/>
          <p:nvPr/>
        </p:nvSpPr>
        <p:spPr>
          <a:xfrm rot="5400000">
            <a:off x="3316488" y="5260576"/>
            <a:ext cx="2060848" cy="1134000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Сочувствие</a:t>
            </a:r>
          </a:p>
        </p:txBody>
      </p:sp>
      <p:sp>
        <p:nvSpPr>
          <p:cNvPr id="4" name="Пятиугольник 3"/>
          <p:cNvSpPr/>
          <p:nvPr/>
        </p:nvSpPr>
        <p:spPr>
          <a:xfrm rot="10800000">
            <a:off x="251520" y="2780928"/>
            <a:ext cx="2202544" cy="1134000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Терпимость</a:t>
            </a:r>
          </a:p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ятиугольник 4"/>
          <p:cNvSpPr/>
          <p:nvPr/>
        </p:nvSpPr>
        <p:spPr>
          <a:xfrm rot="14100000">
            <a:off x="1232266" y="702261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Справедливость</a:t>
            </a:r>
          </a:p>
        </p:txBody>
      </p:sp>
      <p:sp>
        <p:nvSpPr>
          <p:cNvPr id="6" name="Улыбающееся лицо 5"/>
          <p:cNvSpPr/>
          <p:nvPr/>
        </p:nvSpPr>
        <p:spPr>
          <a:xfrm>
            <a:off x="2627784" y="2204864"/>
            <a:ext cx="3672408" cy="2448272"/>
          </a:xfrm>
          <a:prstGeom prst="smileyFac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Нравственность</a:t>
            </a:r>
          </a:p>
        </p:txBody>
      </p:sp>
      <p:sp>
        <p:nvSpPr>
          <p:cNvPr id="7" name="Пятиугольник 6"/>
          <p:cNvSpPr/>
          <p:nvPr/>
        </p:nvSpPr>
        <p:spPr>
          <a:xfrm rot="18600000">
            <a:off x="5602408" y="680273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Уважение</a:t>
            </a:r>
          </a:p>
        </p:txBody>
      </p:sp>
      <p:sp>
        <p:nvSpPr>
          <p:cNvPr id="8" name="Пятиугольник 7"/>
          <p:cNvSpPr/>
          <p:nvPr/>
        </p:nvSpPr>
        <p:spPr>
          <a:xfrm rot="25200000">
            <a:off x="5286855" y="4996227"/>
            <a:ext cx="2304256" cy="1152000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Доброта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Пятиугольник 8"/>
          <p:cNvSpPr/>
          <p:nvPr/>
        </p:nvSpPr>
        <p:spPr>
          <a:xfrm rot="29400000">
            <a:off x="993897" y="4757346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Милосердие</a:t>
            </a:r>
          </a:p>
        </p:txBody>
      </p:sp>
      <p:sp>
        <p:nvSpPr>
          <p:cNvPr id="10" name="Пятиугольник 9"/>
          <p:cNvSpPr/>
          <p:nvPr/>
        </p:nvSpPr>
        <p:spPr>
          <a:xfrm rot="16200000">
            <a:off x="3266144" y="198352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Отзывчивость</a:t>
            </a:r>
          </a:p>
        </p:txBody>
      </p:sp>
    </p:spTree>
  </p:cSld>
  <p:clrMapOvr>
    <a:masterClrMapping/>
  </p:clrMapOvr>
  <p:transition advClick="0" advTm="2000">
    <p:dissolve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иугольник 1"/>
          <p:cNvSpPr/>
          <p:nvPr/>
        </p:nvSpPr>
        <p:spPr>
          <a:xfrm>
            <a:off x="6588224" y="2780928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Ответственность</a:t>
            </a:r>
          </a:p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ятиугольник 2"/>
          <p:cNvSpPr/>
          <p:nvPr/>
        </p:nvSpPr>
        <p:spPr>
          <a:xfrm rot="5400000">
            <a:off x="3316488" y="5260576"/>
            <a:ext cx="2060848" cy="1134000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Сочувствие</a:t>
            </a:r>
          </a:p>
        </p:txBody>
      </p:sp>
      <p:sp>
        <p:nvSpPr>
          <p:cNvPr id="4" name="Пятиугольник 3"/>
          <p:cNvSpPr/>
          <p:nvPr/>
        </p:nvSpPr>
        <p:spPr>
          <a:xfrm rot="10800000">
            <a:off x="251520" y="2780928"/>
            <a:ext cx="2202544" cy="1134000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Терпимость</a:t>
            </a:r>
          </a:p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ятиугольник 4"/>
          <p:cNvSpPr/>
          <p:nvPr/>
        </p:nvSpPr>
        <p:spPr>
          <a:xfrm rot="14100000">
            <a:off x="1232266" y="702261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Справедливость</a:t>
            </a:r>
          </a:p>
        </p:txBody>
      </p:sp>
      <p:sp>
        <p:nvSpPr>
          <p:cNvPr id="6" name="Улыбающееся лицо 5"/>
          <p:cNvSpPr/>
          <p:nvPr/>
        </p:nvSpPr>
        <p:spPr>
          <a:xfrm>
            <a:off x="2627784" y="2204864"/>
            <a:ext cx="3672408" cy="2448272"/>
          </a:xfrm>
          <a:prstGeom prst="smileyFac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Нравственность</a:t>
            </a:r>
          </a:p>
        </p:txBody>
      </p:sp>
      <p:sp>
        <p:nvSpPr>
          <p:cNvPr id="7" name="Пятиугольник 6"/>
          <p:cNvSpPr/>
          <p:nvPr/>
        </p:nvSpPr>
        <p:spPr>
          <a:xfrm rot="18600000">
            <a:off x="5602408" y="680273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Уважение</a:t>
            </a:r>
          </a:p>
        </p:txBody>
      </p:sp>
      <p:sp>
        <p:nvSpPr>
          <p:cNvPr id="8" name="Пятиугольник 7"/>
          <p:cNvSpPr/>
          <p:nvPr/>
        </p:nvSpPr>
        <p:spPr>
          <a:xfrm rot="25200000">
            <a:off x="5286855" y="4996227"/>
            <a:ext cx="2304256" cy="1152000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Доброта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Пятиугольник 8"/>
          <p:cNvSpPr/>
          <p:nvPr/>
        </p:nvSpPr>
        <p:spPr>
          <a:xfrm rot="29400000">
            <a:off x="993897" y="4757346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Милосердие</a:t>
            </a:r>
          </a:p>
        </p:txBody>
      </p:sp>
      <p:sp>
        <p:nvSpPr>
          <p:cNvPr id="10" name="Пятиугольник 9"/>
          <p:cNvSpPr/>
          <p:nvPr/>
        </p:nvSpPr>
        <p:spPr>
          <a:xfrm rot="16200000">
            <a:off x="3266144" y="198352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Отзывчивость</a:t>
            </a:r>
          </a:p>
        </p:txBody>
      </p:sp>
      <p:sp>
        <p:nvSpPr>
          <p:cNvPr id="11" name="Пятиугольник 10"/>
          <p:cNvSpPr/>
          <p:nvPr/>
        </p:nvSpPr>
        <p:spPr>
          <a:xfrm>
            <a:off x="6588225" y="2780929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Ответственность</a:t>
            </a:r>
          </a:p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Пятиугольник 11"/>
          <p:cNvSpPr/>
          <p:nvPr/>
        </p:nvSpPr>
        <p:spPr>
          <a:xfrm rot="5400000">
            <a:off x="3316489" y="5260577"/>
            <a:ext cx="2060848" cy="1134000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Сочувствие</a:t>
            </a:r>
          </a:p>
        </p:txBody>
      </p:sp>
      <p:sp>
        <p:nvSpPr>
          <p:cNvPr id="13" name="Пятиугольник 12"/>
          <p:cNvSpPr/>
          <p:nvPr/>
        </p:nvSpPr>
        <p:spPr>
          <a:xfrm rot="10800000">
            <a:off x="251521" y="2780929"/>
            <a:ext cx="2202544" cy="1134000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Терпимость</a:t>
            </a:r>
          </a:p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Пятиугольник 13"/>
          <p:cNvSpPr/>
          <p:nvPr/>
        </p:nvSpPr>
        <p:spPr>
          <a:xfrm rot="14100000">
            <a:off x="1232267" y="702262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Справедливость</a:t>
            </a:r>
          </a:p>
        </p:txBody>
      </p:sp>
      <p:sp>
        <p:nvSpPr>
          <p:cNvPr id="15" name="Улыбающееся лицо 14"/>
          <p:cNvSpPr/>
          <p:nvPr/>
        </p:nvSpPr>
        <p:spPr>
          <a:xfrm>
            <a:off x="2627785" y="2204865"/>
            <a:ext cx="3672408" cy="2448272"/>
          </a:xfrm>
          <a:prstGeom prst="smileyFac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Нравственность</a:t>
            </a:r>
          </a:p>
        </p:txBody>
      </p:sp>
      <p:sp>
        <p:nvSpPr>
          <p:cNvPr id="16" name="Пятиугольник 15"/>
          <p:cNvSpPr/>
          <p:nvPr/>
        </p:nvSpPr>
        <p:spPr>
          <a:xfrm rot="18600000">
            <a:off x="5602409" y="680274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Уважение</a:t>
            </a:r>
          </a:p>
        </p:txBody>
      </p:sp>
      <p:sp>
        <p:nvSpPr>
          <p:cNvPr id="17" name="Пятиугольник 16"/>
          <p:cNvSpPr/>
          <p:nvPr/>
        </p:nvSpPr>
        <p:spPr>
          <a:xfrm rot="25200000">
            <a:off x="5286856" y="4996228"/>
            <a:ext cx="2304256" cy="1152000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Доброта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Пятиугольник 17"/>
          <p:cNvSpPr/>
          <p:nvPr/>
        </p:nvSpPr>
        <p:spPr>
          <a:xfrm rot="29400000">
            <a:off x="993898" y="4757347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Милосердие</a:t>
            </a:r>
          </a:p>
        </p:txBody>
      </p:sp>
      <p:sp>
        <p:nvSpPr>
          <p:cNvPr id="19" name="Пятиугольник 18"/>
          <p:cNvSpPr/>
          <p:nvPr/>
        </p:nvSpPr>
        <p:spPr>
          <a:xfrm rot="16200000">
            <a:off x="3266145" y="198353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Отзывчивость</a:t>
            </a:r>
          </a:p>
        </p:txBody>
      </p:sp>
    </p:spTree>
  </p:cSld>
  <p:clrMapOvr>
    <a:masterClrMapping/>
  </p:clrMapOvr>
  <p:transition spd="med" advClick="0" advTm="2000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0134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700" i="1" dirty="0" smtClean="0">
                <a:latin typeface="Arial" pitchFamily="34" charset="0"/>
                <a:cs typeface="Arial" pitchFamily="34" charset="0"/>
              </a:rPr>
              <a:t>1)Продолжать формирование  самостоятельности в бытовой деятельности, в игре, на занятиях.</a:t>
            </a:r>
          </a:p>
          <a:p>
            <a:pPr>
              <a:buNone/>
            </a:pPr>
            <a:r>
              <a:rPr lang="ru-RU" sz="3700" i="1" dirty="0" smtClean="0">
                <a:latin typeface="Arial" pitchFamily="34" charset="0"/>
                <a:cs typeface="Arial" pitchFamily="34" charset="0"/>
              </a:rPr>
              <a:t>2)Способствовать формированию   нравственных качеств в процессе установления позитивных межличностных отношений. Воспитывать у детей отзывчивость, общительность, дружелюбие.</a:t>
            </a:r>
          </a:p>
          <a:p>
            <a:pPr>
              <a:buNone/>
            </a:pPr>
            <a:r>
              <a:rPr lang="ru-RU" sz="3700" i="1" dirty="0" smtClean="0">
                <a:latin typeface="Arial" pitchFamily="34" charset="0"/>
                <a:cs typeface="Arial" pitchFamily="34" charset="0"/>
              </a:rPr>
              <a:t>3)Формировать умение определять различное эмоциональное состояние.</a:t>
            </a:r>
          </a:p>
          <a:p>
            <a:pPr>
              <a:buNone/>
            </a:pPr>
            <a:endParaRPr lang="ru-RU" sz="3700" i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700" i="1" dirty="0" smtClean="0">
                <a:latin typeface="Arial" pitchFamily="34" charset="0"/>
                <a:cs typeface="Arial" pitchFamily="34" charset="0"/>
              </a:rPr>
              <a:t>4) Формировать начальные представления о семье, о дружбе.</a:t>
            </a:r>
          </a:p>
          <a:p>
            <a:pPr>
              <a:buNone/>
            </a:pPr>
            <a:r>
              <a:rPr lang="ru-RU" sz="3700" i="1" dirty="0" smtClean="0">
                <a:latin typeface="Arial" pitchFamily="34" charset="0"/>
                <a:cs typeface="Arial" pitchFamily="34" charset="0"/>
              </a:rPr>
              <a:t>5) Воспитывать чувство уважения к другим, а так же самоуважения.</a:t>
            </a:r>
          </a:p>
          <a:p>
            <a:pPr>
              <a:buNone/>
            </a:pPr>
            <a:r>
              <a:rPr lang="ru-RU" sz="3700" i="1" dirty="0" smtClean="0">
                <a:latin typeface="Arial" pitchFamily="34" charset="0"/>
                <a:cs typeface="Arial" pitchFamily="34" charset="0"/>
              </a:rPr>
              <a:t>6) Продолжать воспитывать симпатию к товарищам, стремление  быть хорошим, добрым, внушать ребенку, что нужно стыдиться своих плохих поступков</a:t>
            </a:r>
          </a:p>
          <a:p>
            <a:pPr>
              <a:buNone/>
            </a:pPr>
            <a:endParaRPr lang="ru-RU" sz="3300" i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000" dirty="0" smtClean="0"/>
          </a:p>
          <a:p>
            <a:endParaRPr lang="ru-RU" sz="30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239000" cy="114300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ЗАДАЧИ  ВОСПИТАНИЯ  НРАВСТВЕННОСТИ У   РЕБЕНКА   ЧЕТВЕРТОГО   ГОДА ЖИЗНИ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Click="0" advTm="2000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Основы нравственности закладываются прежде всего в семье. Именно в семье дети приобретают первые знания и понятия о жизни, людях, их взаимоотношениях друг с другом. В семье ребёнок получает информацию о событиях, происходящих в окружающем мире и их оценку из уст родителей и старших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Семья –главный воспитатель нравственности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Click="0" advTm="2000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r>
              <a:rPr lang="ru-RU" sz="3800" b="1" i="1" dirty="0" smtClean="0">
                <a:solidFill>
                  <a:schemeClr val="accent1">
                    <a:lumMod val="50000"/>
                  </a:schemeClr>
                </a:solidFill>
              </a:rPr>
              <a:t>                      Личный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 пример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1327074533_yahooeu_ru_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628800"/>
            <a:ext cx="4419278" cy="3764509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059936" cy="497125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Личный пример родителей, их труд, знания, идейные установки, моральный облик – всё это играет существенную роль в приобретении детьми лучших человеческих качеств. Ведь всё, что видит и чувствует ребёнок в ранние годы, оставляет в его сознании глубокий неизгладимый след. </a:t>
            </a:r>
            <a:endParaRPr lang="ru-RU" dirty="0"/>
          </a:p>
        </p:txBody>
      </p:sp>
    </p:spTree>
  </p:cSld>
  <p:clrMapOvr>
    <a:masterClrMapping/>
  </p:clrMapOvr>
  <p:transition spd="med" advClick="0" advTm="2000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Когда не ладятся дела-</a:t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Мне помогает похвала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988840"/>
            <a:ext cx="4059936" cy="410716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Похвала  помогает нам в достижении результатов.</a:t>
            </a:r>
          </a:p>
          <a:p>
            <a:pPr>
              <a:buNone/>
            </a:pPr>
            <a:r>
              <a:rPr lang="ru-RU" sz="3200" dirty="0" smtClean="0"/>
              <a:t>«Ни  одного дня без похвалы, без слов восхищения.» Таков наш девиз 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Содержимое 5" descr="1347829061_uspevaemost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63319" y="2252662"/>
            <a:ext cx="3429000" cy="3114675"/>
          </a:xfrm>
        </p:spPr>
      </p:pic>
    </p:spTree>
  </p:cSld>
  <p:clrMapOvr>
    <a:masterClrMapping/>
  </p:clrMapOvr>
  <p:transition spd="med" advClick="0" advTm="2000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duotone>
              <a:schemeClr val="bg2">
                <a:shade val="12000"/>
                <a:satMod val="240000"/>
              </a:schemeClr>
              <a:schemeClr val="bg2">
                <a:tint val="65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Что такое хорошо, а что такое плохо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i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539552" y="1556792"/>
            <a:ext cx="4032448" cy="4464496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Основной целью любого нравственного воспитания ребенка является объяснение чаду прописных истин. Разграничение добра и зла, что такое хорошо, а что такое плохо. Как правильно себя вести в той или иной ситуации.</a:t>
            </a:r>
          </a:p>
        </p:txBody>
      </p:sp>
    </p:spTree>
  </p:cSld>
  <p:clrMapOvr>
    <a:masterClrMapping/>
  </p:clrMapOvr>
  <p:transition spd="med" advClick="0" advTm="2000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914400" y="1628775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Для того, чтобы воспитание могло создать для человека вторую природу, необходимо, чтобы идеи этого воспитания переходили в убеждения воспитанников, убеждения в привычки, а привычки в наклонности.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К. Д. Ушинский</a:t>
            </a:r>
          </a:p>
          <a:p>
            <a:endParaRPr lang="ru-RU" dirty="0"/>
          </a:p>
        </p:txBody>
      </p:sp>
      <p:pic>
        <p:nvPicPr>
          <p:cNvPr id="4" name="Рисунок 3" descr="воспитание нравственных навыков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356992"/>
            <a:ext cx="237626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2000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620688"/>
            <a:ext cx="7715200" cy="75632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Компьютер за или против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059936" cy="525928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Планшеты, телефоны и другие </a:t>
            </a:r>
            <a:r>
              <a:rPr lang="ru-RU" dirty="0" err="1" smtClean="0"/>
              <a:t>гаджеты</a:t>
            </a:r>
            <a:r>
              <a:rPr lang="ru-RU" dirty="0" smtClean="0"/>
              <a:t> отлично могут занять ребенка, пока родители будут заниматься своими делами, </a:t>
            </a:r>
            <a:r>
              <a:rPr lang="ru-RU" sz="3600" b="1" dirty="0" smtClean="0"/>
              <a:t>но </a:t>
            </a:r>
            <a:r>
              <a:rPr lang="ru-RU" dirty="0" smtClean="0"/>
              <a:t>это можно сравнить с пороховой бочкой. Существует золотая середина – совместное использование компьютера или подконтрольное использование, когда Ваш ребенок может играть только ограниченное время и в игры, которые Вы установили.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Содержимое 6" descr="5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88024" y="1196752"/>
            <a:ext cx="3881145" cy="4176464"/>
          </a:xfrm>
        </p:spPr>
      </p:pic>
    </p:spTree>
  </p:cSld>
  <p:clrMapOvr>
    <a:masterClrMapping/>
  </p:clrMapOvr>
  <p:transition spd="med" advClick="0" advTm="2000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Правильная реакция</a:t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80935.gif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971600" y="1052736"/>
            <a:ext cx="3456384" cy="4505151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59936" cy="518728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Важным пунктом нравственного воспитания является правильная реакция на проступки. Если Вы сначала посмеетесь, а затем начнете ругать ребенка, то никакого эффекта это не даст. Если ребенок совершил плохой поступок: ругнулся матом, разбил вазу или что-нибудь еще, то не следует сразу смеяться с этого, а затем наказывать. Наказывать  и сразу жалеть. Реакция должна быть однозначной, чтобы у ребенка не развивался  диссонанс.  </a:t>
            </a:r>
            <a:endParaRPr lang="ru-RU" dirty="0"/>
          </a:p>
        </p:txBody>
      </p:sp>
    </p:spTree>
  </p:cSld>
  <p:clrMapOvr>
    <a:masterClrMapping/>
  </p:clrMapOvr>
  <p:transition spd="med" advClick="0" advTm="2000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Почемучка</a:t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059936" cy="5259288"/>
          </a:xfrm>
        </p:spPr>
        <p:txBody>
          <a:bodyPr>
            <a:noAutofit/>
          </a:bodyPr>
          <a:lstStyle/>
          <a:p>
            <a:r>
              <a:rPr lang="ru-RU" sz="2400" dirty="0" smtClean="0"/>
              <a:t>Как можно больше разговаривайте с ребенком. Помните, что 3-4 года – это возраст «почемучек», поэтому важно не упустить благодатное время жажды познания и развивать его речь. Ребенку в этом возрасте интересно все: почему на небе темные облака, как работает вентилятор, почему тает лед…</a:t>
            </a:r>
            <a:endParaRPr lang="ru-RU" sz="2400" dirty="0"/>
          </a:p>
        </p:txBody>
      </p:sp>
      <p:pic>
        <p:nvPicPr>
          <p:cNvPr id="10" name="Содержимое 9" descr="http://www.poetryclub.com.ua/upload/poem_all/00457888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052736"/>
            <a:ext cx="4423470" cy="48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2000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539552" y="1524000"/>
            <a:ext cx="7690048" cy="4572000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 Нравственное воспитание ребенка – это сложный и достаточно долгий процесс, но он приносит свои сладкие плоды, которые не сравнить ни с чем.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</a:t>
            </a:r>
            <a:r>
              <a:rPr lang="ru-RU" sz="4400" dirty="0" smtClean="0"/>
              <a:t>Спасибо за внимание!!!</a:t>
            </a:r>
          </a:p>
          <a:p>
            <a:pPr>
              <a:buNone/>
            </a:pPr>
            <a:endParaRPr lang="ru-RU" sz="4400" dirty="0" smtClean="0"/>
          </a:p>
          <a:p>
            <a:pPr>
              <a:buNone/>
            </a:pPr>
            <a:endParaRPr lang="ru-RU" sz="4400" dirty="0"/>
          </a:p>
        </p:txBody>
      </p:sp>
    </p:spTree>
  </p:cSld>
  <p:clrMapOvr>
    <a:masterClrMapping/>
  </p:clrMapOvr>
  <p:transition advClick="0" advTm="2000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Младший дошкольный возраст — от трех до четырех лет — важный период в нравственном развитии детей. На данном возрастном этапе у малышей активно формируются первые элементарные представления о хорошем и плохом, добрые чувства к окружающим их взрослым и сверстникам. Формирование навыков и привычек культурного поведения.</a:t>
            </a:r>
          </a:p>
          <a:p>
            <a:pPr>
              <a:buNone/>
            </a:pPr>
            <a:r>
              <a:rPr lang="ru-RU" dirty="0" smtClean="0"/>
              <a:t>Те моральные чувства, представления и навыки, которые сформируются у детей в этом возрасте, тот моральный опыт, который они накопят, лягут в основу их дальнейшего нравственного развития.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ОСОБЕННОСТИ  РАЗВИТИЯ ДЕТЕЙ </a:t>
            </a:r>
            <a:b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ТРЕХ  — ЧЕТЫРЕХ ЛЕТ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Click="0" advTm="2000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Нравственные навыки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Воспитание нравственных навыков</a:t>
            </a:r>
            <a:r>
              <a:rPr lang="ru-RU" dirty="0" smtClean="0"/>
              <a:t> — важнейшее звено формирования нравственного поведения. Складывающиеся нравственные привычки ребенка отражаются прежде всего на его культуре поведения, внешнем облике, речи, на его отношении к вещам, на характере общения с окружающими людьми. </a:t>
            </a:r>
            <a:r>
              <a:rPr lang="ru-RU" b="1" dirty="0" smtClean="0"/>
              <a:t>Умения и навыки  </a:t>
            </a:r>
            <a:r>
              <a:rPr lang="ru-RU" dirty="0" smtClean="0"/>
              <a:t>позволяют поддерживать общий порядок в режиме дня, укладе жизни семьи, дома, в установлении правильных взаимоотношений ребенка со взрослыми и сверстниками. </a:t>
            </a:r>
          </a:p>
          <a:p>
            <a:r>
              <a:rPr lang="ru-RU" dirty="0" smtClean="0"/>
              <a:t>   </a:t>
            </a:r>
            <a:r>
              <a:rPr lang="ru-RU" sz="1000" dirty="0" smtClean="0"/>
              <a:t> </a:t>
            </a:r>
            <a:r>
              <a:rPr lang="ru-RU" sz="1000" i="1" dirty="0" smtClean="0"/>
              <a:t>(Раздать родителям анкеты  Анализ поведения детей)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W\Pictures\i (3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484784"/>
            <a:ext cx="2016000" cy="1512000"/>
          </a:xfrm>
          <a:prstGeom prst="rect">
            <a:avLst/>
          </a:prstGeom>
          <a:noFill/>
        </p:spPr>
      </p:pic>
      <p:pic>
        <p:nvPicPr>
          <p:cNvPr id="1027" name="Picture 3" descr="C:\Users\W\Pictures\i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492896"/>
            <a:ext cx="2162175" cy="1428750"/>
          </a:xfrm>
          <a:prstGeom prst="rect">
            <a:avLst/>
          </a:prstGeom>
          <a:noFill/>
        </p:spPr>
      </p:pic>
      <p:pic>
        <p:nvPicPr>
          <p:cNvPr id="1028" name="Picture 4" descr="C:\Users\W\Pictures\i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501008"/>
            <a:ext cx="2047875" cy="1428750"/>
          </a:xfrm>
          <a:prstGeom prst="rect">
            <a:avLst/>
          </a:prstGeom>
          <a:noFill/>
        </p:spPr>
      </p:pic>
      <p:pic>
        <p:nvPicPr>
          <p:cNvPr id="1029" name="Picture 5" descr="C:\Users\W\Pictures\pi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4581128"/>
            <a:ext cx="2168463" cy="1440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2000">
    <p:wedg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лыбающееся лицо 5"/>
          <p:cNvSpPr/>
          <p:nvPr/>
        </p:nvSpPr>
        <p:spPr>
          <a:xfrm>
            <a:off x="2627784" y="2204864"/>
            <a:ext cx="3672408" cy="2448272"/>
          </a:xfrm>
          <a:prstGeom prst="smileyFac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Нравственность</a:t>
            </a: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ЧТО  МЫ  ВКЛАДЫВАЕМ В ПОНЯТИЕ  НРАВСТВЕННОСТЬ?</a:t>
            </a:r>
            <a:endParaRPr lang="ru-RU" dirty="0"/>
          </a:p>
        </p:txBody>
      </p:sp>
    </p:spTree>
  </p:cSld>
  <p:clrMapOvr>
    <a:masterClrMapping/>
  </p:clrMapOvr>
  <p:transition advClick="0" advTm="2000">
    <p:dissolve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лыбающееся лицо 5"/>
          <p:cNvSpPr/>
          <p:nvPr/>
        </p:nvSpPr>
        <p:spPr>
          <a:xfrm>
            <a:off x="2627784" y="2204864"/>
            <a:ext cx="3672408" cy="2448272"/>
          </a:xfrm>
          <a:prstGeom prst="smileyFac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Нравственность</a:t>
            </a:r>
          </a:p>
        </p:txBody>
      </p:sp>
      <p:sp>
        <p:nvSpPr>
          <p:cNvPr id="10" name="Пятиугольник 9"/>
          <p:cNvSpPr/>
          <p:nvPr/>
        </p:nvSpPr>
        <p:spPr>
          <a:xfrm rot="16200000">
            <a:off x="3266144" y="198352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Отзывчивость</a:t>
            </a:r>
          </a:p>
        </p:txBody>
      </p:sp>
    </p:spTree>
  </p:cSld>
  <p:clrMapOvr>
    <a:masterClrMapping/>
  </p:clrMapOvr>
  <p:transition advClick="0" advTm="2000">
    <p:dissolve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лыбающееся лицо 5"/>
          <p:cNvSpPr/>
          <p:nvPr/>
        </p:nvSpPr>
        <p:spPr>
          <a:xfrm>
            <a:off x="2627784" y="2204864"/>
            <a:ext cx="3672408" cy="2448272"/>
          </a:xfrm>
          <a:prstGeom prst="smileyFac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Нравственность</a:t>
            </a:r>
          </a:p>
        </p:txBody>
      </p:sp>
      <p:sp>
        <p:nvSpPr>
          <p:cNvPr id="7" name="Пятиугольник 6"/>
          <p:cNvSpPr/>
          <p:nvPr/>
        </p:nvSpPr>
        <p:spPr>
          <a:xfrm rot="18600000">
            <a:off x="5602408" y="680273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Уважение</a:t>
            </a:r>
          </a:p>
        </p:txBody>
      </p:sp>
      <p:sp>
        <p:nvSpPr>
          <p:cNvPr id="10" name="Пятиугольник 9"/>
          <p:cNvSpPr/>
          <p:nvPr/>
        </p:nvSpPr>
        <p:spPr>
          <a:xfrm rot="16200000">
            <a:off x="3266144" y="198352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Отзывчивость</a:t>
            </a:r>
          </a:p>
        </p:txBody>
      </p:sp>
    </p:spTree>
  </p:cSld>
  <p:clrMapOvr>
    <a:masterClrMapping/>
  </p:clrMapOvr>
  <p:transition advClick="0" advTm="2000">
    <p:dissolve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иугольник 1"/>
          <p:cNvSpPr/>
          <p:nvPr/>
        </p:nvSpPr>
        <p:spPr>
          <a:xfrm>
            <a:off x="6588224" y="2780928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Ответственность</a:t>
            </a:r>
          </a:p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Улыбающееся лицо 5"/>
          <p:cNvSpPr/>
          <p:nvPr/>
        </p:nvSpPr>
        <p:spPr>
          <a:xfrm>
            <a:off x="2627784" y="2204864"/>
            <a:ext cx="3672408" cy="2448272"/>
          </a:xfrm>
          <a:prstGeom prst="smileyFac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Нравственность</a:t>
            </a:r>
          </a:p>
        </p:txBody>
      </p:sp>
      <p:sp>
        <p:nvSpPr>
          <p:cNvPr id="7" name="Пятиугольник 6"/>
          <p:cNvSpPr/>
          <p:nvPr/>
        </p:nvSpPr>
        <p:spPr>
          <a:xfrm rot="18600000">
            <a:off x="5602408" y="680273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Уважение</a:t>
            </a:r>
          </a:p>
        </p:txBody>
      </p:sp>
      <p:sp>
        <p:nvSpPr>
          <p:cNvPr id="10" name="Пятиугольник 9"/>
          <p:cNvSpPr/>
          <p:nvPr/>
        </p:nvSpPr>
        <p:spPr>
          <a:xfrm rot="16200000">
            <a:off x="3266144" y="198352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Отзывчивость</a:t>
            </a:r>
          </a:p>
        </p:txBody>
      </p:sp>
    </p:spTree>
  </p:cSld>
  <p:clrMapOvr>
    <a:masterClrMapping/>
  </p:clrMapOvr>
  <p:transition advClick="0" advTm="2000">
    <p:dissolve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иугольник 1"/>
          <p:cNvSpPr/>
          <p:nvPr/>
        </p:nvSpPr>
        <p:spPr>
          <a:xfrm>
            <a:off x="6588224" y="2780928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Ответственность</a:t>
            </a:r>
          </a:p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Улыбающееся лицо 5"/>
          <p:cNvSpPr/>
          <p:nvPr/>
        </p:nvSpPr>
        <p:spPr>
          <a:xfrm>
            <a:off x="2627784" y="2204864"/>
            <a:ext cx="3672408" cy="2448272"/>
          </a:xfrm>
          <a:prstGeom prst="smileyFac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Нравственность</a:t>
            </a:r>
          </a:p>
        </p:txBody>
      </p:sp>
      <p:sp>
        <p:nvSpPr>
          <p:cNvPr id="7" name="Пятиугольник 6"/>
          <p:cNvSpPr/>
          <p:nvPr/>
        </p:nvSpPr>
        <p:spPr>
          <a:xfrm rot="18600000">
            <a:off x="5602408" y="680273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Уважение</a:t>
            </a:r>
          </a:p>
        </p:txBody>
      </p:sp>
      <p:sp>
        <p:nvSpPr>
          <p:cNvPr id="8" name="Пятиугольник 7"/>
          <p:cNvSpPr/>
          <p:nvPr/>
        </p:nvSpPr>
        <p:spPr>
          <a:xfrm rot="25200000">
            <a:off x="5286855" y="4996227"/>
            <a:ext cx="2304256" cy="1152000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Доброта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Пятиугольник 9"/>
          <p:cNvSpPr/>
          <p:nvPr/>
        </p:nvSpPr>
        <p:spPr>
          <a:xfrm rot="16200000">
            <a:off x="3266144" y="198352"/>
            <a:ext cx="2304256" cy="1132704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Отзывчивость</a:t>
            </a:r>
          </a:p>
        </p:txBody>
      </p:sp>
    </p:spTree>
  </p:cSld>
  <p:clrMapOvr>
    <a:masterClrMapping/>
  </p:clrMapOvr>
  <p:transition advClick="0" advTm="2000">
    <p:dissolve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924</TotalTime>
  <Words>646</Words>
  <Application>Microsoft Office PowerPoint</Application>
  <PresentationFormat>Экран (4:3)</PresentationFormat>
  <Paragraphs>107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Бумажная</vt:lpstr>
      <vt:lpstr>    Нравственное воспитание дошкольников 3-4 лет</vt:lpstr>
      <vt:lpstr>Слайд 2</vt:lpstr>
      <vt:lpstr>ОСОБЕННОСТИ  РАЗВИТИЯ ДЕТЕЙ   ТРЕХ  — ЧЕТЫРЕХ ЛЕТ</vt:lpstr>
      <vt:lpstr>Нравственные навыки</vt:lpstr>
      <vt:lpstr>ЧТО  МЫ  ВКЛАДЫВАЕМ В ПОНЯТИЕ  НРАВСТВЕННОСТЬ?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ЗАДАЧИ  ВОСПИТАНИЯ  НРАВСТВЕННОСТИ У   РЕБЕНКА   ЧЕТВЕРТОГО   ГОДА ЖИЗНИ</vt:lpstr>
      <vt:lpstr> Семья –главный воспитатель нравственности</vt:lpstr>
      <vt:lpstr>                      Личный пример</vt:lpstr>
      <vt:lpstr> Когда не ладятся дела- Мне помогает похвала</vt:lpstr>
      <vt:lpstr>    Что такое хорошо, а что такое плохо</vt:lpstr>
      <vt:lpstr>Компьютер за или против </vt:lpstr>
      <vt:lpstr> Правильная реакция </vt:lpstr>
      <vt:lpstr>                         Почемучка 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Нравственное воспитание дошкольников 3-4 лет </dc:title>
  <dc:creator>МДОУ Каменки</dc:creator>
  <cp:lastModifiedBy>МДОУ Каменки</cp:lastModifiedBy>
  <cp:revision>94</cp:revision>
  <dcterms:created xsi:type="dcterms:W3CDTF">2015-02-11T16:39:50Z</dcterms:created>
  <dcterms:modified xsi:type="dcterms:W3CDTF">2015-02-25T14:31:10Z</dcterms:modified>
</cp:coreProperties>
</file>