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470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63688" y="1772816"/>
            <a:ext cx="51845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00B0F0"/>
                </a:solidFill>
                <a:latin typeface="Arial Narrow" pitchFamily="34" charset="0"/>
              </a:rPr>
              <a:t>Игровой массаж в детском </a:t>
            </a:r>
            <a:r>
              <a:rPr lang="ru-RU" sz="4800" b="1" dirty="0" smtClean="0">
                <a:solidFill>
                  <a:srgbClr val="00B0F0"/>
                </a:solidFill>
                <a:latin typeface="Arial Narrow" pitchFamily="34" charset="0"/>
              </a:rPr>
              <a:t>саду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9" name="Левая фигурная скобка 8"/>
          <p:cNvSpPr/>
          <p:nvPr/>
        </p:nvSpPr>
        <p:spPr>
          <a:xfrm rot="16200000">
            <a:off x="4067944" y="692695"/>
            <a:ext cx="576064" cy="5040560"/>
          </a:xfrm>
          <a:prstGeom prst="leftBrace">
            <a:avLst>
              <a:gd name="adj1" fmla="val 49219"/>
              <a:gd name="adj2" fmla="val 50217"/>
            </a:avLst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411760" y="4797152"/>
            <a:ext cx="58326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3200" b="1" dirty="0">
                <a:latin typeface="Broadway BT" pitchFamily="82" charset="0"/>
              </a:rPr>
              <a:t>Подготовила:  </a:t>
            </a:r>
            <a:r>
              <a:rPr lang="ru-RU" sz="2800" dirty="0">
                <a:latin typeface="Broadway BT" pitchFamily="82" charset="0"/>
              </a:rPr>
              <a:t>воспитатель Балакирева Н.П.</a:t>
            </a:r>
          </a:p>
          <a:p>
            <a:pPr>
              <a:defRPr/>
            </a:pPr>
            <a:r>
              <a:rPr lang="ru-RU" sz="2800" dirty="0">
                <a:latin typeface="Broadway BT" pitchFamily="82" charset="0"/>
              </a:rPr>
              <a:t>МКДОУ </a:t>
            </a:r>
            <a:r>
              <a:rPr lang="ru-RU" sz="2800" dirty="0" err="1">
                <a:latin typeface="Broadway BT" pitchFamily="82" charset="0"/>
              </a:rPr>
              <a:t>Бутурлиновский</a:t>
            </a:r>
            <a:r>
              <a:rPr lang="ru-RU" sz="2800" dirty="0">
                <a:latin typeface="Broadway BT" pitchFamily="82" charset="0"/>
              </a:rPr>
              <a:t> детский сад №10</a:t>
            </a:r>
            <a:endParaRPr lang="en-US" sz="2800" dirty="0">
              <a:latin typeface="Broadway BT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84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43571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>
                <a:solidFill>
                  <a:srgbClr val="00B0F0"/>
                </a:solidFill>
              </a:rPr>
              <a:t>Массаж</a:t>
            </a:r>
            <a:endParaRPr lang="ru-RU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978998" y="1150645"/>
            <a:ext cx="6984776" cy="5184574"/>
          </a:xfrm>
          <a:prstGeom prst="round2SameRect">
            <a:avLst>
              <a:gd name="adj1" fmla="val 7134"/>
              <a:gd name="adj2" fmla="val 86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000" b="1" i="1" kern="0" dirty="0">
                <a:solidFill>
                  <a:srgbClr val="000000"/>
                </a:solidFill>
                <a:latin typeface="Times New Roman"/>
              </a:rPr>
              <a:t>ритмичное раздражение кожи с определенной силой и в определенной последовательности. Массаж действует непосредственно на кожу и те органы, которые находятся ближе к коже. Тысячи лет назад тибетские врачеватели установили, что на ладони рук и подошвы ног находятся своеобразные сигнальные точки почти всех органов. Именно поэтому нам приятно хлопать в ладоши, ходить босиком – бессознательно посылать положительные сигналы нашему организму. Обучение простейшим массажным приемам происходит в игре. Дети, выполняя массаж, сами одновременно являются </a:t>
            </a:r>
            <a:r>
              <a:rPr lang="ru-RU" sz="2000" b="1" i="1" kern="0" dirty="0" smtClean="0">
                <a:solidFill>
                  <a:srgbClr val="000000"/>
                </a:solidFill>
                <a:latin typeface="Times New Roman"/>
              </a:rPr>
              <a:t>персонажами </a:t>
            </a:r>
            <a:r>
              <a:rPr lang="ru-RU" sz="2000" b="1" i="1" kern="0" dirty="0">
                <a:solidFill>
                  <a:srgbClr val="000000"/>
                </a:solidFill>
                <a:latin typeface="Times New Roman"/>
              </a:rPr>
              <a:t>сказки, развлечения, путешествия. Малыши закрепляют в игре навыки правильного выполнения элементарного самомассажа, развивают  мелкую мускулатуру пальцев рук.</a:t>
            </a:r>
          </a:p>
        </p:txBody>
      </p:sp>
    </p:spTree>
    <p:extLst>
      <p:ext uri="{BB962C8B-B14F-4D97-AF65-F5344CB8AC3E}">
        <p14:creationId xmlns:p14="http://schemas.microsoft.com/office/powerpoint/2010/main" val="46077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1143000"/>
          </a:xfrm>
        </p:spPr>
        <p:txBody>
          <a:bodyPr/>
          <a:lstStyle/>
          <a:p>
            <a:r>
              <a:rPr lang="ru-RU" sz="4000" b="1" i="1" kern="0" dirty="0">
                <a:solidFill>
                  <a:srgbClr val="00B0F0"/>
                </a:solidFill>
                <a:latin typeface="Times New Roman"/>
              </a:rPr>
              <a:t>Самомассаж с мячом- ежиком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3074" name="Picture 2" descr="C:\Users\Админ\Desktop\953_html_m8c4481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09562"/>
            <a:ext cx="6048672" cy="38516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364445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sz="1600" i="1" kern="0" dirty="0" smtClean="0">
                <a:solidFill>
                  <a:srgbClr val="7030A0"/>
                </a:solidFill>
                <a:latin typeface="Times New Roman"/>
              </a:rPr>
              <a:t>                                        Мы </a:t>
            </a:r>
            <a:r>
              <a:rPr lang="ru-RU" sz="1600" i="1" kern="0" dirty="0">
                <a:solidFill>
                  <a:srgbClr val="7030A0"/>
                </a:solidFill>
                <a:latin typeface="Times New Roman"/>
              </a:rPr>
              <a:t>нашли в лесу ежа</a:t>
            </a:r>
            <a:br>
              <a:rPr lang="ru-RU" sz="1600" i="1" kern="0" dirty="0">
                <a:solidFill>
                  <a:srgbClr val="7030A0"/>
                </a:solidFill>
                <a:latin typeface="Times New Roman"/>
              </a:rPr>
            </a:br>
            <a:r>
              <a:rPr lang="ru-RU" sz="1600" i="1" kern="0" dirty="0">
                <a:solidFill>
                  <a:srgbClr val="7030A0"/>
                </a:solidFill>
                <a:latin typeface="Times New Roman"/>
              </a:rPr>
              <a:t>                                      </a:t>
            </a:r>
            <a:r>
              <a:rPr lang="ru-RU" sz="1600" i="1" kern="0" dirty="0" err="1">
                <a:solidFill>
                  <a:srgbClr val="7030A0"/>
                </a:solidFill>
                <a:latin typeface="Times New Roman"/>
              </a:rPr>
              <a:t>Жу-жу-жу</a:t>
            </a:r>
            <a:r>
              <a:rPr lang="ru-RU" sz="1600" i="1" kern="0" dirty="0">
                <a:solidFill>
                  <a:srgbClr val="7030A0"/>
                </a:solidFill>
                <a:latin typeface="Times New Roman"/>
              </a:rPr>
              <a:t>,</a:t>
            </a:r>
            <a:br>
              <a:rPr lang="ru-RU" sz="1600" i="1" kern="0" dirty="0">
                <a:solidFill>
                  <a:srgbClr val="7030A0"/>
                </a:solidFill>
                <a:latin typeface="Times New Roman"/>
              </a:rPr>
            </a:br>
            <a:r>
              <a:rPr lang="ru-RU" sz="1600" i="1" kern="0" dirty="0">
                <a:solidFill>
                  <a:srgbClr val="7030A0"/>
                </a:solidFill>
                <a:latin typeface="Times New Roman"/>
              </a:rPr>
              <a:t>                                          Подошли мы к ежу.</a:t>
            </a:r>
            <a:br>
              <a:rPr lang="ru-RU" sz="1600" i="1" kern="0" dirty="0">
                <a:solidFill>
                  <a:srgbClr val="7030A0"/>
                </a:solidFill>
                <a:latin typeface="Times New Roman"/>
              </a:rPr>
            </a:br>
            <a:r>
              <a:rPr lang="ru-RU" sz="1600" i="1" kern="0" dirty="0">
                <a:solidFill>
                  <a:srgbClr val="7030A0"/>
                </a:solidFill>
                <a:latin typeface="Times New Roman"/>
              </a:rPr>
              <a:t>                                                    (катаем мячик между ладошек)</a:t>
            </a:r>
            <a:br>
              <a:rPr lang="ru-RU" sz="1600" i="1" kern="0" dirty="0">
                <a:solidFill>
                  <a:srgbClr val="7030A0"/>
                </a:solidFill>
                <a:latin typeface="Times New Roman"/>
              </a:rPr>
            </a:br>
            <a:r>
              <a:rPr lang="ru-RU" sz="1600" i="1" kern="0" dirty="0">
                <a:solidFill>
                  <a:srgbClr val="7030A0"/>
                </a:solidFill>
                <a:latin typeface="Times New Roman"/>
              </a:rPr>
              <a:t>                                        Ужа – ужа – ужа</a:t>
            </a:r>
            <a:br>
              <a:rPr lang="ru-RU" sz="1600" i="1" kern="0" dirty="0">
                <a:solidFill>
                  <a:srgbClr val="7030A0"/>
                </a:solidFill>
                <a:latin typeface="Times New Roman"/>
              </a:rPr>
            </a:br>
            <a:r>
              <a:rPr lang="ru-RU" sz="1600" i="1" kern="0" dirty="0">
                <a:solidFill>
                  <a:srgbClr val="7030A0"/>
                </a:solidFill>
                <a:latin typeface="Times New Roman"/>
              </a:rPr>
              <a:t>                                         Впереди большая лужа</a:t>
            </a:r>
            <a:br>
              <a:rPr lang="ru-RU" sz="1600" i="1" kern="0" dirty="0">
                <a:solidFill>
                  <a:srgbClr val="7030A0"/>
                </a:solidFill>
                <a:latin typeface="Times New Roman"/>
              </a:rPr>
            </a:br>
            <a:r>
              <a:rPr lang="ru-RU" sz="1600" i="1" kern="0" dirty="0">
                <a:solidFill>
                  <a:srgbClr val="7030A0"/>
                </a:solidFill>
                <a:latin typeface="Times New Roman"/>
              </a:rPr>
              <a:t>                                               (крепко сжимаем ладошки)</a:t>
            </a:r>
            <a:endParaRPr lang="ru-RU" dirty="0"/>
          </a:p>
        </p:txBody>
      </p:sp>
      <p:pic>
        <p:nvPicPr>
          <p:cNvPr id="4098" name="Picture 2" descr="G:\DCIM\133NIKON\DSCN26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96551">
            <a:off x="874550" y="1968778"/>
            <a:ext cx="3852801" cy="25535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099" name="Picture 3" descr="G:\DCIM\133NIKON\DSCN26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70211">
            <a:off x="4369825" y="3218413"/>
            <a:ext cx="3739690" cy="26726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00373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 fontScale="90000"/>
          </a:bodyPr>
          <a:lstStyle/>
          <a:p>
            <a:r>
              <a:rPr lang="ru-RU" sz="1600" kern="0" dirty="0" smtClean="0">
                <a:solidFill>
                  <a:srgbClr val="7030A0"/>
                </a:solidFill>
                <a:latin typeface="Times New Roman"/>
              </a:rPr>
              <a:t>                                         Аж </a:t>
            </a:r>
            <a:r>
              <a:rPr lang="ru-RU" sz="1600" kern="0" dirty="0">
                <a:solidFill>
                  <a:srgbClr val="7030A0"/>
                </a:solidFill>
                <a:latin typeface="Times New Roman"/>
              </a:rPr>
              <a:t>– аж – аж</a:t>
            </a:r>
            <a:br>
              <a:rPr lang="ru-RU" sz="1600" kern="0" dirty="0">
                <a:solidFill>
                  <a:srgbClr val="7030A0"/>
                </a:solidFill>
                <a:latin typeface="Times New Roman"/>
              </a:rPr>
            </a:br>
            <a:r>
              <a:rPr lang="ru-RU" sz="1600" kern="0" dirty="0" smtClean="0">
                <a:solidFill>
                  <a:srgbClr val="7030A0"/>
                </a:solidFill>
                <a:latin typeface="Times New Roman"/>
              </a:rPr>
              <a:t>                                     Покатился </a:t>
            </a:r>
            <a:r>
              <a:rPr lang="ru-RU" sz="1600" kern="0" dirty="0">
                <a:solidFill>
                  <a:srgbClr val="7030A0"/>
                </a:solidFill>
                <a:latin typeface="Times New Roman"/>
              </a:rPr>
              <a:t>ёжик наш</a:t>
            </a:r>
            <a:br>
              <a:rPr lang="ru-RU" sz="1600" kern="0" dirty="0">
                <a:solidFill>
                  <a:srgbClr val="7030A0"/>
                </a:solidFill>
                <a:latin typeface="Times New Roman"/>
              </a:rPr>
            </a:br>
            <a:r>
              <a:rPr lang="ru-RU" sz="1600" kern="0" dirty="0" smtClean="0">
                <a:solidFill>
                  <a:srgbClr val="7030A0"/>
                </a:solidFill>
                <a:latin typeface="Times New Roman"/>
              </a:rPr>
              <a:t>                                 (</a:t>
            </a:r>
            <a:r>
              <a:rPr lang="ru-RU" sz="1600" kern="0" dirty="0">
                <a:solidFill>
                  <a:srgbClr val="7030A0"/>
                </a:solidFill>
                <a:latin typeface="Times New Roman"/>
              </a:rPr>
              <a:t>мячик прокатываем по левой руке с низу вверх)</a:t>
            </a:r>
            <a:br>
              <a:rPr lang="ru-RU" sz="1600" kern="0" dirty="0">
                <a:solidFill>
                  <a:srgbClr val="7030A0"/>
                </a:solidFill>
                <a:latin typeface="Times New Roman"/>
              </a:rPr>
            </a:br>
            <a:r>
              <a:rPr lang="ru-RU" sz="1600" kern="0" dirty="0" smtClean="0">
                <a:solidFill>
                  <a:srgbClr val="7030A0"/>
                </a:solidFill>
                <a:latin typeface="Times New Roman"/>
              </a:rPr>
              <a:t>                                               Уже </a:t>
            </a:r>
            <a:r>
              <a:rPr lang="ru-RU" sz="1600" kern="0" dirty="0">
                <a:solidFill>
                  <a:srgbClr val="7030A0"/>
                </a:solidFill>
                <a:latin typeface="Times New Roman"/>
              </a:rPr>
              <a:t>– уже</a:t>
            </a:r>
            <a:br>
              <a:rPr lang="ru-RU" sz="1600" kern="0" dirty="0">
                <a:solidFill>
                  <a:srgbClr val="7030A0"/>
                </a:solidFill>
                <a:latin typeface="Times New Roman"/>
              </a:rPr>
            </a:br>
            <a:r>
              <a:rPr lang="ru-RU" sz="1600" kern="0" dirty="0" smtClean="0">
                <a:solidFill>
                  <a:srgbClr val="7030A0"/>
                </a:solidFill>
                <a:latin typeface="Times New Roman"/>
              </a:rPr>
              <a:t>                                            Перепрыгнул </a:t>
            </a:r>
            <a:r>
              <a:rPr lang="ru-RU" sz="1600" kern="0" dirty="0">
                <a:solidFill>
                  <a:srgbClr val="7030A0"/>
                </a:solidFill>
                <a:latin typeface="Times New Roman"/>
              </a:rPr>
              <a:t>через лужу,</a:t>
            </a:r>
            <a:br>
              <a:rPr lang="ru-RU" sz="1600" kern="0" dirty="0">
                <a:solidFill>
                  <a:srgbClr val="7030A0"/>
                </a:solidFill>
                <a:latin typeface="Times New Roman"/>
              </a:rPr>
            </a:br>
            <a:r>
              <a:rPr lang="ru-RU" sz="1600" kern="0" dirty="0" smtClean="0">
                <a:solidFill>
                  <a:srgbClr val="7030A0"/>
                </a:solidFill>
                <a:latin typeface="Times New Roman"/>
              </a:rPr>
              <a:t>                                        (</a:t>
            </a:r>
            <a:r>
              <a:rPr lang="ru-RU" sz="1600" kern="0" dirty="0">
                <a:solidFill>
                  <a:srgbClr val="7030A0"/>
                </a:solidFill>
                <a:latin typeface="Times New Roman"/>
              </a:rPr>
              <a:t>мячик переносим на правую руку и прокатываем снизу вверх)</a:t>
            </a:r>
            <a:br>
              <a:rPr lang="ru-RU" sz="1600" kern="0" dirty="0">
                <a:solidFill>
                  <a:srgbClr val="7030A0"/>
                </a:solidFill>
                <a:latin typeface="Times New Roman"/>
              </a:rPr>
            </a:br>
            <a:r>
              <a:rPr lang="ru-RU" sz="1600" kern="0" dirty="0" smtClean="0">
                <a:solidFill>
                  <a:srgbClr val="7030A0"/>
                </a:solidFill>
                <a:latin typeface="Times New Roman"/>
              </a:rPr>
              <a:t>                                           Оказался </a:t>
            </a:r>
            <a:r>
              <a:rPr lang="ru-RU" sz="1600" kern="0" dirty="0">
                <a:solidFill>
                  <a:srgbClr val="7030A0"/>
                </a:solidFill>
                <a:latin typeface="Times New Roman"/>
              </a:rPr>
              <a:t>он на суше.</a:t>
            </a:r>
            <a:br>
              <a:rPr lang="ru-RU" sz="1600" kern="0" dirty="0">
                <a:solidFill>
                  <a:srgbClr val="7030A0"/>
                </a:solidFill>
                <a:latin typeface="Times New Roman"/>
              </a:rPr>
            </a:br>
            <a:r>
              <a:rPr lang="ru-RU" sz="1600" kern="0" dirty="0" smtClean="0">
                <a:solidFill>
                  <a:srgbClr val="7030A0"/>
                </a:solidFill>
                <a:latin typeface="Times New Roman"/>
              </a:rPr>
              <a:t>                                                (</a:t>
            </a:r>
            <a:r>
              <a:rPr lang="ru-RU" sz="1600" kern="0" dirty="0">
                <a:solidFill>
                  <a:srgbClr val="7030A0"/>
                </a:solidFill>
                <a:latin typeface="Times New Roman"/>
              </a:rPr>
              <a:t>мячик катаем ладошкой по кругу на груди)</a:t>
            </a:r>
            <a:endParaRPr lang="ru-RU" dirty="0"/>
          </a:p>
        </p:txBody>
      </p:sp>
      <p:pic>
        <p:nvPicPr>
          <p:cNvPr id="4" name="Picture 2" descr="G:\DCIM\133NIKON\DSCN26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33985">
            <a:off x="1361728" y="2452134"/>
            <a:ext cx="2892020" cy="36752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3" name="Picture 3" descr="D:\фото работа\DSCN266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83442">
            <a:off x="4568395" y="2742649"/>
            <a:ext cx="3698506" cy="27151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583707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270063">
            <a:off x="457200" y="274638"/>
            <a:ext cx="8229600" cy="1930226"/>
          </a:xfrm>
        </p:spPr>
        <p:txBody>
          <a:bodyPr>
            <a:normAutofit/>
          </a:bodyPr>
          <a:lstStyle/>
          <a:p>
            <a:r>
              <a:rPr lang="ru-RU" sz="1600" kern="0" dirty="0">
                <a:solidFill>
                  <a:srgbClr val="7030A0"/>
                </a:solidFill>
                <a:latin typeface="Times New Roman"/>
              </a:rPr>
              <a:t>Ходит ёжик без дорожек по лесу, по лесу</a:t>
            </a:r>
            <a:br>
              <a:rPr lang="ru-RU" sz="1600" kern="0" dirty="0">
                <a:solidFill>
                  <a:srgbClr val="7030A0"/>
                </a:solidFill>
                <a:latin typeface="Times New Roman"/>
              </a:rPr>
            </a:br>
            <a:r>
              <a:rPr lang="ru-RU" sz="1600" kern="0" dirty="0">
                <a:solidFill>
                  <a:srgbClr val="7030A0"/>
                </a:solidFill>
                <a:latin typeface="Times New Roman"/>
              </a:rPr>
              <a:t>И колючками своими колется, колется.</a:t>
            </a:r>
            <a:br>
              <a:rPr lang="ru-RU" sz="1600" kern="0" dirty="0">
                <a:solidFill>
                  <a:srgbClr val="7030A0"/>
                </a:solidFill>
                <a:latin typeface="Times New Roman"/>
              </a:rPr>
            </a:br>
            <a:r>
              <a:rPr lang="ru-RU" sz="1600" kern="0" dirty="0">
                <a:solidFill>
                  <a:srgbClr val="7030A0"/>
                </a:solidFill>
                <a:latin typeface="Times New Roman"/>
              </a:rPr>
              <a:t>(дети делают массаж спины друг другу – катают мячик вверх вниз)</a:t>
            </a:r>
            <a:br>
              <a:rPr lang="ru-RU" sz="1600" kern="0" dirty="0">
                <a:solidFill>
                  <a:srgbClr val="7030A0"/>
                </a:solidFill>
                <a:latin typeface="Times New Roman"/>
              </a:rPr>
            </a:br>
            <a:r>
              <a:rPr lang="ru-RU" sz="1600" kern="0" dirty="0">
                <a:solidFill>
                  <a:srgbClr val="7030A0"/>
                </a:solidFill>
                <a:latin typeface="Times New Roman"/>
              </a:rPr>
              <a:t>А я ёжику – ежу, ту тропинку покажу,</a:t>
            </a:r>
            <a:br>
              <a:rPr lang="ru-RU" sz="1600" kern="0" dirty="0">
                <a:solidFill>
                  <a:srgbClr val="7030A0"/>
                </a:solidFill>
                <a:latin typeface="Times New Roman"/>
              </a:rPr>
            </a:br>
            <a:r>
              <a:rPr lang="ru-RU" sz="1600" kern="0" dirty="0">
                <a:solidFill>
                  <a:srgbClr val="7030A0"/>
                </a:solidFill>
                <a:latin typeface="Times New Roman"/>
              </a:rPr>
              <a:t>Где катают мышки маленькие шишки.</a:t>
            </a:r>
            <a:br>
              <a:rPr lang="ru-RU" sz="1600" kern="0" dirty="0">
                <a:solidFill>
                  <a:srgbClr val="7030A0"/>
                </a:solidFill>
                <a:latin typeface="Times New Roman"/>
              </a:rPr>
            </a:br>
            <a:r>
              <a:rPr lang="ru-RU" sz="1600" kern="0" dirty="0">
                <a:solidFill>
                  <a:srgbClr val="7030A0"/>
                </a:solidFill>
                <a:latin typeface="Times New Roman"/>
              </a:rPr>
              <a:t>Давайте ёжиков под ёлочку уберем,</a:t>
            </a:r>
            <a:br>
              <a:rPr lang="ru-RU" sz="1600" kern="0" dirty="0">
                <a:solidFill>
                  <a:srgbClr val="7030A0"/>
                </a:solidFill>
                <a:latin typeface="Times New Roman"/>
              </a:rPr>
            </a:br>
            <a:r>
              <a:rPr lang="ru-RU" sz="1600" kern="0" dirty="0">
                <a:solidFill>
                  <a:srgbClr val="7030A0"/>
                </a:solidFill>
                <a:latin typeface="Times New Roman"/>
              </a:rPr>
              <a:t>И рядом шишки соберем.</a:t>
            </a:r>
            <a:endParaRPr lang="ru-RU" dirty="0"/>
          </a:p>
        </p:txBody>
      </p:sp>
      <p:pic>
        <p:nvPicPr>
          <p:cNvPr id="7170" name="Picture 2" descr="G:\DCIM\133NIKON\DSCN26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16940">
            <a:off x="2278824" y="2475847"/>
            <a:ext cx="5223645" cy="35850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701200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124744"/>
            <a:ext cx="8229600" cy="461879"/>
          </a:xfrm>
        </p:spPr>
        <p:txBody>
          <a:bodyPr>
            <a:normAutofit fontScale="90000"/>
          </a:bodyPr>
          <a:lstStyle/>
          <a:p>
            <a:r>
              <a:rPr lang="ru-RU" sz="1800" kern="0" dirty="0" smtClean="0">
                <a:solidFill>
                  <a:srgbClr val="7030A0"/>
                </a:solidFill>
                <a:latin typeface="Times New Roman"/>
              </a:rPr>
              <a:t>                                                           Шишки </a:t>
            </a:r>
            <a:r>
              <a:rPr lang="ru-RU" sz="1800" kern="0" dirty="0">
                <a:solidFill>
                  <a:srgbClr val="7030A0"/>
                </a:solidFill>
                <a:latin typeface="Times New Roman"/>
              </a:rPr>
              <a:t>под ножки мы кладем,</a:t>
            </a:r>
            <a:br>
              <a:rPr lang="ru-RU" sz="1800" kern="0" dirty="0">
                <a:solidFill>
                  <a:srgbClr val="7030A0"/>
                </a:solidFill>
                <a:latin typeface="Times New Roman"/>
              </a:rPr>
            </a:br>
            <a:r>
              <a:rPr lang="ru-RU" sz="1800" kern="0" dirty="0">
                <a:solidFill>
                  <a:srgbClr val="7030A0"/>
                </a:solidFill>
                <a:latin typeface="Times New Roman"/>
              </a:rPr>
              <a:t>                                </a:t>
            </a:r>
            <a:r>
              <a:rPr lang="ru-RU" sz="1800" kern="0" dirty="0" smtClean="0">
                <a:solidFill>
                  <a:srgbClr val="7030A0"/>
                </a:solidFill>
                <a:latin typeface="Times New Roman"/>
              </a:rPr>
              <a:t>                           </a:t>
            </a:r>
            <a:r>
              <a:rPr lang="ru-RU" sz="1800" kern="0" dirty="0">
                <a:solidFill>
                  <a:srgbClr val="7030A0"/>
                </a:solidFill>
                <a:latin typeface="Times New Roman"/>
              </a:rPr>
              <a:t>ножки массировать начнем.</a:t>
            </a:r>
            <a:endParaRPr lang="ru-RU" dirty="0"/>
          </a:p>
        </p:txBody>
      </p:sp>
      <p:pic>
        <p:nvPicPr>
          <p:cNvPr id="10242" name="Picture 2" descr="D:\фото работа\DSCN267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47433">
            <a:off x="895662" y="1781638"/>
            <a:ext cx="3844728" cy="28942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43" name="Picture 3" descr="D:\фото работа\DSCN267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80520">
            <a:off x="4606333" y="2633213"/>
            <a:ext cx="3718325" cy="28779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815834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фото работа\DSCN26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20986">
            <a:off x="765188" y="1186902"/>
            <a:ext cx="3606278" cy="26969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1267" name="Picture 3" descr="D:\фото работа\DSCN267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4185">
            <a:off x="4680684" y="1216254"/>
            <a:ext cx="3602769" cy="26728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1268" name="Picture 4" descr="G:\DCIM\133NIKON\DSCN266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005" y="3573016"/>
            <a:ext cx="3528392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0972089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147248" cy="2448272"/>
          </a:xfrm>
        </p:spPr>
        <p:txBody>
          <a:bodyPr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5400" b="1" i="1" dirty="0">
                <a:solidFill>
                  <a:srgbClr val="00B0F0"/>
                </a:solidFill>
                <a:latin typeface="Times New Roman" pitchFamily="18" charset="0"/>
                <a:ea typeface="+mn-ea"/>
                <a:cs typeface="+mn-cs"/>
              </a:rPr>
              <a:t>СПАСИБО ЗА ВНИМАНИЕ !</a:t>
            </a: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b="1" i="1" dirty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46116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154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Самомассаж с мячом- ежиком</vt:lpstr>
      <vt:lpstr>                                        Мы нашли в лесу ежа                                       Жу-жу-жу,                                           Подошли мы к ежу.                                                     (катаем мячик между ладошек)                                         Ужа – ужа – ужа                                          Впереди большая лужа                                                (крепко сжимаем ладошки)</vt:lpstr>
      <vt:lpstr>                                         Аж – аж – аж                                      Покатился ёжик наш                                  (мячик прокатываем по левой руке с низу вверх)                                                Уже – уже                                             Перепрыгнул через лужу,                                         (мячик переносим на правую руку и прокатываем снизу вверх)                                            Оказался он на суше.                                                 (мячик катаем ладошкой по кругу на груди)</vt:lpstr>
      <vt:lpstr>Ходит ёжик без дорожек по лесу, по лесу И колючками своими колется, колется. (дети делают массаж спины друг другу – катают мячик вверх вниз) А я ёжику – ежу, ту тропинку покажу, Где катают мышки маленькие шишки. Давайте ёжиков под ёлочку уберем, И рядом шишки соберем.</vt:lpstr>
      <vt:lpstr>                                                           Шишки под ножки мы кладем,                                                            ножки массировать начнем.</vt:lpstr>
      <vt:lpstr>Презентация PowerPoint</vt:lpstr>
      <vt:lpstr>СПАСИБО ЗА ВНИМАНИЕ 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Админ</cp:lastModifiedBy>
  <cp:revision>6</cp:revision>
  <dcterms:created xsi:type="dcterms:W3CDTF">2012-08-01T11:30:26Z</dcterms:created>
  <dcterms:modified xsi:type="dcterms:W3CDTF">2015-04-02T16:31:52Z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138362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