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7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14" r:id="rId11"/>
    <p:sldId id="315" r:id="rId12"/>
    <p:sldId id="317" r:id="rId13"/>
    <p:sldId id="302" r:id="rId14"/>
    <p:sldId id="327" r:id="rId15"/>
    <p:sldId id="304" r:id="rId16"/>
    <p:sldId id="326" r:id="rId17"/>
    <p:sldId id="305" r:id="rId18"/>
    <p:sldId id="307" r:id="rId19"/>
    <p:sldId id="306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C0B06"/>
    <a:srgbClr val="5F1109"/>
    <a:srgbClr val="000066"/>
    <a:srgbClr val="89190D"/>
    <a:srgbClr val="FF6600"/>
    <a:srgbClr val="990099"/>
    <a:srgbClr val="6600CC"/>
    <a:srgbClr val="9900FF"/>
    <a:srgbClr val="CC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60"/>
  </p:normalViewPr>
  <p:slideViewPr>
    <p:cSldViewPr>
      <p:cViewPr>
        <p:scale>
          <a:sx n="100" d="100"/>
          <a:sy n="100" d="100"/>
        </p:scale>
        <p:origin x="-612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144F1-330D-4569-A222-41A0B0E08780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4AF583-7589-45A3-88F5-40E271108DE2}">
      <dgm:prSet phldrT="[Текст]" custT="1"/>
      <dgm:spPr>
        <a:solidFill>
          <a:srgbClr val="990099"/>
        </a:solidFill>
      </dgm:spPr>
      <dgm:t>
        <a:bodyPr/>
        <a:lstStyle/>
        <a:p>
          <a:r>
            <a:rPr lang="ru-RU" sz="2400" b="1" dirty="0" smtClean="0"/>
            <a:t>Структура урока</a:t>
          </a:r>
          <a:endParaRPr lang="ru-RU" sz="2400" b="1" dirty="0"/>
        </a:p>
      </dgm:t>
    </dgm:pt>
    <dgm:pt modelId="{B4FED4F4-1318-4C02-A93C-C970222D3667}" type="parTrans" cxnId="{4401A810-A607-44C3-B90F-2C586DDA7731}">
      <dgm:prSet/>
      <dgm:spPr/>
      <dgm:t>
        <a:bodyPr/>
        <a:lstStyle/>
        <a:p>
          <a:endParaRPr lang="ru-RU"/>
        </a:p>
      </dgm:t>
    </dgm:pt>
    <dgm:pt modelId="{D40022BA-F566-4159-93A1-3B926A4CA3E1}" type="sibTrans" cxnId="{4401A810-A607-44C3-B90F-2C586DDA7731}">
      <dgm:prSet/>
      <dgm:spPr/>
      <dgm:t>
        <a:bodyPr/>
        <a:lstStyle/>
        <a:p>
          <a:endParaRPr lang="ru-RU"/>
        </a:p>
      </dgm:t>
    </dgm:pt>
    <dgm:pt modelId="{FB6FADE7-5F61-4AB1-9F6E-E4D8A7982E22}">
      <dgm:prSet custT="1"/>
      <dgm:spPr>
        <a:solidFill>
          <a:srgbClr val="FF6600"/>
        </a:solidFill>
      </dgm:spPr>
      <dgm:t>
        <a:bodyPr/>
        <a:lstStyle/>
        <a:p>
          <a:r>
            <a:rPr lang="ru-RU" sz="2000" b="1" i="1" u="sng" dirty="0" smtClean="0">
              <a:solidFill>
                <a:schemeClr val="bg1"/>
              </a:solidFill>
            </a:rPr>
            <a:t>Целеполагание</a:t>
          </a:r>
        </a:p>
        <a:p>
          <a:r>
            <a:rPr lang="ru-RU" sz="1600" dirty="0" smtClean="0"/>
            <a:t> (ученики обсуждают тексты и задания с учителем, получают дополнительные инструкции по выбору и выполнению задания)</a:t>
          </a:r>
          <a:r>
            <a:rPr lang="ru-RU" sz="1300" dirty="0" smtClean="0"/>
            <a:t/>
          </a:r>
          <a:br>
            <a:rPr lang="ru-RU" sz="1300" dirty="0" smtClean="0"/>
          </a:br>
          <a:endParaRPr lang="ru-RU" sz="1300" dirty="0"/>
        </a:p>
      </dgm:t>
    </dgm:pt>
    <dgm:pt modelId="{6CA5C02E-267A-404E-9571-9D9DADA9F3F2}" type="parTrans" cxnId="{E0E5BABE-E4B6-4220-B3E0-91034C8DC0F2}">
      <dgm:prSet/>
      <dgm:spPr/>
      <dgm:t>
        <a:bodyPr/>
        <a:lstStyle/>
        <a:p>
          <a:endParaRPr lang="ru-RU"/>
        </a:p>
      </dgm:t>
    </dgm:pt>
    <dgm:pt modelId="{A362ED17-CF98-4732-A56A-E74F36EA368F}" type="sibTrans" cxnId="{E0E5BABE-E4B6-4220-B3E0-91034C8DC0F2}">
      <dgm:prSet/>
      <dgm:spPr/>
      <dgm:t>
        <a:bodyPr/>
        <a:lstStyle/>
        <a:p>
          <a:endParaRPr lang="ru-RU"/>
        </a:p>
      </dgm:t>
    </dgm:pt>
    <dgm:pt modelId="{3817EDF2-39D3-49BD-8C82-D94A80F5B4EE}">
      <dgm:prSet custT="1"/>
      <dgm:spPr>
        <a:solidFill>
          <a:srgbClr val="00B050"/>
        </a:solidFill>
      </dgm:spPr>
      <dgm:t>
        <a:bodyPr/>
        <a:lstStyle/>
        <a:p>
          <a:r>
            <a:rPr lang="ru-RU" sz="1800" b="1" i="1" u="sng" dirty="0" smtClean="0"/>
            <a:t>Планирование</a:t>
          </a:r>
        </a:p>
        <a:p>
          <a:r>
            <a:rPr lang="ru-RU" sz="1600" dirty="0" smtClean="0"/>
            <a:t>(ученики вникают в содержание и идею текста; размышляют над способом выполнения заданий; определяют потребность в справочной литературе и словарях; вырабатывают план действий) </a:t>
          </a:r>
          <a:br>
            <a:rPr lang="ru-RU" sz="1600" dirty="0" smtClean="0"/>
          </a:br>
          <a:endParaRPr lang="ru-RU" sz="1600" dirty="0"/>
        </a:p>
      </dgm:t>
    </dgm:pt>
    <dgm:pt modelId="{199C7927-FB3B-4316-BFB7-BC303CD8853C}" type="parTrans" cxnId="{486E8F97-7E0D-49E1-B0B3-AB461E6D9014}">
      <dgm:prSet/>
      <dgm:spPr/>
      <dgm:t>
        <a:bodyPr/>
        <a:lstStyle/>
        <a:p>
          <a:endParaRPr lang="ru-RU"/>
        </a:p>
      </dgm:t>
    </dgm:pt>
    <dgm:pt modelId="{1E4E7709-8D74-4D70-93B9-54BD099D8917}" type="sibTrans" cxnId="{486E8F97-7E0D-49E1-B0B3-AB461E6D9014}">
      <dgm:prSet/>
      <dgm:spPr/>
      <dgm:t>
        <a:bodyPr/>
        <a:lstStyle/>
        <a:p>
          <a:endParaRPr lang="ru-RU"/>
        </a:p>
      </dgm:t>
    </dgm:pt>
    <dgm:pt modelId="{1442D9E2-1DF7-4DAA-A121-1B10E68CDFE6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b="1" i="1" u="sng" dirty="0" smtClean="0"/>
            <a:t>исследование </a:t>
          </a:r>
          <a:r>
            <a:rPr lang="ru-RU" dirty="0" smtClean="0"/>
            <a:t>(исследование текста, решение промежуточных задач)</a:t>
          </a:r>
          <a:endParaRPr lang="ru-RU" dirty="0"/>
        </a:p>
      </dgm:t>
    </dgm:pt>
    <dgm:pt modelId="{E5D42248-263D-43A3-9F91-1776A467014C}" type="parTrans" cxnId="{6457C87D-3907-435C-9367-D13AA2D703E0}">
      <dgm:prSet/>
      <dgm:spPr/>
      <dgm:t>
        <a:bodyPr/>
        <a:lstStyle/>
        <a:p>
          <a:endParaRPr lang="ru-RU"/>
        </a:p>
      </dgm:t>
    </dgm:pt>
    <dgm:pt modelId="{3226896B-C443-4F93-9AE9-D02F8647A0B4}" type="sibTrans" cxnId="{6457C87D-3907-435C-9367-D13AA2D703E0}">
      <dgm:prSet/>
      <dgm:spPr/>
      <dgm:t>
        <a:bodyPr/>
        <a:lstStyle/>
        <a:p>
          <a:endParaRPr lang="ru-RU"/>
        </a:p>
      </dgm:t>
    </dgm:pt>
    <dgm:pt modelId="{B123F6C0-E4E8-43CD-8359-6756F2B09425}">
      <dgm:prSet custT="1"/>
      <dgm:spPr>
        <a:solidFill>
          <a:srgbClr val="C00000"/>
        </a:solidFill>
      </dgm:spPr>
      <dgm:t>
        <a:bodyPr/>
        <a:lstStyle/>
        <a:p>
          <a:r>
            <a:rPr lang="ru-RU" sz="1800" b="1" i="1" u="sng" dirty="0" smtClean="0"/>
            <a:t>дискуссия </a:t>
          </a:r>
        </a:p>
        <a:p>
          <a:r>
            <a:rPr lang="ru-RU" sz="1600" dirty="0" smtClean="0"/>
            <a:t>(учащиеся обсуждают ход урока, анализируют, добавляют, корректируют свои наблюдения) </a:t>
          </a:r>
          <a:br>
            <a:rPr lang="ru-RU" sz="1600" dirty="0" smtClean="0"/>
          </a:br>
          <a:endParaRPr lang="ru-RU" sz="1600" dirty="0"/>
        </a:p>
      </dgm:t>
    </dgm:pt>
    <dgm:pt modelId="{23D4BA85-ED44-4FA1-83EE-4B9BB3FEFD7E}" type="parTrans" cxnId="{F83A955C-F811-48B4-8776-EBC8C0394291}">
      <dgm:prSet/>
      <dgm:spPr/>
      <dgm:t>
        <a:bodyPr/>
        <a:lstStyle/>
        <a:p>
          <a:endParaRPr lang="ru-RU"/>
        </a:p>
      </dgm:t>
    </dgm:pt>
    <dgm:pt modelId="{9988A3EE-5637-495F-8756-7566D996E245}" type="sibTrans" cxnId="{F83A955C-F811-48B4-8776-EBC8C0394291}">
      <dgm:prSet/>
      <dgm:spPr/>
      <dgm:t>
        <a:bodyPr/>
        <a:lstStyle/>
        <a:p>
          <a:endParaRPr lang="ru-RU"/>
        </a:p>
      </dgm:t>
    </dgm:pt>
    <dgm:pt modelId="{F6D0FBEB-58B7-410D-B485-902D4A62A2E1}">
      <dgm:prSet custT="1"/>
      <dgm:spPr>
        <a:solidFill>
          <a:srgbClr val="000099"/>
        </a:solidFill>
      </dgm:spPr>
      <dgm:t>
        <a:bodyPr/>
        <a:lstStyle/>
        <a:p>
          <a:r>
            <a:rPr lang="ru-RU" sz="1800" b="1" i="1" u="sng" dirty="0" smtClean="0"/>
            <a:t>итоговая творческая работа </a:t>
          </a:r>
          <a:br>
            <a:rPr lang="ru-RU" sz="1800" b="1" i="1" u="sng" dirty="0" smtClean="0"/>
          </a:br>
          <a:endParaRPr lang="ru-RU" sz="1800" b="1" i="1" u="sng" dirty="0"/>
        </a:p>
      </dgm:t>
    </dgm:pt>
    <dgm:pt modelId="{6746181E-4493-4C4F-9218-E984B8507354}" type="parTrans" cxnId="{C4544C7B-C3F1-48F9-9FBF-78182F798723}">
      <dgm:prSet/>
      <dgm:spPr/>
      <dgm:t>
        <a:bodyPr/>
        <a:lstStyle/>
        <a:p>
          <a:endParaRPr lang="ru-RU"/>
        </a:p>
      </dgm:t>
    </dgm:pt>
    <dgm:pt modelId="{EEC6C849-917A-4302-86E9-865DD038ED91}" type="sibTrans" cxnId="{C4544C7B-C3F1-48F9-9FBF-78182F798723}">
      <dgm:prSet/>
      <dgm:spPr/>
      <dgm:t>
        <a:bodyPr/>
        <a:lstStyle/>
        <a:p>
          <a:endParaRPr lang="ru-RU"/>
        </a:p>
      </dgm:t>
    </dgm:pt>
    <dgm:pt modelId="{38912204-79AC-4A77-BDBB-AA821D8C92EC}" type="pres">
      <dgm:prSet presAssocID="{D49144F1-330D-4569-A222-41A0B0E0878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B20150-ACD8-4713-B219-C9716949A5B7}" type="pres">
      <dgm:prSet presAssocID="{974AF583-7589-45A3-88F5-40E271108DE2}" presName="centerShape" presStyleLbl="node0" presStyleIdx="0" presStyleCnt="1" custScaleX="118570" custLinFactNeighborX="500" custLinFactNeighborY="-2385"/>
      <dgm:spPr/>
      <dgm:t>
        <a:bodyPr/>
        <a:lstStyle/>
        <a:p>
          <a:endParaRPr lang="ru-RU"/>
        </a:p>
      </dgm:t>
    </dgm:pt>
    <dgm:pt modelId="{99EEF34A-9FBF-49C2-A2AE-19CD2780AC17}" type="pres">
      <dgm:prSet presAssocID="{6CA5C02E-267A-404E-9571-9D9DADA9F3F2}" presName="parTrans" presStyleLbl="sibTrans2D1" presStyleIdx="0" presStyleCnt="5"/>
      <dgm:spPr/>
      <dgm:t>
        <a:bodyPr/>
        <a:lstStyle/>
        <a:p>
          <a:endParaRPr lang="ru-RU"/>
        </a:p>
      </dgm:t>
    </dgm:pt>
    <dgm:pt modelId="{972D92D0-6978-44BB-A973-AD7C684AFC54}" type="pres">
      <dgm:prSet presAssocID="{6CA5C02E-267A-404E-9571-9D9DADA9F3F2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81EC17D9-3B3D-4E15-9B73-EA821A9A08F8}" type="pres">
      <dgm:prSet presAssocID="{FB6FADE7-5F61-4AB1-9F6E-E4D8A7982E22}" presName="node" presStyleLbl="node1" presStyleIdx="0" presStyleCnt="5" custScaleX="149257" custScaleY="124589" custRadScaleRad="90637" custRadScaleInc="7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8E7E0-1879-43FF-9341-E61FF0F2E7D2}" type="pres">
      <dgm:prSet presAssocID="{6746181E-4493-4C4F-9218-E984B8507354}" presName="parTrans" presStyleLbl="sibTrans2D1" presStyleIdx="1" presStyleCnt="5"/>
      <dgm:spPr/>
      <dgm:t>
        <a:bodyPr/>
        <a:lstStyle/>
        <a:p>
          <a:endParaRPr lang="ru-RU"/>
        </a:p>
      </dgm:t>
    </dgm:pt>
    <dgm:pt modelId="{65FB8683-7A26-4D40-B3D9-F7E625C5EAAD}" type="pres">
      <dgm:prSet presAssocID="{6746181E-4493-4C4F-9218-E984B850735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E7771E83-20D1-4E6F-9C79-2ACB00584C6E}" type="pres">
      <dgm:prSet presAssocID="{F6D0FBEB-58B7-410D-B485-902D4A62A2E1}" presName="node" presStyleLbl="node1" presStyleIdx="1" presStyleCnt="5" custScaleX="146974" custScaleY="148145" custRadScaleRad="102069" custRadScaleInc="2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93EC7C-EC8E-4177-88C6-60D0E779BCA1}" type="pres">
      <dgm:prSet presAssocID="{23D4BA85-ED44-4FA1-83EE-4B9BB3FEFD7E}" presName="parTrans" presStyleLbl="sibTrans2D1" presStyleIdx="2" presStyleCnt="5"/>
      <dgm:spPr/>
      <dgm:t>
        <a:bodyPr/>
        <a:lstStyle/>
        <a:p>
          <a:endParaRPr lang="ru-RU"/>
        </a:p>
      </dgm:t>
    </dgm:pt>
    <dgm:pt modelId="{393036E3-4851-41C3-A3DB-8177E472CBFF}" type="pres">
      <dgm:prSet presAssocID="{23D4BA85-ED44-4FA1-83EE-4B9BB3FEFD7E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633839C0-65FF-4F86-836C-ED127E1D062F}" type="pres">
      <dgm:prSet presAssocID="{B123F6C0-E4E8-43CD-8359-6756F2B09425}" presName="node" presStyleLbl="node1" presStyleIdx="2" presStyleCnt="5" custScaleX="140262" custScaleY="128249" custRadScaleRad="93055" custRadScaleInc="-9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A0505-E13F-4FCB-8DD2-D833642C6921}" type="pres">
      <dgm:prSet presAssocID="{E5D42248-263D-43A3-9F91-1776A467014C}" presName="parTrans" presStyleLbl="sibTrans2D1" presStyleIdx="3" presStyleCnt="5"/>
      <dgm:spPr/>
      <dgm:t>
        <a:bodyPr/>
        <a:lstStyle/>
        <a:p>
          <a:endParaRPr lang="ru-RU"/>
        </a:p>
      </dgm:t>
    </dgm:pt>
    <dgm:pt modelId="{49AACA6F-C9EF-465C-8477-758DCB3DEB05}" type="pres">
      <dgm:prSet presAssocID="{E5D42248-263D-43A3-9F91-1776A467014C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AF7D87CD-4C6B-4D0F-8D1D-75A0C5077C7D}" type="pres">
      <dgm:prSet presAssocID="{1442D9E2-1DF7-4DAA-A121-1B10E68CDFE6}" presName="node" presStyleLbl="node1" presStyleIdx="3" presStyleCnt="5" custScaleX="146197" custScaleY="129507" custRadScaleRad="91094" custRadScaleInc="41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FF254-6ABD-4EB2-89DD-59708D08FE2D}" type="pres">
      <dgm:prSet presAssocID="{199C7927-FB3B-4316-BFB7-BC303CD8853C}" presName="parTrans" presStyleLbl="sibTrans2D1" presStyleIdx="4" presStyleCnt="5"/>
      <dgm:spPr/>
      <dgm:t>
        <a:bodyPr/>
        <a:lstStyle/>
        <a:p>
          <a:endParaRPr lang="ru-RU"/>
        </a:p>
      </dgm:t>
    </dgm:pt>
    <dgm:pt modelId="{B3666BDB-3F32-4593-B585-FEE1A3B5A36F}" type="pres">
      <dgm:prSet presAssocID="{199C7927-FB3B-4316-BFB7-BC303CD8853C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67BA8792-1C10-44AB-AA47-57C1FC46E982}" type="pres">
      <dgm:prSet presAssocID="{3817EDF2-39D3-49BD-8C82-D94A80F5B4EE}" presName="node" presStyleLbl="node1" presStyleIdx="4" presStyleCnt="5" custScaleX="163358" custScaleY="158716" custRadScaleRad="110833" custRadScaleInc="-11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AFA6F1-DD39-4E10-9031-5CD36E79A37B}" type="presOf" srcId="{E5D42248-263D-43A3-9F91-1776A467014C}" destId="{E9EA0505-E13F-4FCB-8DD2-D833642C6921}" srcOrd="0" destOrd="0" presId="urn:microsoft.com/office/officeart/2005/8/layout/radial5"/>
    <dgm:cxn modelId="{6457C87D-3907-435C-9367-D13AA2D703E0}" srcId="{974AF583-7589-45A3-88F5-40E271108DE2}" destId="{1442D9E2-1DF7-4DAA-A121-1B10E68CDFE6}" srcOrd="3" destOrd="0" parTransId="{E5D42248-263D-43A3-9F91-1776A467014C}" sibTransId="{3226896B-C443-4F93-9AE9-D02F8647A0B4}"/>
    <dgm:cxn modelId="{28BC93A6-162F-4825-B3C5-3F386D940A05}" type="presOf" srcId="{3817EDF2-39D3-49BD-8C82-D94A80F5B4EE}" destId="{67BA8792-1C10-44AB-AA47-57C1FC46E982}" srcOrd="0" destOrd="0" presId="urn:microsoft.com/office/officeart/2005/8/layout/radial5"/>
    <dgm:cxn modelId="{0183B8D8-CE37-4561-8858-8020C6FF3963}" type="presOf" srcId="{23D4BA85-ED44-4FA1-83EE-4B9BB3FEFD7E}" destId="{9693EC7C-EC8E-4177-88C6-60D0E779BCA1}" srcOrd="0" destOrd="0" presId="urn:microsoft.com/office/officeart/2005/8/layout/radial5"/>
    <dgm:cxn modelId="{C02DFD1F-16B9-49F1-A3BE-DED7338C6AB8}" type="presOf" srcId="{199C7927-FB3B-4316-BFB7-BC303CD8853C}" destId="{066FF254-6ABD-4EB2-89DD-59708D08FE2D}" srcOrd="0" destOrd="0" presId="urn:microsoft.com/office/officeart/2005/8/layout/radial5"/>
    <dgm:cxn modelId="{8762F478-7A4F-4DD9-9F53-ECB89CD8CCB4}" type="presOf" srcId="{974AF583-7589-45A3-88F5-40E271108DE2}" destId="{AFB20150-ACD8-4713-B219-C9716949A5B7}" srcOrd="0" destOrd="0" presId="urn:microsoft.com/office/officeart/2005/8/layout/radial5"/>
    <dgm:cxn modelId="{FADD40CC-A39F-4D6C-8A37-9436BF9DCF16}" type="presOf" srcId="{1442D9E2-1DF7-4DAA-A121-1B10E68CDFE6}" destId="{AF7D87CD-4C6B-4D0F-8D1D-75A0C5077C7D}" srcOrd="0" destOrd="0" presId="urn:microsoft.com/office/officeart/2005/8/layout/radial5"/>
    <dgm:cxn modelId="{9DDA8DF1-EC6D-436C-9482-4E55F45F3906}" type="presOf" srcId="{6746181E-4493-4C4F-9218-E984B8507354}" destId="{65FB8683-7A26-4D40-B3D9-F7E625C5EAAD}" srcOrd="1" destOrd="0" presId="urn:microsoft.com/office/officeart/2005/8/layout/radial5"/>
    <dgm:cxn modelId="{1725EB98-3D92-46F9-A174-41CEE0A8B134}" type="presOf" srcId="{D49144F1-330D-4569-A222-41A0B0E08780}" destId="{38912204-79AC-4A77-BDBB-AA821D8C92EC}" srcOrd="0" destOrd="0" presId="urn:microsoft.com/office/officeart/2005/8/layout/radial5"/>
    <dgm:cxn modelId="{4401A810-A607-44C3-B90F-2C586DDA7731}" srcId="{D49144F1-330D-4569-A222-41A0B0E08780}" destId="{974AF583-7589-45A3-88F5-40E271108DE2}" srcOrd="0" destOrd="0" parTransId="{B4FED4F4-1318-4C02-A93C-C970222D3667}" sibTransId="{D40022BA-F566-4159-93A1-3B926A4CA3E1}"/>
    <dgm:cxn modelId="{05D9DF72-E470-4408-9EEB-0A4333521DD2}" type="presOf" srcId="{6746181E-4493-4C4F-9218-E984B8507354}" destId="{1038E7E0-1879-43FF-9341-E61FF0F2E7D2}" srcOrd="0" destOrd="0" presId="urn:microsoft.com/office/officeart/2005/8/layout/radial5"/>
    <dgm:cxn modelId="{C5355637-EC07-4D80-BF81-18F4055777F6}" type="presOf" srcId="{6CA5C02E-267A-404E-9571-9D9DADA9F3F2}" destId="{99EEF34A-9FBF-49C2-A2AE-19CD2780AC17}" srcOrd="0" destOrd="0" presId="urn:microsoft.com/office/officeart/2005/8/layout/radial5"/>
    <dgm:cxn modelId="{A63DF464-460B-4E47-AD1F-7C653B2CE2A2}" type="presOf" srcId="{B123F6C0-E4E8-43CD-8359-6756F2B09425}" destId="{633839C0-65FF-4F86-836C-ED127E1D062F}" srcOrd="0" destOrd="0" presId="urn:microsoft.com/office/officeart/2005/8/layout/radial5"/>
    <dgm:cxn modelId="{CEEC2F55-37EF-4C68-B031-7FF4AD58386D}" type="presOf" srcId="{FB6FADE7-5F61-4AB1-9F6E-E4D8A7982E22}" destId="{81EC17D9-3B3D-4E15-9B73-EA821A9A08F8}" srcOrd="0" destOrd="0" presId="urn:microsoft.com/office/officeart/2005/8/layout/radial5"/>
    <dgm:cxn modelId="{573EA105-4FBE-4BA1-9BFE-2D900FF11100}" type="presOf" srcId="{23D4BA85-ED44-4FA1-83EE-4B9BB3FEFD7E}" destId="{393036E3-4851-41C3-A3DB-8177E472CBFF}" srcOrd="1" destOrd="0" presId="urn:microsoft.com/office/officeart/2005/8/layout/radial5"/>
    <dgm:cxn modelId="{F83A955C-F811-48B4-8776-EBC8C0394291}" srcId="{974AF583-7589-45A3-88F5-40E271108DE2}" destId="{B123F6C0-E4E8-43CD-8359-6756F2B09425}" srcOrd="2" destOrd="0" parTransId="{23D4BA85-ED44-4FA1-83EE-4B9BB3FEFD7E}" sibTransId="{9988A3EE-5637-495F-8756-7566D996E245}"/>
    <dgm:cxn modelId="{F26926A5-C39A-423F-BA56-E2BE5F28F266}" type="presOf" srcId="{E5D42248-263D-43A3-9F91-1776A467014C}" destId="{49AACA6F-C9EF-465C-8477-758DCB3DEB05}" srcOrd="1" destOrd="0" presId="urn:microsoft.com/office/officeart/2005/8/layout/radial5"/>
    <dgm:cxn modelId="{B75E8F35-002A-4049-9A91-B733FD5F90D0}" type="presOf" srcId="{199C7927-FB3B-4316-BFB7-BC303CD8853C}" destId="{B3666BDB-3F32-4593-B585-FEE1A3B5A36F}" srcOrd="1" destOrd="0" presId="urn:microsoft.com/office/officeart/2005/8/layout/radial5"/>
    <dgm:cxn modelId="{7D32D4B5-EDF6-4D65-835B-F0948D767BF8}" type="presOf" srcId="{F6D0FBEB-58B7-410D-B485-902D4A62A2E1}" destId="{E7771E83-20D1-4E6F-9C79-2ACB00584C6E}" srcOrd="0" destOrd="0" presId="urn:microsoft.com/office/officeart/2005/8/layout/radial5"/>
    <dgm:cxn modelId="{C4544C7B-C3F1-48F9-9FBF-78182F798723}" srcId="{974AF583-7589-45A3-88F5-40E271108DE2}" destId="{F6D0FBEB-58B7-410D-B485-902D4A62A2E1}" srcOrd="1" destOrd="0" parTransId="{6746181E-4493-4C4F-9218-E984B8507354}" sibTransId="{EEC6C849-917A-4302-86E9-865DD038ED91}"/>
    <dgm:cxn modelId="{E0E5BABE-E4B6-4220-B3E0-91034C8DC0F2}" srcId="{974AF583-7589-45A3-88F5-40E271108DE2}" destId="{FB6FADE7-5F61-4AB1-9F6E-E4D8A7982E22}" srcOrd="0" destOrd="0" parTransId="{6CA5C02E-267A-404E-9571-9D9DADA9F3F2}" sibTransId="{A362ED17-CF98-4732-A56A-E74F36EA368F}"/>
    <dgm:cxn modelId="{486E8F97-7E0D-49E1-B0B3-AB461E6D9014}" srcId="{974AF583-7589-45A3-88F5-40E271108DE2}" destId="{3817EDF2-39D3-49BD-8C82-D94A80F5B4EE}" srcOrd="4" destOrd="0" parTransId="{199C7927-FB3B-4316-BFB7-BC303CD8853C}" sibTransId="{1E4E7709-8D74-4D70-93B9-54BD099D8917}"/>
    <dgm:cxn modelId="{17B23F3C-21E0-49E9-BC8C-E096C5C18B06}" type="presOf" srcId="{6CA5C02E-267A-404E-9571-9D9DADA9F3F2}" destId="{972D92D0-6978-44BB-A973-AD7C684AFC54}" srcOrd="1" destOrd="0" presId="urn:microsoft.com/office/officeart/2005/8/layout/radial5"/>
    <dgm:cxn modelId="{8CC83408-42FF-4FAB-9DE2-59E03A62CE9E}" type="presParOf" srcId="{38912204-79AC-4A77-BDBB-AA821D8C92EC}" destId="{AFB20150-ACD8-4713-B219-C9716949A5B7}" srcOrd="0" destOrd="0" presId="urn:microsoft.com/office/officeart/2005/8/layout/radial5"/>
    <dgm:cxn modelId="{FCA72CC2-14FC-4607-9244-12BE33D26D91}" type="presParOf" srcId="{38912204-79AC-4A77-BDBB-AA821D8C92EC}" destId="{99EEF34A-9FBF-49C2-A2AE-19CD2780AC17}" srcOrd="1" destOrd="0" presId="urn:microsoft.com/office/officeart/2005/8/layout/radial5"/>
    <dgm:cxn modelId="{4C6CBB3E-6003-4F31-8E1C-5752C792D42A}" type="presParOf" srcId="{99EEF34A-9FBF-49C2-A2AE-19CD2780AC17}" destId="{972D92D0-6978-44BB-A973-AD7C684AFC54}" srcOrd="0" destOrd="0" presId="urn:microsoft.com/office/officeart/2005/8/layout/radial5"/>
    <dgm:cxn modelId="{D1F393B2-7764-481A-9C9D-18DDAC91BA42}" type="presParOf" srcId="{38912204-79AC-4A77-BDBB-AA821D8C92EC}" destId="{81EC17D9-3B3D-4E15-9B73-EA821A9A08F8}" srcOrd="2" destOrd="0" presId="urn:microsoft.com/office/officeart/2005/8/layout/radial5"/>
    <dgm:cxn modelId="{0E8012E6-7216-4F7F-AE49-9964DDD0178D}" type="presParOf" srcId="{38912204-79AC-4A77-BDBB-AA821D8C92EC}" destId="{1038E7E0-1879-43FF-9341-E61FF0F2E7D2}" srcOrd="3" destOrd="0" presId="urn:microsoft.com/office/officeart/2005/8/layout/radial5"/>
    <dgm:cxn modelId="{EC2AB484-C462-441A-A727-067D515751A6}" type="presParOf" srcId="{1038E7E0-1879-43FF-9341-E61FF0F2E7D2}" destId="{65FB8683-7A26-4D40-B3D9-F7E625C5EAAD}" srcOrd="0" destOrd="0" presId="urn:microsoft.com/office/officeart/2005/8/layout/radial5"/>
    <dgm:cxn modelId="{16BF1290-DC18-4458-BED0-7EDB42E2656F}" type="presParOf" srcId="{38912204-79AC-4A77-BDBB-AA821D8C92EC}" destId="{E7771E83-20D1-4E6F-9C79-2ACB00584C6E}" srcOrd="4" destOrd="0" presId="urn:microsoft.com/office/officeart/2005/8/layout/radial5"/>
    <dgm:cxn modelId="{CD752EF9-DCAD-4E33-B3E9-66205C775B11}" type="presParOf" srcId="{38912204-79AC-4A77-BDBB-AA821D8C92EC}" destId="{9693EC7C-EC8E-4177-88C6-60D0E779BCA1}" srcOrd="5" destOrd="0" presId="urn:microsoft.com/office/officeart/2005/8/layout/radial5"/>
    <dgm:cxn modelId="{E7C28B76-AC73-46AC-9AB6-101F6C6CBF62}" type="presParOf" srcId="{9693EC7C-EC8E-4177-88C6-60D0E779BCA1}" destId="{393036E3-4851-41C3-A3DB-8177E472CBFF}" srcOrd="0" destOrd="0" presId="urn:microsoft.com/office/officeart/2005/8/layout/radial5"/>
    <dgm:cxn modelId="{555945A1-C290-4E17-B5AB-9EFE97E67C97}" type="presParOf" srcId="{38912204-79AC-4A77-BDBB-AA821D8C92EC}" destId="{633839C0-65FF-4F86-836C-ED127E1D062F}" srcOrd="6" destOrd="0" presId="urn:microsoft.com/office/officeart/2005/8/layout/radial5"/>
    <dgm:cxn modelId="{3994C064-0F27-4D55-AAF6-F0670BF789DB}" type="presParOf" srcId="{38912204-79AC-4A77-BDBB-AA821D8C92EC}" destId="{E9EA0505-E13F-4FCB-8DD2-D833642C6921}" srcOrd="7" destOrd="0" presId="urn:microsoft.com/office/officeart/2005/8/layout/radial5"/>
    <dgm:cxn modelId="{BD65A491-EE46-43AC-A221-2B5E3FFC1029}" type="presParOf" srcId="{E9EA0505-E13F-4FCB-8DD2-D833642C6921}" destId="{49AACA6F-C9EF-465C-8477-758DCB3DEB05}" srcOrd="0" destOrd="0" presId="urn:microsoft.com/office/officeart/2005/8/layout/radial5"/>
    <dgm:cxn modelId="{5148E491-9599-4A4E-A949-D74683DC4E47}" type="presParOf" srcId="{38912204-79AC-4A77-BDBB-AA821D8C92EC}" destId="{AF7D87CD-4C6B-4D0F-8D1D-75A0C5077C7D}" srcOrd="8" destOrd="0" presId="urn:microsoft.com/office/officeart/2005/8/layout/radial5"/>
    <dgm:cxn modelId="{A2CF9109-2C74-4CD4-BCA2-C81964CAC516}" type="presParOf" srcId="{38912204-79AC-4A77-BDBB-AA821D8C92EC}" destId="{066FF254-6ABD-4EB2-89DD-59708D08FE2D}" srcOrd="9" destOrd="0" presId="urn:microsoft.com/office/officeart/2005/8/layout/radial5"/>
    <dgm:cxn modelId="{A621FAA0-794E-488E-9FA5-3AB84DF5094C}" type="presParOf" srcId="{066FF254-6ABD-4EB2-89DD-59708D08FE2D}" destId="{B3666BDB-3F32-4593-B585-FEE1A3B5A36F}" srcOrd="0" destOrd="0" presId="urn:microsoft.com/office/officeart/2005/8/layout/radial5"/>
    <dgm:cxn modelId="{2668581D-3371-4BDB-A776-6888AD1EAAD9}" type="presParOf" srcId="{38912204-79AC-4A77-BDBB-AA821D8C92EC}" destId="{67BA8792-1C10-44AB-AA47-57C1FC46E982}" srcOrd="10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20150-ACD8-4713-B219-C9716949A5B7}">
      <dsp:nvSpPr>
        <dsp:cNvPr id="0" name=""/>
        <dsp:cNvSpPr/>
      </dsp:nvSpPr>
      <dsp:spPr>
        <a:xfrm>
          <a:off x="3528490" y="2564879"/>
          <a:ext cx="2300227" cy="1939974"/>
        </a:xfrm>
        <a:prstGeom prst="ellipse">
          <a:avLst/>
        </a:prstGeom>
        <a:solidFill>
          <a:srgbClr val="9900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Структура урока</a:t>
          </a:r>
          <a:endParaRPr lang="ru-RU" sz="2400" b="1" kern="1200" dirty="0"/>
        </a:p>
      </dsp:txBody>
      <dsp:txXfrm>
        <a:off x="3865350" y="2848982"/>
        <a:ext cx="1626507" cy="1371768"/>
      </dsp:txXfrm>
    </dsp:sp>
    <dsp:sp modelId="{99EEF34A-9FBF-49C2-A2AE-19CD2780AC17}">
      <dsp:nvSpPr>
        <dsp:cNvPr id="0" name=""/>
        <dsp:cNvSpPr/>
      </dsp:nvSpPr>
      <dsp:spPr>
        <a:xfrm rot="16320476">
          <a:off x="4675197" y="2162415"/>
          <a:ext cx="79922" cy="659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686765" y="2306314"/>
        <a:ext cx="55945" cy="395755"/>
      </dsp:txXfrm>
    </dsp:sp>
    <dsp:sp modelId="{81EC17D9-3B3D-4E15-9B73-EA821A9A08F8}">
      <dsp:nvSpPr>
        <dsp:cNvPr id="0" name=""/>
        <dsp:cNvSpPr/>
      </dsp:nvSpPr>
      <dsp:spPr>
        <a:xfrm>
          <a:off x="3312456" y="-1879"/>
          <a:ext cx="2895547" cy="2416994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u="sng" kern="1200" dirty="0" smtClean="0">
              <a:solidFill>
                <a:schemeClr val="bg1"/>
              </a:solidFill>
            </a:rPr>
            <a:t>Целеполагание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(ученики обсуждают тексты и задания с учителем, получают дополнительные инструкции по выбору и выполнению задания)</a:t>
          </a:r>
          <a:r>
            <a:rPr lang="ru-RU" sz="1300" kern="1200" dirty="0" smtClean="0"/>
            <a:t/>
          </a:r>
          <a:br>
            <a:rPr lang="ru-RU" sz="1300" kern="1200" dirty="0" smtClean="0"/>
          </a:br>
          <a:endParaRPr lang="ru-RU" sz="1300" kern="1200" dirty="0"/>
        </a:p>
      </dsp:txBody>
      <dsp:txXfrm>
        <a:off x="3736499" y="352082"/>
        <a:ext cx="2047461" cy="1709072"/>
      </dsp:txXfrm>
    </dsp:sp>
    <dsp:sp modelId="{1038E7E0-1879-43FF-9341-E61FF0F2E7D2}">
      <dsp:nvSpPr>
        <dsp:cNvPr id="0" name=""/>
        <dsp:cNvSpPr/>
      </dsp:nvSpPr>
      <dsp:spPr>
        <a:xfrm rot="20729434">
          <a:off x="5808204" y="2902650"/>
          <a:ext cx="77960" cy="659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808577" y="3037498"/>
        <a:ext cx="54572" cy="395755"/>
      </dsp:txXfrm>
    </dsp:sp>
    <dsp:sp modelId="{E7771E83-20D1-4E6F-9C79-2ACB00584C6E}">
      <dsp:nvSpPr>
        <dsp:cNvPr id="0" name=""/>
        <dsp:cNvSpPr/>
      </dsp:nvSpPr>
      <dsp:spPr>
        <a:xfrm>
          <a:off x="5875736" y="1419125"/>
          <a:ext cx="2851258" cy="2873975"/>
        </a:xfrm>
        <a:prstGeom prst="ellipse">
          <a:avLst/>
        </a:prstGeom>
        <a:solidFill>
          <a:srgbClr val="0000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sng" kern="1200" dirty="0" smtClean="0"/>
            <a:t>итоговая творческая работа </a:t>
          </a:r>
          <a:br>
            <a:rPr lang="ru-RU" sz="1800" b="1" i="1" u="sng" kern="1200" dirty="0" smtClean="0"/>
          </a:br>
          <a:endParaRPr lang="ru-RU" sz="1800" b="1" i="1" u="sng" kern="1200" dirty="0"/>
        </a:p>
      </dsp:txBody>
      <dsp:txXfrm>
        <a:off x="6293293" y="1840009"/>
        <a:ext cx="2016144" cy="2032207"/>
      </dsp:txXfrm>
    </dsp:sp>
    <dsp:sp modelId="{9693EC7C-EC8E-4177-88C6-60D0E779BCA1}">
      <dsp:nvSpPr>
        <dsp:cNvPr id="0" name=""/>
        <dsp:cNvSpPr/>
      </dsp:nvSpPr>
      <dsp:spPr>
        <a:xfrm rot="3167578">
          <a:off x="5307335" y="4138520"/>
          <a:ext cx="159951" cy="659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316819" y="4251329"/>
        <a:ext cx="111966" cy="395755"/>
      </dsp:txXfrm>
    </dsp:sp>
    <dsp:sp modelId="{633839C0-65FF-4F86-836C-ED127E1D062F}">
      <dsp:nvSpPr>
        <dsp:cNvPr id="0" name=""/>
        <dsp:cNvSpPr/>
      </dsp:nvSpPr>
      <dsp:spPr>
        <a:xfrm>
          <a:off x="4896631" y="4370001"/>
          <a:ext cx="2721047" cy="2487998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sng" kern="1200" dirty="0" smtClean="0"/>
            <a:t>дискуссия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(учащиеся обсуждают ход урока, анализируют, добавляют, корректируют свои наблюдения) </a:t>
          </a:r>
          <a:br>
            <a:rPr lang="ru-RU" sz="1600" kern="1200" dirty="0" smtClean="0"/>
          </a:br>
          <a:endParaRPr lang="ru-RU" sz="1600" kern="1200" dirty="0"/>
        </a:p>
      </dsp:txBody>
      <dsp:txXfrm>
        <a:off x="5295119" y="4734360"/>
        <a:ext cx="1924071" cy="1759280"/>
      </dsp:txXfrm>
    </dsp:sp>
    <dsp:sp modelId="{E9EA0505-E13F-4FCB-8DD2-D833642C6921}">
      <dsp:nvSpPr>
        <dsp:cNvPr id="0" name=""/>
        <dsp:cNvSpPr/>
      </dsp:nvSpPr>
      <dsp:spPr>
        <a:xfrm rot="7573874">
          <a:off x="3928814" y="4133175"/>
          <a:ext cx="139484" cy="659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3962103" y="4248216"/>
        <a:ext cx="97639" cy="395755"/>
      </dsp:txXfrm>
    </dsp:sp>
    <dsp:sp modelId="{AF7D87CD-4C6B-4D0F-8D1D-75A0C5077C7D}">
      <dsp:nvSpPr>
        <dsp:cNvPr id="0" name=""/>
        <dsp:cNvSpPr/>
      </dsp:nvSpPr>
      <dsp:spPr>
        <a:xfrm>
          <a:off x="1728283" y="4369796"/>
          <a:ext cx="2836184" cy="2512402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u="sng" kern="1200" dirty="0" smtClean="0"/>
            <a:t>исследование </a:t>
          </a:r>
          <a:r>
            <a:rPr lang="ru-RU" sz="2100" kern="1200" dirty="0" smtClean="0"/>
            <a:t>(исследование текста, решение промежуточных задач)</a:t>
          </a:r>
          <a:endParaRPr lang="ru-RU" sz="2100" kern="1200" dirty="0"/>
        </a:p>
      </dsp:txBody>
      <dsp:txXfrm>
        <a:off x="2143633" y="4737729"/>
        <a:ext cx="2005484" cy="1776536"/>
      </dsp:txXfrm>
    </dsp:sp>
    <dsp:sp modelId="{066FF254-6ABD-4EB2-89DD-59708D08FE2D}">
      <dsp:nvSpPr>
        <dsp:cNvPr id="0" name=""/>
        <dsp:cNvSpPr/>
      </dsp:nvSpPr>
      <dsp:spPr>
        <a:xfrm rot="11470262">
          <a:off x="3349358" y="2957365"/>
          <a:ext cx="149825" cy="659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3393879" y="3093637"/>
        <a:ext cx="104878" cy="395755"/>
      </dsp:txXfrm>
    </dsp:sp>
    <dsp:sp modelId="{67BA8792-1C10-44AB-AA47-57C1FC46E982}">
      <dsp:nvSpPr>
        <dsp:cNvPr id="0" name=""/>
        <dsp:cNvSpPr/>
      </dsp:nvSpPr>
      <dsp:spPr>
        <a:xfrm>
          <a:off x="144091" y="1412783"/>
          <a:ext cx="3169103" cy="3079050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sng" kern="1200" dirty="0" smtClean="0"/>
            <a:t>Планирование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(ученики вникают в содержание и идею текста; размышляют над способом выполнения заданий; определяют потребность в справочной литературе и словарях; вырабатывают план действий) </a:t>
          </a:r>
          <a:br>
            <a:rPr lang="ru-RU" sz="1600" kern="1200" dirty="0" smtClean="0"/>
          </a:br>
          <a:endParaRPr lang="ru-RU" sz="1600" kern="1200" dirty="0"/>
        </a:p>
      </dsp:txBody>
      <dsp:txXfrm>
        <a:off x="608195" y="1863699"/>
        <a:ext cx="2240895" cy="21772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C91A70-6382-4DC7-96E6-11C793D4D49B}" type="datetimeFigureOut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AFB49-3861-4AE4-B763-E519DB9F5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64583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D7F80-68C3-4CB9-B11B-951172E7366A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B3949-4139-4ABC-BE5D-CD470AD26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9F23D-EF74-4601-814D-C3D5DF5C55E7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1951E-D7E9-4020-91FE-C8F61984B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35C39-2357-4944-A9FD-F55FD30FB60F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7CECB-AEF8-4592-8997-856A07157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8F8BD-A59E-4904-B989-0532E00358A1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92733-2F79-42F7-B9CD-D5287CC37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AF802-82F4-4BF9-80D4-A7FECA65348E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9BF0A-0E24-4F44-8B1C-5106283F8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B8F32-418F-4C30-92F4-C95D9FD78F26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A2E19-2A78-43A8-AE0D-694FA138E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A0388-173A-41C8-97BD-E149C3617AF1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17A9C-6CDA-4DB7-BB02-833ADA503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00087-ADF0-4CA3-9BBD-0F52BC98294D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1F843-4453-4A32-9DC7-30C0DEB68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3577A-1609-4AD6-A12F-F45B50C8B38E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9B02D-A71F-4DAB-91CC-4217D6067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F8B-D69E-453D-A0DC-23B663DA62A8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B3785-2620-41C4-8DF6-1435AF44F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6EEDE-E2EE-4738-B57C-55422D5856D9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021D3-3130-49BD-BD02-FBE25AD25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78680D-B4C3-44B9-BE0B-C2F22FB6B8FF}" type="datetime1">
              <a:rPr lang="ru-RU"/>
              <a:pPr>
                <a:defRPr/>
              </a:pPr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5DA2BC-0320-4288-AE06-019C114ACD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89190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9190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9190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9190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9190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6257FA-75B3-47AA-B732-3F4602073DF8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2052" name="Прямоугольник 8"/>
          <p:cNvSpPr>
            <a:spLocks noChangeArrowheads="1"/>
          </p:cNvSpPr>
          <p:nvPr/>
        </p:nvSpPr>
        <p:spPr bwMode="auto">
          <a:xfrm>
            <a:off x="1285875" y="428625"/>
            <a:ext cx="6643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solidFill>
                <a:srgbClr val="5F1109"/>
              </a:solidFill>
              <a:latin typeface="Calibri" pitchFamily="34" charset="0"/>
            </a:endParaRPr>
          </a:p>
        </p:txBody>
      </p:sp>
      <p:sp>
        <p:nvSpPr>
          <p:cNvPr id="2053" name="Прямоугольник 9"/>
          <p:cNvSpPr>
            <a:spLocks noChangeArrowheads="1"/>
          </p:cNvSpPr>
          <p:nvPr/>
        </p:nvSpPr>
        <p:spPr bwMode="auto">
          <a:xfrm>
            <a:off x="2857500" y="2071688"/>
            <a:ext cx="37861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2054" name="Picture 2" descr="http://newteacher.ru/wp-content/uploads/2011/11/%CD%AE%E2%BB%A9-%E0%A8%B1%E3%AD%AE%EA%AE%AApg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22113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Прямоугольник 12"/>
          <p:cNvSpPr>
            <a:spLocks noChangeArrowheads="1"/>
          </p:cNvSpPr>
          <p:nvPr/>
        </p:nvSpPr>
        <p:spPr bwMode="auto">
          <a:xfrm>
            <a:off x="2571736" y="500042"/>
            <a:ext cx="6143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Республиканский конкурс </a:t>
            </a:r>
            <a:r>
              <a:rPr lang="ru-RU" b="1" dirty="0"/>
              <a:t>«Учитель  года </a:t>
            </a:r>
            <a:r>
              <a:rPr lang="ru-RU" b="1" dirty="0" smtClean="0"/>
              <a:t>– 2015»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00313" y="1286858"/>
            <a:ext cx="6429375" cy="954107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sysDot"/>
          </a:ln>
          <a:effectLst>
            <a:outerShdw blurRad="279400" dist="50800" dir="5400000" sx="50000" sy="50000" algn="ctr" rotWithShape="0">
              <a:srgbClr val="000000">
                <a:alpha val="93000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6600CC"/>
                </a:solidFill>
                <a:latin typeface="Bookman Old Style" pitchFamily="18" charset="0"/>
                <a:cs typeface="Arial" charset="0"/>
              </a:rPr>
              <a:t>«Работа с текстом на уроках русского языка» </a:t>
            </a:r>
          </a:p>
        </p:txBody>
      </p:sp>
      <p:sp>
        <p:nvSpPr>
          <p:cNvPr id="2057" name="Прямоугольник 14"/>
          <p:cNvSpPr>
            <a:spLocks noChangeArrowheads="1"/>
          </p:cNvSpPr>
          <p:nvPr/>
        </p:nvSpPr>
        <p:spPr bwMode="auto">
          <a:xfrm>
            <a:off x="3857624" y="2928935"/>
            <a:ext cx="478634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err="1" smtClean="0">
                <a:solidFill>
                  <a:srgbClr val="FF0000"/>
                </a:solidFill>
                <a:latin typeface="Bookman Old Style" pitchFamily="18" charset="0"/>
              </a:rPr>
              <a:t>Ховалыг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 Раиса </a:t>
            </a:r>
            <a:r>
              <a:rPr lang="ru-RU" b="1" i="1" dirty="0" err="1" smtClean="0">
                <a:solidFill>
                  <a:srgbClr val="FF0000"/>
                </a:solidFill>
                <a:latin typeface="Bookman Old Style" pitchFamily="18" charset="0"/>
              </a:rPr>
              <a:t>Шолбан-ооловна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,</a:t>
            </a:r>
            <a:endParaRPr lang="ru-RU" b="1" i="1" dirty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b="1" dirty="0">
                <a:solidFill>
                  <a:srgbClr val="000099"/>
                </a:solidFill>
                <a:latin typeface="Bookman Old Style" pitchFamily="18" charset="0"/>
              </a:rPr>
              <a:t>учитель русского языка и литературы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МБОУ  Алдан-Маадырской СОШ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 Сут-Хольского кожууна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 Республики Тыва</a:t>
            </a:r>
            <a:endParaRPr lang="ru-RU" b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2058" name="Прямоугольник 12"/>
          <p:cNvSpPr>
            <a:spLocks noChangeArrowheads="1"/>
          </p:cNvSpPr>
          <p:nvPr/>
        </p:nvSpPr>
        <p:spPr bwMode="auto">
          <a:xfrm>
            <a:off x="357158" y="5643578"/>
            <a:ext cx="83581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Monotype Corsiva" pitchFamily="66" charset="0"/>
              </a:rPr>
              <a:t>Нет больше радости в жизни, чем радость человеческого общения.</a:t>
            </a:r>
          </a:p>
          <a:p>
            <a:pPr algn="r"/>
            <a:r>
              <a:rPr lang="ru-RU" sz="2400" b="1" dirty="0" err="1">
                <a:solidFill>
                  <a:srgbClr val="000099"/>
                </a:solidFill>
                <a:latin typeface="Monotype Corsiva" pitchFamily="66" charset="0"/>
              </a:rPr>
              <a:t>Антуан</a:t>
            </a:r>
            <a:r>
              <a:rPr lang="ru-RU" sz="2400" b="1" dirty="0">
                <a:solidFill>
                  <a:srgbClr val="000099"/>
                </a:solidFill>
                <a:latin typeface="Monotype Corsiva" pitchFamily="66" charset="0"/>
              </a:rPr>
              <a:t> де </a:t>
            </a:r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Сент-Экзюпери </a:t>
            </a:r>
            <a:endParaRPr lang="ru-RU" sz="24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11" name="Рисунок 10" descr="J:\ХР2.bmp"/>
          <p:cNvPicPr/>
          <p:nvPr/>
        </p:nvPicPr>
        <p:blipFill>
          <a:blip r:embed="rId3"/>
          <a:srcRect l="16665" r="5664"/>
          <a:stretch>
            <a:fillRect/>
          </a:stretch>
        </p:blipFill>
        <p:spPr bwMode="auto">
          <a:xfrm rot="5400000">
            <a:off x="500035" y="3143251"/>
            <a:ext cx="271464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889BDB-AFFD-4506-9551-6FB5DBDF34DE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6149" name="Выноска со стрелкой влево 9"/>
          <p:cNvSpPr>
            <a:spLocks noChangeArrowheads="1"/>
          </p:cNvSpPr>
          <p:nvPr/>
        </p:nvSpPr>
        <p:spPr bwMode="auto">
          <a:xfrm rot="16200000">
            <a:off x="4106416" y="-642813"/>
            <a:ext cx="648072" cy="4903266"/>
          </a:xfrm>
          <a:prstGeom prst="leftArrowCallout">
            <a:avLst>
              <a:gd name="adj1" fmla="val 25000"/>
              <a:gd name="adj2" fmla="val 25000"/>
              <a:gd name="adj3" fmla="val 38449"/>
              <a:gd name="adj4" fmla="val 64977"/>
            </a:avLst>
          </a:prstGeom>
          <a:solidFill>
            <a:srgbClr val="DDDDDD"/>
          </a:solidFill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vert="vert" anchor="ctr"/>
          <a:lstStyle/>
          <a:p>
            <a:pPr algn="ctr"/>
            <a:r>
              <a:rPr lang="ru-RU" b="1" i="1" dirty="0"/>
              <a:t>1. Выразительное чтение текста</a:t>
            </a:r>
            <a:r>
              <a:rPr lang="ru-RU" dirty="0"/>
              <a:t>. 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153" name="Rectangle 13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r>
              <a:rPr lang="ru-RU" sz="3200" i="1" dirty="0"/>
              <a:t>Примерный план анализа текста любого типа речи: </a:t>
            </a:r>
            <a:endParaRPr lang="ru-RU" sz="3200" dirty="0" smtClean="0">
              <a:solidFill>
                <a:srgbClr val="5F1109"/>
              </a:solidFill>
              <a:latin typeface="Arial" charset="0"/>
            </a:endParaRPr>
          </a:p>
        </p:txBody>
      </p:sp>
      <p:sp>
        <p:nvSpPr>
          <p:cNvPr id="15" name="Выноска со стрелкой влево 9"/>
          <p:cNvSpPr>
            <a:spLocks noChangeArrowheads="1"/>
          </p:cNvSpPr>
          <p:nvPr/>
        </p:nvSpPr>
        <p:spPr bwMode="auto">
          <a:xfrm rot="16200000">
            <a:off x="4102944" y="47585"/>
            <a:ext cx="707437" cy="4903266"/>
          </a:xfrm>
          <a:prstGeom prst="leftArrowCallout">
            <a:avLst>
              <a:gd name="adj1" fmla="val 25000"/>
              <a:gd name="adj2" fmla="val 25000"/>
              <a:gd name="adj3" fmla="val 38449"/>
              <a:gd name="adj4" fmla="val 64977"/>
            </a:avLst>
          </a:prstGeom>
          <a:solidFill>
            <a:srgbClr val="DDDDDD"/>
          </a:solidFill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vert="vert" anchor="ctr"/>
          <a:lstStyle/>
          <a:p>
            <a:pPr algn="ctr"/>
            <a:r>
              <a:rPr lang="ru-RU" b="1" i="1" dirty="0"/>
              <a:t>2. Словарная работа</a:t>
            </a:r>
            <a:r>
              <a:rPr lang="ru-RU" dirty="0"/>
              <a:t>. 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6" name="Выноска со стрелкой влево 9"/>
          <p:cNvSpPr>
            <a:spLocks noChangeArrowheads="1"/>
          </p:cNvSpPr>
          <p:nvPr/>
        </p:nvSpPr>
        <p:spPr bwMode="auto">
          <a:xfrm rot="16200000">
            <a:off x="4143313" y="761344"/>
            <a:ext cx="720079" cy="4903266"/>
          </a:xfrm>
          <a:prstGeom prst="leftArrowCallout">
            <a:avLst>
              <a:gd name="adj1" fmla="val 25000"/>
              <a:gd name="adj2" fmla="val 25000"/>
              <a:gd name="adj3" fmla="val 38449"/>
              <a:gd name="adj4" fmla="val 64977"/>
            </a:avLst>
          </a:prstGeom>
          <a:solidFill>
            <a:srgbClr val="DDDDDD"/>
          </a:solidFill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vert="vert" anchor="ctr"/>
          <a:lstStyle/>
          <a:p>
            <a:pPr algn="ctr"/>
            <a:r>
              <a:rPr lang="ru-RU" b="1" i="1" dirty="0"/>
              <a:t>3. Тема текста</a:t>
            </a:r>
            <a:r>
              <a:rPr lang="ru-RU" dirty="0"/>
              <a:t>. 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Выноска со стрелкой влево 9"/>
          <p:cNvSpPr>
            <a:spLocks noChangeArrowheads="1"/>
          </p:cNvSpPr>
          <p:nvPr/>
        </p:nvSpPr>
        <p:spPr bwMode="auto">
          <a:xfrm rot="16200000">
            <a:off x="4134100" y="1533662"/>
            <a:ext cx="645127" cy="4903266"/>
          </a:xfrm>
          <a:prstGeom prst="leftArrowCallout">
            <a:avLst>
              <a:gd name="adj1" fmla="val 25000"/>
              <a:gd name="adj2" fmla="val 25000"/>
              <a:gd name="adj3" fmla="val 38449"/>
              <a:gd name="adj4" fmla="val 64977"/>
            </a:avLst>
          </a:prstGeom>
          <a:solidFill>
            <a:srgbClr val="DDDDDD"/>
          </a:solidFill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vert="vert" anchor="ctr"/>
          <a:lstStyle/>
          <a:p>
            <a:pPr algn="ctr"/>
            <a:r>
              <a:rPr lang="ru-RU" b="1" i="1" dirty="0"/>
              <a:t>4. Идея текста</a:t>
            </a:r>
            <a:r>
              <a:rPr lang="ru-RU" dirty="0"/>
              <a:t>. 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9" name="Выноска со стрелкой влево 9"/>
          <p:cNvSpPr>
            <a:spLocks noChangeArrowheads="1"/>
          </p:cNvSpPr>
          <p:nvPr/>
        </p:nvSpPr>
        <p:spPr bwMode="auto">
          <a:xfrm rot="16200000">
            <a:off x="4098310" y="2202996"/>
            <a:ext cx="645127" cy="4903266"/>
          </a:xfrm>
          <a:prstGeom prst="leftArrowCallout">
            <a:avLst>
              <a:gd name="adj1" fmla="val 25000"/>
              <a:gd name="adj2" fmla="val 25000"/>
              <a:gd name="adj3" fmla="val 38449"/>
              <a:gd name="adj4" fmla="val 64977"/>
            </a:avLst>
          </a:prstGeom>
          <a:solidFill>
            <a:srgbClr val="DDDDDD"/>
          </a:solidFill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vert="vert" anchor="ctr"/>
          <a:lstStyle/>
          <a:p>
            <a:pPr algn="ctr"/>
            <a:r>
              <a:rPr lang="ru-RU" b="1" i="1" dirty="0"/>
              <a:t>5. Тип текста.</a:t>
            </a:r>
            <a:r>
              <a:rPr lang="ru-RU" dirty="0"/>
              <a:t> 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0" name="Выноска со стрелкой влево 9"/>
          <p:cNvSpPr>
            <a:spLocks noChangeArrowheads="1"/>
          </p:cNvSpPr>
          <p:nvPr/>
        </p:nvSpPr>
        <p:spPr bwMode="auto">
          <a:xfrm rot="16200000">
            <a:off x="4134101" y="2848124"/>
            <a:ext cx="645127" cy="4903266"/>
          </a:xfrm>
          <a:prstGeom prst="leftArrowCallout">
            <a:avLst>
              <a:gd name="adj1" fmla="val 25000"/>
              <a:gd name="adj2" fmla="val 25000"/>
              <a:gd name="adj3" fmla="val 38449"/>
              <a:gd name="adj4" fmla="val 64977"/>
            </a:avLst>
          </a:prstGeom>
          <a:solidFill>
            <a:srgbClr val="DDDDDD"/>
          </a:solidFill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vert="vert" anchor="ctr"/>
          <a:lstStyle/>
          <a:p>
            <a:pPr algn="ctr"/>
            <a:r>
              <a:rPr lang="ru-RU" b="1" i="1" dirty="0"/>
              <a:t>6. Стиль текста.</a:t>
            </a:r>
            <a:r>
              <a:rPr lang="ru-RU" dirty="0"/>
              <a:t> 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" name="Выноска со стрелкой влево 9"/>
          <p:cNvSpPr>
            <a:spLocks noChangeArrowheads="1"/>
          </p:cNvSpPr>
          <p:nvPr/>
        </p:nvSpPr>
        <p:spPr bwMode="auto">
          <a:xfrm rot="16200000">
            <a:off x="3999130" y="3579960"/>
            <a:ext cx="843488" cy="4903266"/>
          </a:xfrm>
          <a:prstGeom prst="leftArrowCallout">
            <a:avLst>
              <a:gd name="adj1" fmla="val 25000"/>
              <a:gd name="adj2" fmla="val 25000"/>
              <a:gd name="adj3" fmla="val 38449"/>
              <a:gd name="adj4" fmla="val 64977"/>
            </a:avLst>
          </a:prstGeom>
          <a:solidFill>
            <a:srgbClr val="DDDDDD"/>
          </a:solidFill>
          <a:ln w="25400" algn="ctr">
            <a:solidFill>
              <a:srgbClr val="C00000"/>
            </a:solidFill>
            <a:miter lim="800000"/>
            <a:headEnd/>
            <a:tailEnd/>
          </a:ln>
        </p:spPr>
        <p:txBody>
          <a:bodyPr vert="vert" anchor="ctr"/>
          <a:lstStyle/>
          <a:p>
            <a:pPr algn="ctr"/>
            <a:r>
              <a:rPr lang="ru-RU" b="1" i="1" dirty="0"/>
              <a:t>7. Выразительные средства речи и их роль</a:t>
            </a:r>
            <a:r>
              <a:rPr lang="ru-RU" dirty="0"/>
              <a:t>. </a:t>
            </a:r>
            <a:endParaRPr lang="ru-RU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322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9387887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339168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928662" y="3000372"/>
            <a:ext cx="5040559" cy="1681824"/>
          </a:xfrm>
          <a:prstGeom prst="rightArrowCallou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От традиционного </a:t>
            </a:r>
            <a:r>
              <a:rPr lang="ru-RU" sz="2400" b="1" i="1" dirty="0">
                <a:latin typeface="Bookman Old Style" pitchFamily="18" charset="0"/>
              </a:rPr>
              <a:t>обучения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3000372"/>
            <a:ext cx="3163912" cy="16865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latin typeface="Bookman Old Style" pitchFamily="18" charset="0"/>
              </a:rPr>
              <a:t>к </a:t>
            </a:r>
            <a:endParaRPr lang="ru-RU" sz="2400" b="1" i="1" dirty="0" smtClean="0">
              <a:latin typeface="Bookman Old Style" pitchFamily="18" charset="0"/>
            </a:endParaRPr>
          </a:p>
          <a:p>
            <a:pPr algn="ctr"/>
            <a:r>
              <a:rPr lang="ru-RU" sz="2400" b="1" i="1" dirty="0" smtClean="0">
                <a:latin typeface="Bookman Old Style" pitchFamily="18" charset="0"/>
              </a:rPr>
              <a:t>личностно-ориентированному обучению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 rot="16200000">
            <a:off x="4480798" y="2692603"/>
            <a:ext cx="473684" cy="451824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99592" y="5260643"/>
            <a:ext cx="8064896" cy="864096"/>
          </a:xfrm>
          <a:prstGeom prst="roundRect">
            <a:avLst/>
          </a:prstGeom>
          <a:solidFill>
            <a:srgbClr val="8919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latin typeface="Bookman Old Style" pitchFamily="18" charset="0"/>
              </a:rPr>
              <a:t>становления педагога как профессионала, легко ориентирующегося в инновациях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42853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C0B06"/>
                </a:solidFill>
              </a:rPr>
              <a:t>Степень новизны и содержание необходимых изменений</a:t>
            </a:r>
            <a:r>
              <a:rPr lang="ru-RU" b="1" dirty="0"/>
              <a:t> </a:t>
            </a:r>
            <a:endParaRPr lang="ru-RU" b="1" dirty="0" smtClean="0"/>
          </a:p>
          <a:p>
            <a:pPr indent="361950" algn="just">
              <a:tabLst>
                <a:tab pos="7800975" algn="l"/>
              </a:tabLst>
            </a:pP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Новизна опыта состоит в совершенствовании средств обучения и развития учащихся, использовании педагогических инноваций в процессе обучения русскому языку, творческом переосмыслении </a:t>
            </a:r>
            <a:r>
              <a:rPr lang="ru-RU" dirty="0" smtClean="0"/>
              <a:t>традиционных методов </a:t>
            </a:r>
            <a:r>
              <a:rPr lang="ru-RU" dirty="0"/>
              <a:t>обучения с учетом педагогической дидактики (например, изменение традиционной структуры урока</a:t>
            </a:r>
            <a:r>
              <a:rPr lang="ru-RU" dirty="0" smtClean="0"/>
              <a:t>), </a:t>
            </a:r>
            <a:r>
              <a:rPr lang="ru-RU" dirty="0"/>
              <a:t>возрастных особенностей и психологии, индивидуально-творческих возможностей и мотивов учащихся</a:t>
            </a:r>
            <a:r>
              <a:rPr lang="ru-RU" dirty="0" smtClean="0"/>
              <a:t>.</a:t>
            </a:r>
          </a:p>
          <a:p>
            <a:pPr indent="361950" algn="just">
              <a:tabLst>
                <a:tab pos="7800975" algn="l"/>
              </a:tabLst>
            </a:pP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438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35846"/>
            <a:ext cx="7848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C0B06"/>
                </a:solidFill>
              </a:rPr>
              <a:t>Прогнозирование </a:t>
            </a:r>
            <a:r>
              <a:rPr lang="ru-RU" b="1" dirty="0" smtClean="0">
                <a:solidFill>
                  <a:srgbClr val="3C0B06"/>
                </a:solidFill>
              </a:rPr>
              <a:t>результатов</a:t>
            </a:r>
            <a:endParaRPr lang="ru-RU" b="1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В результате применения разработанных методических приемов предполагается достижение следующих результатов: </a:t>
            </a:r>
            <a:endParaRPr lang="ru-RU" dirty="0" smtClean="0"/>
          </a:p>
          <a:p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высокий </a:t>
            </a:r>
            <a:r>
              <a:rPr lang="ru-RU" dirty="0"/>
              <a:t>уровень </a:t>
            </a:r>
            <a:r>
              <a:rPr lang="ru-RU" dirty="0" err="1"/>
              <a:t>сформированности</a:t>
            </a:r>
            <a:r>
              <a:rPr lang="ru-RU" dirty="0"/>
              <a:t> коммуникативной компетенции; </a:t>
            </a: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повышение </a:t>
            </a:r>
            <a:r>
              <a:rPr lang="ru-RU" dirty="0"/>
              <a:t>интереса к русскому языку и литературе; </a:t>
            </a: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прочное </a:t>
            </a:r>
            <a:r>
              <a:rPr lang="ru-RU" dirty="0"/>
              <a:t>и неформальное усвоение знаний, </a:t>
            </a:r>
            <a:r>
              <a:rPr lang="ru-RU" dirty="0" smtClean="0"/>
              <a:t>повышение результативности </a:t>
            </a:r>
            <a:r>
              <a:rPr lang="ru-RU" dirty="0"/>
              <a:t>обучения; </a:t>
            </a: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умение </a:t>
            </a:r>
            <a:r>
              <a:rPr lang="ru-RU" dirty="0"/>
              <a:t>создавать обучающимися исследовательские и проектные работы, презентации; </a:t>
            </a: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умение </a:t>
            </a:r>
            <a:r>
              <a:rPr lang="ru-RU" dirty="0"/>
              <a:t>анализировать, интерпретировать и создавать тексты различных стилей и жанров</a:t>
            </a:r>
            <a:r>
              <a:rPr lang="ru-RU" dirty="0" smtClean="0"/>
              <a:t>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активизация </a:t>
            </a:r>
            <a:r>
              <a:rPr lang="ru-RU" dirty="0"/>
              <a:t>творческой деятельности – желание участвовать в различных творческих конкурсах.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6784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99"/>
                </a:solidFill>
              </a:rPr>
              <a:t>Результативность работы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85861"/>
            <a:ext cx="4040188" cy="428628"/>
          </a:xfrm>
        </p:spPr>
        <p:txBody>
          <a:bodyPr/>
          <a:lstStyle/>
          <a:p>
            <a:r>
              <a:rPr lang="ru-RU" sz="1400" dirty="0" smtClean="0"/>
              <a:t>Результаты выпускных экзаменов </a:t>
            </a:r>
            <a:endParaRPr lang="ru-RU" sz="1400" dirty="0"/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half" idx="2"/>
          </p:nvPr>
        </p:nvGraphicFramePr>
        <p:xfrm>
          <a:off x="428596" y="1714488"/>
          <a:ext cx="404019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038"/>
                <a:gridCol w="808038"/>
                <a:gridCol w="808038"/>
                <a:gridCol w="808038"/>
                <a:gridCol w="808038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ru-RU" sz="1200" dirty="0" smtClean="0"/>
                        <a:t>Учебный год</a:t>
                      </a:r>
                      <a:endParaRPr lang="ru-RU" sz="1200" dirty="0"/>
                    </a:p>
                  </a:txBody>
                  <a:tcPr marL="90798" marR="9079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ГИА</a:t>
                      </a:r>
                      <a:endParaRPr lang="ru-RU" sz="1200" dirty="0"/>
                    </a:p>
                  </a:txBody>
                  <a:tcPr marL="90798" marR="90798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0798" marR="9079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ЕГЭ</a:t>
                      </a:r>
                      <a:endParaRPr lang="ru-RU" sz="1200" dirty="0"/>
                    </a:p>
                  </a:txBody>
                  <a:tcPr marL="90798" marR="90798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0798" marR="90798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 </a:t>
                      </a:r>
                      <a:r>
                        <a:rPr lang="ru-RU" sz="1200" dirty="0" err="1" smtClean="0"/>
                        <a:t>кач</a:t>
                      </a:r>
                      <a:r>
                        <a:rPr lang="ru-RU" sz="1200" dirty="0" smtClean="0"/>
                        <a:t>. </a:t>
                      </a:r>
                      <a:r>
                        <a:rPr lang="ru-RU" sz="1200" dirty="0" err="1" smtClean="0"/>
                        <a:t>зн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 успев.</a:t>
                      </a:r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 </a:t>
                      </a:r>
                      <a:r>
                        <a:rPr lang="ru-RU" sz="1200" dirty="0" err="1" smtClean="0"/>
                        <a:t>кач</a:t>
                      </a:r>
                      <a:r>
                        <a:rPr lang="ru-RU" sz="1200" dirty="0" smtClean="0"/>
                        <a:t>. </a:t>
                      </a:r>
                      <a:r>
                        <a:rPr lang="ru-RU" sz="1200" dirty="0" err="1" smtClean="0"/>
                        <a:t>зн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r>
                        <a:rPr lang="ru-RU" sz="1200" baseline="0" dirty="0" smtClean="0"/>
                        <a:t> успев. </a:t>
                      </a:r>
                      <a:endParaRPr lang="ru-RU" sz="1200" dirty="0"/>
                    </a:p>
                  </a:txBody>
                  <a:tcPr marL="90798" marR="90798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2010-2011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41,6%</a:t>
                      </a:r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56,5%</a:t>
                      </a:r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 marL="90798" marR="90798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2012-2013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60%</a:t>
                      </a:r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66,6%</a:t>
                      </a:r>
                      <a:endParaRPr lang="ru-RU" sz="1200" dirty="0"/>
                    </a:p>
                  </a:txBody>
                  <a:tcPr marL="90798" marR="90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 marL="90798" marR="90798"/>
                </a:tc>
              </a:tr>
            </a:tbl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643438" y="1071546"/>
            <a:ext cx="4356131" cy="500066"/>
          </a:xfrm>
        </p:spPr>
        <p:txBody>
          <a:bodyPr/>
          <a:lstStyle/>
          <a:p>
            <a:pPr algn="ctr"/>
            <a:r>
              <a:rPr lang="ru-RU" sz="1400" dirty="0" smtClean="0"/>
              <a:t>Достижение учащихся в олимпиадах, конкурсах, конференциях </a:t>
            </a:r>
            <a:endParaRPr lang="ru-RU" sz="1400" dirty="0"/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sz="quarter" idx="4"/>
          </p:nvPr>
        </p:nvGraphicFramePr>
        <p:xfrm>
          <a:off x="4643438" y="1500174"/>
          <a:ext cx="4357718" cy="498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75"/>
                <a:gridCol w="1614503"/>
                <a:gridCol w="1000132"/>
                <a:gridCol w="1143008"/>
              </a:tblGrid>
              <a:tr h="4363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Мероприятие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Уровень</a:t>
                      </a:r>
                      <a:r>
                        <a:rPr lang="ru-RU" sz="1400" baseline="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Результат</a:t>
                      </a:r>
                      <a:endParaRPr lang="ru-RU" sz="1400" dirty="0"/>
                    </a:p>
                  </a:txBody>
                  <a:tcPr/>
                </a:tc>
              </a:tr>
              <a:tr h="78294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Олимпиада по русскому языку, по </a:t>
                      </a:r>
                      <a:r>
                        <a:rPr lang="ru-RU" sz="1200" smtClean="0"/>
                        <a:t>литературе </a:t>
                      </a:r>
                    </a:p>
                    <a:p>
                      <a:r>
                        <a:rPr lang="ru-RU" sz="1200" smtClean="0"/>
                        <a:t>Конкурс чтецов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муниципальный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место –</a:t>
                      </a:r>
                    </a:p>
                    <a:p>
                      <a:r>
                        <a:rPr lang="ru-RU" sz="1200" dirty="0" smtClean="0"/>
                        <a:t> 2 призера </a:t>
                      </a:r>
                    </a:p>
                    <a:p>
                      <a:r>
                        <a:rPr lang="ru-RU" sz="1200" dirty="0" smtClean="0"/>
                        <a:t>3 м –1 призер</a:t>
                      </a:r>
                    </a:p>
                    <a:p>
                      <a:r>
                        <a:rPr lang="ru-RU" sz="1200" dirty="0" smtClean="0"/>
                        <a:t>2м – 1 призер</a:t>
                      </a:r>
                    </a:p>
                  </a:txBody>
                  <a:tcPr/>
                </a:tc>
              </a:tr>
              <a:tr h="78294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Олимпиада</a:t>
                      </a:r>
                      <a:r>
                        <a:rPr lang="ru-RU" sz="1200" baseline="0" dirty="0" smtClean="0"/>
                        <a:t> по русскому языку</a:t>
                      </a:r>
                    </a:p>
                    <a:p>
                      <a:r>
                        <a:rPr lang="ru-RU" sz="1200" baseline="0" dirty="0" smtClean="0"/>
                        <a:t>НПК «Шаг в будущее»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муниципальный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место –</a:t>
                      </a:r>
                    </a:p>
                    <a:p>
                      <a:r>
                        <a:rPr lang="ru-RU" sz="1200" dirty="0" smtClean="0"/>
                        <a:t> 1 призер </a:t>
                      </a:r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1 м-  1 призер</a:t>
                      </a:r>
                    </a:p>
                  </a:txBody>
                  <a:tcPr/>
                </a:tc>
              </a:tr>
              <a:tr h="60895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Конкурс</a:t>
                      </a:r>
                      <a:r>
                        <a:rPr lang="ru-RU" sz="1200" baseline="0" dirty="0" smtClean="0"/>
                        <a:t> сочинений</a:t>
                      </a:r>
                    </a:p>
                    <a:p>
                      <a:r>
                        <a:rPr lang="ru-RU" sz="1200" baseline="0" dirty="0" smtClean="0"/>
                        <a:t>Конкурс чтецов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муниципальный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место –</a:t>
                      </a:r>
                    </a:p>
                    <a:p>
                      <a:r>
                        <a:rPr lang="ru-RU" sz="1200" dirty="0" smtClean="0"/>
                        <a:t> 1 призер </a:t>
                      </a:r>
                    </a:p>
                    <a:p>
                      <a:r>
                        <a:rPr lang="ru-RU" sz="1200" dirty="0" smtClean="0"/>
                        <a:t>2</a:t>
                      </a:r>
                      <a:r>
                        <a:rPr lang="ru-RU" sz="1200" baseline="0" dirty="0" smtClean="0"/>
                        <a:t> м – 1призер </a:t>
                      </a:r>
                      <a:endParaRPr lang="ru-RU" sz="1200" dirty="0" smtClean="0"/>
                    </a:p>
                  </a:txBody>
                  <a:tcPr/>
                </a:tc>
              </a:tr>
              <a:tr h="52223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Конкурс «Живая классика»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муниципальный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 призера </a:t>
                      </a:r>
                      <a:endParaRPr lang="ru-RU" sz="1200" dirty="0"/>
                    </a:p>
                  </a:txBody>
                  <a:tcPr/>
                </a:tc>
              </a:tr>
              <a:tr h="60895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НПК «Шаг в будущее»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муниципальный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м – 1призер</a:t>
                      </a:r>
                    </a:p>
                    <a:p>
                      <a:r>
                        <a:rPr lang="ru-RU" sz="1200" dirty="0" smtClean="0"/>
                        <a:t>3 м – 1призер</a:t>
                      </a:r>
                      <a:endParaRPr lang="ru-RU" sz="1200" dirty="0"/>
                    </a:p>
                  </a:txBody>
                  <a:tcPr/>
                </a:tc>
              </a:tr>
              <a:tr h="43496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НПК «Шаг в будущее»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республиканский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Участие,  сертификат</a:t>
                      </a:r>
                      <a:endParaRPr lang="ru-RU" sz="1200" dirty="0"/>
                    </a:p>
                  </a:txBody>
                  <a:tcPr/>
                </a:tc>
              </a:tr>
              <a:tr h="60895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Заочный проект «Имя на Обелиске»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Республиканский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 м–1призер</a:t>
                      </a:r>
                    </a:p>
                    <a:p>
                      <a:r>
                        <a:rPr lang="ru-RU" sz="1200" dirty="0" smtClean="0"/>
                        <a:t> Приказ</a:t>
                      </a:r>
                      <a:r>
                        <a:rPr lang="ru-RU" sz="1200" baseline="0" dirty="0" smtClean="0"/>
                        <a:t> МО и Н РТ </a:t>
                      </a:r>
                      <a:endParaRPr lang="ru-RU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80728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Многоаспектная работа с текстом позволила мне достичь следующих результатов: </a:t>
            </a:r>
            <a:br>
              <a:rPr lang="ru-RU" dirty="0"/>
            </a:br>
            <a:r>
              <a:rPr lang="ru-RU" dirty="0"/>
              <a:t>• у большинства учащихся сформировалась положительная мотивация изучения русского языка и литературы; </a:t>
            </a:r>
            <a:br>
              <a:rPr lang="ru-RU" dirty="0"/>
            </a:br>
            <a:r>
              <a:rPr lang="ru-RU" dirty="0"/>
              <a:t>• более эффективно происходит развитие интеллектуальных умений и навыков учащихся, формируется умение творческого подхода к решению учебных задач, совершенствуется речевое развитие; </a:t>
            </a:r>
            <a:br>
              <a:rPr lang="ru-RU" dirty="0"/>
            </a:br>
            <a:r>
              <a:rPr lang="ru-RU" dirty="0"/>
              <a:t>• повышается культурный уровень, что позволяет учащимся добиваться реальных успехов в учебе, различных конкурсах, олимпиадах; </a:t>
            </a:r>
            <a:br>
              <a:rPr lang="ru-RU" dirty="0"/>
            </a:br>
            <a:r>
              <a:rPr lang="ru-RU" dirty="0"/>
              <a:t>• повысился уровень коммуникативной компетенции: </a:t>
            </a:r>
            <a:br>
              <a:rPr lang="ru-RU" dirty="0"/>
            </a:br>
            <a:r>
              <a:rPr lang="ru-RU" dirty="0"/>
              <a:t>Четвертым уровнем овладели 2% учащихся (было 0%), третьим- 15% (раннее-8%), вторым-38%, снизилось количество учащихся с первым (низким) уровнем компетенции (45% вместо 56%). </a:t>
            </a:r>
            <a:br>
              <a:rPr lang="ru-RU" dirty="0"/>
            </a:br>
            <a:r>
              <a:rPr lang="ru-RU" dirty="0"/>
              <a:t>Результативность деятельности учащихся по русскому языку и литературе за последние 3 года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397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969729-D105-44F9-B1B3-88A5D5D90C52}" type="slidenum">
              <a:rPr lang="ru-RU"/>
              <a:pPr>
                <a:defRPr/>
              </a:pPr>
              <a:t>16</a:t>
            </a:fld>
            <a:endParaRPr lang="ru-RU"/>
          </a:p>
        </p:txBody>
      </p:sp>
      <p:pic>
        <p:nvPicPr>
          <p:cNvPr id="19459" name="Picture 28" descr="https://encrypted-tbn0.gstatic.com/images?q=tbn:ANd9GcRg_6OdVMQHn1X5wmUKeC43Bl8SCcacsXRQ8RS2f_p5mm0a1zI1d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981075"/>
            <a:ext cx="144462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8" descr="https://encrypted-tbn0.gstatic.com/images?q=tbn:ANd9GcTfvtx3uIHoCOZI7LwZCfRkPK3Q5fPrP8eMpoco8hjI-fhH5b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9713" y="3716338"/>
            <a:ext cx="17589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763713" y="1196975"/>
            <a:ext cx="4492625" cy="5027613"/>
            <a:chOff x="1093" y="527"/>
            <a:chExt cx="2830" cy="3167"/>
          </a:xfrm>
        </p:grpSpPr>
        <p:sp>
          <p:nvSpPr>
            <p:cNvPr id="8" name="Выноска со стрелкой влево 7"/>
            <p:cNvSpPr/>
            <p:nvPr/>
          </p:nvSpPr>
          <p:spPr>
            <a:xfrm>
              <a:off x="2146" y="1647"/>
              <a:ext cx="1755" cy="945"/>
            </a:xfrm>
            <a:prstGeom prst="leftArrow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solidFill>
                    <a:srgbClr val="002060"/>
                  </a:solidFill>
                  <a:latin typeface="Arial" charset="0"/>
                </a:rPr>
                <a:t>ЕГЭ 2012 г.</a:t>
              </a:r>
            </a:p>
            <a:p>
              <a:pPr algn="ctr">
                <a:defRPr/>
              </a:pPr>
              <a:r>
                <a:rPr lang="ru-RU" sz="1600" dirty="0">
                  <a:solidFill>
                    <a:srgbClr val="002060"/>
                  </a:solidFill>
                </a:rPr>
                <a:t>СРЕДНИЙ</a:t>
              </a:r>
            </a:p>
            <a:p>
              <a:pPr algn="ctr">
                <a:defRPr/>
              </a:pPr>
              <a:r>
                <a:rPr lang="ru-RU" sz="1600" dirty="0">
                  <a:solidFill>
                    <a:srgbClr val="002060"/>
                  </a:solidFill>
                </a:rPr>
                <a:t> БАЛЛ</a:t>
              </a:r>
            </a:p>
            <a:p>
              <a:pPr algn="ctr">
                <a:defRPr/>
              </a:pPr>
              <a:r>
                <a:rPr lang="ru-RU" sz="4400" b="1" dirty="0">
                  <a:solidFill>
                    <a:srgbClr val="002060"/>
                  </a:solidFill>
                </a:rPr>
                <a:t>79</a:t>
              </a:r>
            </a:p>
          </p:txBody>
        </p:sp>
        <p:sp>
          <p:nvSpPr>
            <p:cNvPr id="10" name="Выноска со стрелкой влево 9"/>
            <p:cNvSpPr/>
            <p:nvPr/>
          </p:nvSpPr>
          <p:spPr>
            <a:xfrm>
              <a:off x="2154" y="572"/>
              <a:ext cx="1755" cy="945"/>
            </a:xfrm>
            <a:prstGeom prst="leftArrowCallou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>
                  <a:solidFill>
                    <a:srgbClr val="C00000"/>
                  </a:solidFill>
                  <a:latin typeface="Arial" charset="0"/>
                </a:rPr>
                <a:t>ГИА 2013 г.</a:t>
              </a:r>
            </a:p>
            <a:p>
              <a:pPr algn="ctr">
                <a:defRPr/>
              </a:pPr>
              <a:r>
                <a:rPr lang="ru-RU" sz="1600">
                  <a:solidFill>
                    <a:srgbClr val="C00000"/>
                  </a:solidFill>
                </a:rPr>
                <a:t>СРЕДНИЙ</a:t>
              </a:r>
            </a:p>
            <a:p>
              <a:pPr algn="ctr">
                <a:defRPr/>
              </a:pPr>
              <a:r>
                <a:rPr lang="ru-RU" sz="1600">
                  <a:solidFill>
                    <a:srgbClr val="C00000"/>
                  </a:solidFill>
                </a:rPr>
                <a:t> БАЛЛ</a:t>
              </a:r>
            </a:p>
            <a:p>
              <a:pPr algn="ctr">
                <a:defRPr/>
              </a:pPr>
              <a:r>
                <a:rPr lang="ru-RU" sz="4400" b="1">
                  <a:solidFill>
                    <a:srgbClr val="C00000"/>
                  </a:solidFill>
                </a:rPr>
                <a:t>4,6</a:t>
              </a:r>
            </a:p>
          </p:txBody>
        </p:sp>
        <p:sp>
          <p:nvSpPr>
            <p:cNvPr id="13" name="Выноска со стрелкой влево 12"/>
            <p:cNvSpPr/>
            <p:nvPr/>
          </p:nvSpPr>
          <p:spPr>
            <a:xfrm>
              <a:off x="2168" y="2712"/>
              <a:ext cx="1755" cy="945"/>
            </a:xfrm>
            <a:prstGeom prst="leftArrow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solidFill>
                    <a:srgbClr val="002060"/>
                  </a:solidFill>
                  <a:latin typeface="Arial" charset="0"/>
                </a:rPr>
                <a:t>ЕГЭ 201</a:t>
              </a:r>
              <a:r>
                <a:rPr lang="en-US" sz="1600" b="1" dirty="0">
                  <a:solidFill>
                    <a:srgbClr val="002060"/>
                  </a:solidFill>
                  <a:latin typeface="Arial" charset="0"/>
                </a:rPr>
                <a:t>3</a:t>
              </a:r>
              <a:r>
                <a:rPr lang="ru-RU" sz="1600" b="1" dirty="0">
                  <a:solidFill>
                    <a:srgbClr val="002060"/>
                  </a:solidFill>
                  <a:latin typeface="Arial" charset="0"/>
                </a:rPr>
                <a:t> г.</a:t>
              </a:r>
            </a:p>
            <a:p>
              <a:pPr algn="ctr">
                <a:defRPr/>
              </a:pPr>
              <a:r>
                <a:rPr lang="ru-RU" sz="1600" dirty="0">
                  <a:solidFill>
                    <a:srgbClr val="002060"/>
                  </a:solidFill>
                </a:rPr>
                <a:t>СРЕДНИЙ</a:t>
              </a:r>
            </a:p>
            <a:p>
              <a:pPr algn="ctr">
                <a:defRPr/>
              </a:pPr>
              <a:r>
                <a:rPr lang="ru-RU" sz="1600" dirty="0">
                  <a:solidFill>
                    <a:srgbClr val="002060"/>
                  </a:solidFill>
                </a:rPr>
                <a:t> БАЛЛ</a:t>
              </a:r>
            </a:p>
            <a:p>
              <a:pPr algn="ctr">
                <a:defRPr/>
              </a:pPr>
              <a:r>
                <a:rPr lang="ru-RU" sz="4400" b="1" dirty="0">
                  <a:solidFill>
                    <a:srgbClr val="002060"/>
                  </a:solidFill>
                </a:rPr>
                <a:t>78,4</a:t>
              </a:r>
            </a:p>
          </p:txBody>
        </p:sp>
        <p:sp>
          <p:nvSpPr>
            <p:cNvPr id="16" name="Овал 15"/>
            <p:cNvSpPr/>
            <p:nvPr/>
          </p:nvSpPr>
          <p:spPr>
            <a:xfrm>
              <a:off x="1093" y="527"/>
              <a:ext cx="990" cy="99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4000" b="1">
                  <a:solidFill>
                    <a:srgbClr val="C00000"/>
                  </a:solidFill>
                </a:rPr>
                <a:t>50</a:t>
              </a:r>
              <a:r>
                <a:rPr lang="ru-RU" sz="2000" b="1">
                  <a:solidFill>
                    <a:srgbClr val="C00000"/>
                  </a:solidFill>
                </a:rPr>
                <a:t> </a:t>
              </a:r>
              <a:r>
                <a:rPr lang="ru-RU" sz="1600" b="1">
                  <a:solidFill>
                    <a:srgbClr val="C00000"/>
                  </a:solidFill>
                </a:rPr>
                <a:t>учеников</a:t>
              </a:r>
              <a:endParaRPr lang="ru-RU" sz="2400" b="1">
                <a:solidFill>
                  <a:srgbClr val="C00000"/>
                </a:solidFill>
              </a:endParaRPr>
            </a:p>
          </p:txBody>
        </p:sp>
        <p:sp>
          <p:nvSpPr>
            <p:cNvPr id="19468" name="Овал 16"/>
            <p:cNvSpPr>
              <a:spLocks noChangeArrowheads="1"/>
            </p:cNvSpPr>
            <p:nvPr/>
          </p:nvSpPr>
          <p:spPr bwMode="auto">
            <a:xfrm>
              <a:off x="1111" y="1607"/>
              <a:ext cx="990" cy="990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 b="1">
                  <a:solidFill>
                    <a:schemeClr val="tx2"/>
                  </a:solidFill>
                  <a:latin typeface="Calibri" pitchFamily="34" charset="0"/>
                </a:rPr>
                <a:t>24</a:t>
              </a:r>
              <a:r>
                <a:rPr lang="ru-RU" sz="2000" b="1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ru-RU" sz="1400" b="1">
                  <a:solidFill>
                    <a:schemeClr val="tx2"/>
                  </a:solidFill>
                  <a:latin typeface="Calibri" pitchFamily="34" charset="0"/>
                </a:rPr>
                <a:t>ученика</a:t>
              </a:r>
              <a:endParaRPr lang="ru-RU" sz="2000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19469" name="Овал 19"/>
            <p:cNvSpPr>
              <a:spLocks noChangeArrowheads="1"/>
            </p:cNvSpPr>
            <p:nvPr/>
          </p:nvSpPr>
          <p:spPr bwMode="auto">
            <a:xfrm>
              <a:off x="1130" y="2704"/>
              <a:ext cx="990" cy="990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 b="1">
                  <a:solidFill>
                    <a:schemeClr val="tx2"/>
                  </a:solidFill>
                  <a:latin typeface="Calibri" pitchFamily="34" charset="0"/>
                </a:rPr>
                <a:t>47</a:t>
              </a:r>
              <a:r>
                <a:rPr lang="ru-RU" sz="2000" b="1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ru-RU" sz="1400" b="1">
                  <a:solidFill>
                    <a:schemeClr val="tx2"/>
                  </a:solidFill>
                  <a:latin typeface="Calibri" pitchFamily="34" charset="0"/>
                </a:rPr>
                <a:t>учеников</a:t>
              </a:r>
              <a:endParaRPr lang="ru-RU" sz="2000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9462" name="Text Box 14"/>
          <p:cNvSpPr txBox="1">
            <a:spLocks noChangeArrowheads="1"/>
          </p:cNvSpPr>
          <p:nvPr/>
        </p:nvSpPr>
        <p:spPr bwMode="auto">
          <a:xfrm rot="-5400000">
            <a:off x="-2093118" y="3325019"/>
            <a:ext cx="6049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accent2"/>
                </a:solidFill>
              </a:rPr>
              <a:t>РЕЗУЛЬТАТИВНОСТЬ</a:t>
            </a:r>
          </a:p>
        </p:txBody>
      </p:sp>
      <p:sp>
        <p:nvSpPr>
          <p:cNvPr id="19463" name="Rectangle 13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5F1109"/>
                </a:solidFill>
                <a:latin typeface="Arial" charset="0"/>
              </a:rPr>
              <a:t>Предметные результаты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Представление </a:t>
            </a:r>
            <a:r>
              <a:rPr lang="ru-RU" b="1" dirty="0"/>
              <a:t>опыта работы</a:t>
            </a:r>
            <a:r>
              <a:rPr lang="ru-RU" b="1" dirty="0" smtClean="0"/>
              <a:t>.</a:t>
            </a:r>
          </a:p>
          <a:p>
            <a:r>
              <a:rPr lang="ru-RU" b="1" dirty="0"/>
              <a:t> </a:t>
            </a:r>
            <a:br>
              <a:rPr lang="ru-RU" b="1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612845"/>
            <a:ext cx="714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Данная методическая разработка (или ее компоненты) были представлены на разных уровнях: </a:t>
            </a:r>
            <a:br>
              <a:rPr lang="ru-RU" dirty="0" smtClean="0"/>
            </a:br>
            <a:r>
              <a:rPr lang="ru-RU" dirty="0" smtClean="0"/>
              <a:t>• опыт обсуждался на заседании школьного МО учителей русского языка и литературы (протокол № 3 от 2.02.2011г.) </a:t>
            </a:r>
            <a:br>
              <a:rPr lang="ru-RU" dirty="0" smtClean="0"/>
            </a:br>
            <a:r>
              <a:rPr lang="ru-RU" dirty="0" smtClean="0"/>
              <a:t>• система работы по формированию компетенций учащихся была представлена на </a:t>
            </a:r>
            <a:r>
              <a:rPr lang="ru-RU" dirty="0" err="1" smtClean="0"/>
              <a:t>кожуунном</a:t>
            </a:r>
            <a:r>
              <a:rPr lang="ru-RU" dirty="0" smtClean="0"/>
              <a:t> МО учителей русского языка и литературы. Тема выступления «Развитие компетенций учащихся на уроках русского языка» (приложение 13). </a:t>
            </a:r>
            <a:br>
              <a:rPr lang="ru-RU" dirty="0" smtClean="0"/>
            </a:br>
            <a:r>
              <a:rPr lang="ru-RU" dirty="0" smtClean="0"/>
              <a:t>Более подробно я рассказала о формировании коммуникативной компетенции и о таком приеме работы как </a:t>
            </a:r>
            <a:r>
              <a:rPr lang="ru-RU" dirty="0" err="1" smtClean="0"/>
              <a:t>многоаспектный</a:t>
            </a:r>
            <a:r>
              <a:rPr lang="ru-RU" dirty="0" smtClean="0"/>
              <a:t> анализ текста при подготовке к ЕГЭ (протокол № 3 от 14.05.2010)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43687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4345"/>
            <a:ext cx="81369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Заключение </a:t>
            </a:r>
            <a:endParaRPr lang="ru-RU" b="1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«Все знания о мире, и школьные предметы в том числе, постигаются через язык, посредством языка. Язык – не только гимнастика ума и главное средство общения, но и основной инструмент формирования национального самосознания. Обучение русскому языку, традиционно ограниченное изучением правил орфографии и пунктуации, должно быть дополнено обучением навыкам речевого поведения». Так сказано в докладе рабочей группы Совета при президенте РФ по науке, технологиям и образованию «Школа – 2020. Какой мы ее видим?» Поэтому особую важность приобретает формирование на уроках русского языка коммуникативной компетенции.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86450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8858" y="692696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Ключевой единицей курса русского языка становится текст. Он является самой крупной единицей языка и одновременно единицей речи. Именно поэтому текст рассматривается и как дидактическая единица в методике преподавания русского языка. Одновременно текст имеет ярко выраженную идею, которая раскрывается через его содержание. Таким образом, правильно подобранный текст несет в себе и важную воспитательную функцию. </a:t>
            </a:r>
            <a:br>
              <a:rPr lang="ru-RU" dirty="0"/>
            </a:br>
            <a:r>
              <a:rPr lang="ru-RU" dirty="0"/>
              <a:t>Формирование коммуникативной компетенции посредством работы с текстом не только помогает подготовиться к успешной сдаче ЕГЭ, но и способствует разностороннему развитию языковой личности ученика. Школа призвана развивать способность школьника реализовать себя в новых динамичных социально-экономических условиях, адаптироваться к различным жизненным обстоятельствам. И характеристиками такой личности становятся коммуникабельность, способность к сотрудничеству и социальному речевому взаимодействию, владение культурой слова, устной и письменной речью в различных сферах применения языка.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92796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1470025"/>
          </a:xfrm>
        </p:spPr>
        <p:txBody>
          <a:bodyPr/>
          <a:lstStyle/>
          <a:p>
            <a:r>
              <a:rPr lang="ru-RU" dirty="0"/>
              <a:t>Актуальность и обоснование выбора методической темы. 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08912" cy="1752600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</a:rPr>
              <a:t>Обучение русскому языку в современной школе осуществляется в условиях значительных изменений во всей системе образования. Повышение качества образования является одной из актуальных проблем не только для России, но и для всего мирового сообщества. Решение этой проблемы связано с модернизацией содержания образования, оптимизацией способов и технологий организации образовательного процесса и, конечно, переосмыслением цели и результата образования. 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399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5933A-A0AF-43A8-9BD8-F737EBFEC848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1285875" y="428625"/>
            <a:ext cx="6800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5F1109"/>
                </a:solidFill>
              </a:rPr>
              <a:t>Использованные источники:</a:t>
            </a:r>
          </a:p>
        </p:txBody>
      </p:sp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357188" y="1317625"/>
            <a:ext cx="79295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3557" name="Прямоугольник 3"/>
          <p:cNvSpPr>
            <a:spLocks noChangeArrowheads="1"/>
          </p:cNvSpPr>
          <p:nvPr/>
        </p:nvSpPr>
        <p:spPr bwMode="auto">
          <a:xfrm>
            <a:off x="357188" y="1714500"/>
            <a:ext cx="81438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dirty="0" err="1" smtClean="0">
                <a:solidFill>
                  <a:srgbClr val="5F1109"/>
                </a:solidFill>
              </a:rPr>
              <a:t>Федеренко</a:t>
            </a:r>
            <a:r>
              <a:rPr lang="ru-RU" dirty="0" smtClean="0">
                <a:solidFill>
                  <a:srgbClr val="5F1109"/>
                </a:solidFill>
              </a:rPr>
              <a:t> Л.П. Принципы обучения русскому языку.  - М., 1973. – 85 с.</a:t>
            </a:r>
          </a:p>
          <a:p>
            <a:pPr marL="342900" indent="-342900">
              <a:buAutoNum type="arabicPeriod"/>
            </a:pPr>
            <a:r>
              <a:rPr lang="ru-RU" dirty="0" err="1" smtClean="0">
                <a:solidFill>
                  <a:srgbClr val="5F1109"/>
                </a:solidFill>
              </a:rPr>
              <a:t>Дейкина</a:t>
            </a:r>
            <a:r>
              <a:rPr lang="ru-RU" dirty="0" smtClean="0">
                <a:solidFill>
                  <a:srgbClr val="5F1109"/>
                </a:solidFill>
              </a:rPr>
              <a:t> А.Д. Новации в методике преподавания русского языка // Русский язык в школе. – 2002. - №3 – с. 105</a:t>
            </a:r>
          </a:p>
          <a:p>
            <a:pPr marL="342900" indent="-342900">
              <a:buAutoNum type="arabicPeriod"/>
            </a:pPr>
            <a:r>
              <a:rPr lang="ru-RU" dirty="0" err="1" smtClean="0">
                <a:solidFill>
                  <a:srgbClr val="5F1109"/>
                </a:solidFill>
              </a:rPr>
              <a:t>Пахнова</a:t>
            </a:r>
            <a:r>
              <a:rPr lang="ru-RU" dirty="0" smtClean="0">
                <a:solidFill>
                  <a:srgbClr val="5F1109"/>
                </a:solidFill>
              </a:rPr>
              <a:t> Т.М. Художественный текст на уроках русского языка // РЯШ. 1993, №3. – с.31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5F1109"/>
                </a:solidFill>
              </a:rPr>
              <a:t>Гальперин И.Р. Текст как объект лингвистического исследования. – М., 2001. – с. 77</a:t>
            </a:r>
          </a:p>
          <a:p>
            <a:pPr marL="342900" indent="-342900">
              <a:buAutoNum type="arabicPeriod"/>
            </a:pPr>
            <a:r>
              <a:rPr lang="ru-RU" dirty="0" err="1" smtClean="0">
                <a:solidFill>
                  <a:srgbClr val="5F1109"/>
                </a:solidFill>
              </a:rPr>
              <a:t>Маранцман</a:t>
            </a:r>
            <a:r>
              <a:rPr lang="ru-RU" dirty="0" smtClean="0">
                <a:solidFill>
                  <a:srgbClr val="5F1109"/>
                </a:solidFill>
              </a:rPr>
              <a:t> В.Г. Методика преподавания литературы. Учебник для </a:t>
            </a:r>
            <a:r>
              <a:rPr lang="ru-RU" dirty="0" err="1" smtClean="0">
                <a:solidFill>
                  <a:srgbClr val="5F1109"/>
                </a:solidFill>
              </a:rPr>
              <a:t>пед</a:t>
            </a:r>
            <a:r>
              <a:rPr lang="ru-RU" dirty="0" smtClean="0">
                <a:solidFill>
                  <a:srgbClr val="5F1109"/>
                </a:solidFill>
              </a:rPr>
              <a:t> вузов. В 2-х ч. – М.: Просвещение., ВЛАДОС, 1994. – с. 53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5F1109"/>
                </a:solidFill>
              </a:rPr>
              <a:t>Лёвушкина О.Н., Текст и культура: Материалы к урокам русского языка и занятиям элективных курсов: Методическое пособие для учителей/ О.Н. Левушкина. –М: ГАОВПО МИОО, 2012.-с. 7</a:t>
            </a:r>
          </a:p>
          <a:p>
            <a:pPr marL="342900" indent="-342900">
              <a:buAutoNum type="arabicPeriod"/>
            </a:pPr>
            <a:r>
              <a:rPr lang="ru-RU" dirty="0" err="1" smtClean="0">
                <a:solidFill>
                  <a:srgbClr val="5F1109"/>
                </a:solidFill>
              </a:rPr>
              <a:t>Пахнова</a:t>
            </a:r>
            <a:r>
              <a:rPr lang="ru-RU" dirty="0" smtClean="0">
                <a:solidFill>
                  <a:srgbClr val="5F1109"/>
                </a:solidFill>
              </a:rPr>
              <a:t> Т.М. Текст как основа создания на уроках русского языка развивающей речевой среды// РЯШ. – 2000, №4 – с. 11</a:t>
            </a:r>
          </a:p>
          <a:p>
            <a:pPr marL="342900" indent="-342900"/>
            <a:endParaRPr lang="ru-RU" dirty="0" smtClean="0">
              <a:solidFill>
                <a:srgbClr val="5F1109"/>
              </a:solidFill>
            </a:endParaRPr>
          </a:p>
          <a:p>
            <a:endParaRPr lang="ru-RU" dirty="0">
              <a:solidFill>
                <a:srgbClr val="5F11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81369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	Цель </a:t>
            </a:r>
            <a:r>
              <a:rPr lang="ru-RU" b="1" i="1" dirty="0">
                <a:solidFill>
                  <a:srgbClr val="FF0000"/>
                </a:solidFill>
              </a:rPr>
              <a:t>образования </a:t>
            </a:r>
            <a:r>
              <a:rPr lang="ru-RU" dirty="0"/>
              <a:t>стала соотноситься с формированием ключевых компетентностей. Одной из ключевых компетентностей является </a:t>
            </a:r>
            <a:r>
              <a:rPr lang="ru-RU" b="1" i="1" dirty="0">
                <a:solidFill>
                  <a:srgbClr val="FF0000"/>
                </a:solidFill>
              </a:rPr>
              <a:t>коммуникативная компетентность. </a:t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	</a:t>
            </a:r>
            <a:r>
              <a:rPr lang="ru-RU" dirty="0" smtClean="0"/>
              <a:t>Современная </a:t>
            </a:r>
            <a:r>
              <a:rPr lang="ru-RU" dirty="0"/>
              <a:t>жизнь ставит перед учеником новые цели: свободное владение языком, умение общаться с различными людьми в различных ситуациях, испытывая при этом чувство комфорта, уверенности в себе. </a:t>
            </a:r>
            <a:br>
              <a:rPr lang="ru-RU" dirty="0"/>
            </a:br>
            <a:r>
              <a:rPr lang="ru-RU" dirty="0" smtClean="0"/>
              <a:t>	По </a:t>
            </a:r>
            <a:r>
              <a:rPr lang="ru-RU" dirty="0"/>
              <a:t>мнению известного лингвиста и психолога А.А. Леонтьева, для полноценного общения человек должен располагать целым рядом умений: быстро и правильно ориентироваться в условиях общения, уметь спланировать свою речь, правильно выбрать содержание, найти адекватные средства выражения мысли и обеспечить обратную связь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Поэтому формирование умений связно изложить мысли в устном и письменном виде, анализировать и совершенствовать написанное, умение </a:t>
            </a:r>
            <a:r>
              <a:rPr lang="ru-RU" dirty="0" smtClean="0"/>
              <a:t>высказать </a:t>
            </a:r>
            <a:r>
              <a:rPr lang="ru-RU" dirty="0"/>
              <a:t>мнение по обсуждаемому вопросу, быть тактичным и убедительным в дискуссии - одно из самых важных направлений в развитии речемыслительной деятельности учащихся. </a:t>
            </a:r>
          </a:p>
        </p:txBody>
      </p:sp>
    </p:spTree>
    <p:extLst>
      <p:ext uri="{BB962C8B-B14F-4D97-AF65-F5344CB8AC3E}">
        <p14:creationId xmlns="" xmlns:p14="http://schemas.microsoft.com/office/powerpoint/2010/main" val="186468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751344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/>
              <a:t>Проблема</a:t>
            </a:r>
            <a:r>
              <a:rPr lang="ru-RU" b="1" dirty="0" smtClean="0"/>
              <a:t>: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6486" y="1562720"/>
            <a:ext cx="3168352" cy="252028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общее снижение </a:t>
            </a:r>
            <a:r>
              <a:rPr lang="ru-RU" b="1" dirty="0"/>
              <a:t>уровня культуры речи учащихся, их интеллектуального уровня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1562720"/>
            <a:ext cx="3888432" cy="252028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развитие языковой личности, способной анализировать информацию, содержащуюся в тексте, создавать собственное речевое высказывание и применять результаты интеллектуальной деятельности на </a:t>
            </a:r>
            <a:r>
              <a:rPr lang="ru-RU" b="1" dirty="0" smtClean="0"/>
              <a:t>практике</a:t>
            </a:r>
            <a:endParaRPr lang="ru-RU" b="1" dirty="0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3804838" y="2642840"/>
            <a:ext cx="1080120" cy="360040"/>
          </a:xfrm>
          <a:prstGeom prst="leftRightArrow">
            <a:avLst/>
          </a:prstGeom>
          <a:solidFill>
            <a:srgbClr val="0107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778679" y="4083000"/>
            <a:ext cx="216024" cy="573962"/>
          </a:xfrm>
          <a:prstGeom prst="downArrow">
            <a:avLst/>
          </a:prstGeom>
          <a:solidFill>
            <a:srgbClr val="0107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52802" y="4670462"/>
            <a:ext cx="6984776" cy="1134801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Работа </a:t>
            </a:r>
            <a:r>
              <a:rPr lang="ru-RU" b="1" dirty="0"/>
              <a:t>по теме «Работа с текстом на уроках русского </a:t>
            </a:r>
            <a:r>
              <a:rPr lang="ru-RU" b="1" dirty="0" smtClean="0"/>
              <a:t>языка» 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20502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12845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3538" algn="just">
              <a:tabLst>
                <a:tab pos="7808913" algn="l"/>
              </a:tabLst>
            </a:pPr>
            <a:r>
              <a:rPr lang="ru-RU" b="1" i="1" dirty="0">
                <a:latin typeface="Bookman Old Style" pitchFamily="18" charset="0"/>
              </a:rPr>
              <a:t>Проблема культурного общения школьников </a:t>
            </a:r>
            <a:r>
              <a:rPr lang="ru-RU" dirty="0">
                <a:latin typeface="Bookman Old Style" pitchFamily="18" charset="0"/>
              </a:rPr>
              <a:t>– одна из самых важных сегодня в организации социальной учебной среды. Ведь именно коммуникативная компетентность начнёт играть основополагающую роль, помогая в профессиональной подготовке и трудовой деятельности. В современном обществе особенно ощущается потребность во всесторонне грамотных людях, свободно владеющих навыками устной и письменной речи.  </a:t>
            </a:r>
            <a:br>
              <a:rPr lang="ru-RU" dirty="0">
                <a:latin typeface="Bookman Old Style" pitchFamily="18" charset="0"/>
              </a:rPr>
            </a:br>
            <a:endParaRPr lang="ru-RU" dirty="0">
              <a:latin typeface="Bookman Old Style" pitchFamily="18" charset="0"/>
            </a:endParaRPr>
          </a:p>
        </p:txBody>
      </p:sp>
      <p:pic>
        <p:nvPicPr>
          <p:cNvPr id="1026" name="Picture 2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52" y="2921169"/>
            <a:ext cx="3576955" cy="3633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08004" y="3789040"/>
            <a:ext cx="356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3837300" y="2876398"/>
            <a:ext cx="5071972" cy="3943289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63538" algn="ctr">
              <a:tabLst>
                <a:tab pos="7808913" algn="l"/>
              </a:tabLst>
            </a:pPr>
            <a:r>
              <a:rPr lang="ru-RU" b="1" i="1" dirty="0">
                <a:solidFill>
                  <a:prstClr val="black"/>
                </a:solidFill>
              </a:rPr>
              <a:t>Профессиональные, деловые контакты, межличностные взаимодействия требуют от современного человека универсальной способности к порождению множества разнообразных высказываний, как в устной, так и в письменной речи.</a:t>
            </a:r>
          </a:p>
        </p:txBody>
      </p:sp>
    </p:spTree>
    <p:extLst>
      <p:ext uri="{BB962C8B-B14F-4D97-AF65-F5344CB8AC3E}">
        <p14:creationId xmlns="" xmlns:p14="http://schemas.microsoft.com/office/powerpoint/2010/main" val="80320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5349" y="836712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89190D"/>
                </a:solidFill>
              </a:rPr>
              <a:t>Теоретико- </a:t>
            </a:r>
            <a:r>
              <a:rPr lang="ru-RU" b="1" dirty="0">
                <a:solidFill>
                  <a:srgbClr val="89190D"/>
                </a:solidFill>
              </a:rPr>
              <a:t>аналитическое обоснование </a:t>
            </a:r>
            <a:r>
              <a:rPr lang="ru-RU" b="1" dirty="0" smtClean="0">
                <a:solidFill>
                  <a:srgbClr val="89190D"/>
                </a:solidFill>
              </a:rPr>
              <a:t>разработки</a:t>
            </a:r>
          </a:p>
          <a:p>
            <a:pPr indent="363538" algn="just"/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                </a:t>
            </a:r>
            <a:r>
              <a:rPr lang="ru-RU" b="1" i="1" dirty="0" smtClean="0">
                <a:solidFill>
                  <a:srgbClr val="000099"/>
                </a:solidFill>
              </a:rPr>
              <a:t>Как </a:t>
            </a:r>
            <a:r>
              <a:rPr lang="ru-RU" b="1" i="1" dirty="0">
                <a:solidFill>
                  <a:srgbClr val="000099"/>
                </a:solidFill>
              </a:rPr>
              <a:t>развивать речь и мышление учащихся? </a:t>
            </a:r>
            <a:r>
              <a:rPr lang="ru-RU" b="1" i="1" dirty="0" smtClean="0">
                <a:solidFill>
                  <a:srgbClr val="000099"/>
                </a:solidFill>
              </a:rPr>
              <a:t>Как</a:t>
            </a:r>
          </a:p>
          <a:p>
            <a:pPr indent="363538" algn="just"/>
            <a:r>
              <a:rPr lang="ru-RU" b="1" i="1" dirty="0">
                <a:solidFill>
                  <a:srgbClr val="000099"/>
                </a:solidFill>
              </a:rPr>
              <a:t> </a:t>
            </a:r>
            <a:r>
              <a:rPr lang="ru-RU" b="1" i="1" dirty="0" smtClean="0">
                <a:solidFill>
                  <a:srgbClr val="000099"/>
                </a:solidFill>
              </a:rPr>
              <a:t>          сформировать интеллектуально </a:t>
            </a:r>
            <a:r>
              <a:rPr lang="ru-RU" b="1" i="1" dirty="0">
                <a:solidFill>
                  <a:srgbClr val="000099"/>
                </a:solidFill>
              </a:rPr>
              <a:t>и творчески </a:t>
            </a:r>
            <a:r>
              <a:rPr lang="ru-RU" b="1" i="1" dirty="0" smtClean="0">
                <a:solidFill>
                  <a:srgbClr val="000099"/>
                </a:solidFill>
              </a:rPr>
              <a:t>развитую</a:t>
            </a:r>
          </a:p>
          <a:p>
            <a:pPr indent="363538" algn="just"/>
            <a:r>
              <a:rPr lang="ru-RU" b="1" i="1" dirty="0">
                <a:solidFill>
                  <a:srgbClr val="000099"/>
                </a:solidFill>
              </a:rPr>
              <a:t> </a:t>
            </a:r>
            <a:r>
              <a:rPr lang="ru-RU" b="1" i="1" dirty="0" smtClean="0">
                <a:solidFill>
                  <a:srgbClr val="000099"/>
                </a:solidFill>
              </a:rPr>
              <a:t>           </a:t>
            </a:r>
            <a:r>
              <a:rPr lang="ru-RU" b="1" i="1" dirty="0">
                <a:solidFill>
                  <a:srgbClr val="000099"/>
                </a:solidFill>
              </a:rPr>
              <a:t>личность, </a:t>
            </a:r>
            <a:r>
              <a:rPr lang="ru-RU" b="1" i="1" dirty="0" smtClean="0">
                <a:solidFill>
                  <a:srgbClr val="000099"/>
                </a:solidFill>
              </a:rPr>
              <a:t>обладающую коммуникативными </a:t>
            </a:r>
            <a:r>
              <a:rPr lang="ru-RU" b="1" i="1" dirty="0">
                <a:solidFill>
                  <a:srgbClr val="000099"/>
                </a:solidFill>
              </a:rPr>
              <a:t>навыками? </a:t>
            </a:r>
            <a:endParaRPr lang="ru-RU" b="1" i="1" dirty="0" smtClean="0">
              <a:solidFill>
                <a:srgbClr val="000099"/>
              </a:solidFill>
            </a:endParaRPr>
          </a:p>
          <a:p>
            <a:pPr indent="363538" algn="just"/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Наиболее эффективной формой </a:t>
            </a:r>
            <a:r>
              <a:rPr lang="ru-RU" dirty="0"/>
              <a:t>в данном направлении я считаю </a:t>
            </a:r>
            <a:r>
              <a:rPr lang="ru-RU" b="1" dirty="0"/>
              <a:t>работу с текстом на уроках русского языка </a:t>
            </a:r>
            <a:r>
              <a:rPr lang="ru-RU" dirty="0"/>
              <a:t>как одно из условий развития творческого потенциала учащихся, пополнения их словарного запаса, улучшения качества речи. </a:t>
            </a:r>
            <a:r>
              <a:rPr lang="ru-RU" b="1" i="1" dirty="0">
                <a:solidFill>
                  <a:srgbClr val="FF0000"/>
                </a:solidFill>
              </a:rPr>
              <a:t>Текст</a:t>
            </a:r>
            <a:r>
              <a:rPr lang="ru-RU" dirty="0"/>
              <a:t> – это основа создания на уроках русского языка развивающей речевой среды. Именно </a:t>
            </a:r>
            <a:r>
              <a:rPr lang="ru-RU" b="1" i="1" dirty="0">
                <a:solidFill>
                  <a:srgbClr val="FF0000"/>
                </a:solidFill>
              </a:rPr>
              <a:t>текст</a:t>
            </a:r>
            <a:r>
              <a:rPr lang="ru-RU" dirty="0"/>
              <a:t> - основной компонент структуры учебника по русскому языку, именно через текст реализуются все цели обучения в их комплексе: коммуникативная, образовательная, развивающая, воспитательная. </a:t>
            </a:r>
            <a:endParaRPr lang="ru-RU" dirty="0" smtClean="0"/>
          </a:p>
          <a:p>
            <a:pPr indent="363538" algn="just"/>
            <a:r>
              <a:rPr lang="ru-RU" dirty="0"/>
              <a:t/>
            </a:r>
            <a:br>
              <a:rPr lang="ru-RU" dirty="0"/>
            </a:br>
            <a:r>
              <a:rPr lang="ru-RU" dirty="0"/>
              <a:t>Теоретическая основа опыта «Работа с текстом на уроках русского </a:t>
            </a:r>
            <a:r>
              <a:rPr lang="ru-RU" dirty="0" smtClean="0"/>
              <a:t>языка» </a:t>
            </a:r>
            <a:r>
              <a:rPr lang="ru-RU" dirty="0"/>
              <a:t>основывается на положениях ученых-лингвистов, методистов-исследователей, учителей-практиков. </a:t>
            </a:r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767542" y="1340768"/>
            <a:ext cx="852129" cy="1008112"/>
          </a:xfrm>
          <a:prstGeom prst="actionButtonHel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685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836712"/>
            <a:ext cx="84249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Таким образом, </a:t>
            </a:r>
            <a:r>
              <a:rPr lang="ru-RU" b="1" i="1" dirty="0" err="1"/>
              <a:t>текстоцентрический</a:t>
            </a:r>
            <a:r>
              <a:rPr lang="ru-RU" b="1" i="1" dirty="0"/>
              <a:t> подход </a:t>
            </a:r>
            <a:r>
              <a:rPr lang="ru-RU" dirty="0"/>
              <a:t>– необходимое условие достижения нового качества образования, главным содержанием которого является формирование у учащихся ключевых компетенций. </a:t>
            </a:r>
            <a:br>
              <a:rPr lang="ru-RU" dirty="0"/>
            </a:br>
            <a:r>
              <a:rPr lang="ru-RU" dirty="0"/>
              <a:t>Для реализации поставленной </a:t>
            </a:r>
            <a:r>
              <a:rPr lang="ru-RU" b="1" i="1" dirty="0"/>
              <a:t>цели-формирования коммуникативной компетенции учащихся через работу с текстом</a:t>
            </a:r>
            <a:r>
              <a:rPr lang="ru-RU" dirty="0"/>
              <a:t>- я поставила перед собой </a:t>
            </a:r>
            <a:r>
              <a:rPr lang="ru-RU" b="1" i="1" dirty="0" smtClean="0"/>
              <a:t>следующие </a:t>
            </a:r>
            <a:r>
              <a:rPr lang="ru-RU" b="1" i="1" dirty="0"/>
              <a:t>задачи: </a:t>
            </a:r>
            <a:br>
              <a:rPr lang="ru-RU" b="1" i="1" dirty="0"/>
            </a:br>
            <a:r>
              <a:rPr lang="ru-RU" dirty="0"/>
              <a:t>1) внедрение на уроках русского языка форм и методов работы с текстом, способствующих развитию речи учащихся; </a:t>
            </a:r>
            <a:br>
              <a:rPr lang="ru-RU" dirty="0"/>
            </a:br>
            <a:r>
              <a:rPr lang="ru-RU" dirty="0"/>
              <a:t>2) подбор тематического текстового материала, разработка способов </a:t>
            </a:r>
            <a:br>
              <a:rPr lang="ru-RU" dirty="0"/>
            </a:br>
            <a:r>
              <a:rPr lang="ru-RU" dirty="0"/>
              <a:t>практической работы с текстом, направленной на развитие навыков </a:t>
            </a:r>
            <a:br>
              <a:rPr lang="ru-RU" dirty="0"/>
            </a:br>
            <a:r>
              <a:rPr lang="ru-RU" dirty="0"/>
              <a:t>анализа, синтеза, обобщения и систематизации языковых и текстовых </a:t>
            </a:r>
            <a:br>
              <a:rPr lang="ru-RU" dirty="0"/>
            </a:br>
            <a:r>
              <a:rPr lang="ru-RU" dirty="0"/>
              <a:t>единиц; </a:t>
            </a:r>
            <a:br>
              <a:rPr lang="ru-RU" dirty="0"/>
            </a:br>
            <a:r>
              <a:rPr lang="ru-RU" dirty="0"/>
              <a:t>3) вовлечение во внеклассную работу учащихся с целью развития их </a:t>
            </a:r>
            <a:br>
              <a:rPr lang="ru-RU" dirty="0"/>
            </a:br>
            <a:r>
              <a:rPr lang="ru-RU" dirty="0"/>
              <a:t>творческих способностей, выявление одаренных в лингвистическом </a:t>
            </a:r>
            <a:br>
              <a:rPr lang="ru-RU" dirty="0"/>
            </a:br>
            <a:r>
              <a:rPr lang="ru-RU" dirty="0"/>
              <a:t>отношении детей; </a:t>
            </a:r>
            <a:br>
              <a:rPr lang="ru-RU" dirty="0"/>
            </a:br>
            <a:r>
              <a:rPr lang="ru-RU" dirty="0"/>
              <a:t>Решение этих задач осуществляется в процессе формирования интеллектуальной и речевой культуры. </a:t>
            </a:r>
          </a:p>
        </p:txBody>
      </p:sp>
    </p:spTree>
    <p:extLst>
      <p:ext uri="{BB962C8B-B14F-4D97-AF65-F5344CB8AC3E}">
        <p14:creationId xmlns="" xmlns:p14="http://schemas.microsoft.com/office/powerpoint/2010/main" val="399110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6024" y="154831"/>
            <a:ext cx="7772400" cy="1185937"/>
          </a:xfrm>
        </p:spPr>
        <p:txBody>
          <a:bodyPr/>
          <a:lstStyle/>
          <a:p>
            <a:r>
              <a:rPr lang="ru-RU" sz="2400" i="1" dirty="0"/>
              <a:t>Методические приемы и формы решения проблемы</a:t>
            </a:r>
            <a:r>
              <a:rPr lang="ru-RU" sz="2400" dirty="0"/>
              <a:t> 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80728"/>
            <a:ext cx="77048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3538"/>
            <a:r>
              <a:rPr lang="ru-RU" sz="2000" dirty="0" smtClean="0"/>
              <a:t>Наиболее </a:t>
            </a:r>
            <a:r>
              <a:rPr lang="ru-RU" sz="2000" dirty="0"/>
              <a:t>результативными, на мой взгляд, являются следующие формы и методы организации работы с текстом: </a:t>
            </a:r>
            <a:endParaRPr lang="ru-RU" sz="2000" dirty="0" smtClean="0"/>
          </a:p>
          <a:p>
            <a:pPr marL="706438" indent="-342900">
              <a:buBlip>
                <a:blip r:embed="rId2"/>
              </a:buBlip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стилистический анализ текста;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интеллектуально-лингвистические упражнения;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сочинение-рассуждение;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работа с текстами-миниатюрами;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коммуникативные игровые ситуации.</a:t>
            </a:r>
          </a:p>
          <a:p>
            <a:pPr marL="706438" indent="-342900"/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80019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72063" y="360040"/>
            <a:ext cx="7772400" cy="548680"/>
          </a:xfrm>
        </p:spPr>
        <p:txBody>
          <a:bodyPr/>
          <a:lstStyle/>
          <a:p>
            <a:r>
              <a:rPr lang="ru-RU" dirty="0"/>
              <a:t>Комплексная работа с текстом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B02D-A71F-4DAB-91CC-4217D606781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37432" y="5013176"/>
            <a:ext cx="828092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/>
              <a:t>. </a:t>
            </a:r>
          </a:p>
          <a:p>
            <a:endParaRPr lang="ru-RU" sz="1050" dirty="0"/>
          </a:p>
          <a:p>
            <a:r>
              <a:rPr lang="ru-RU" sz="1050" dirty="0" smtClean="0"/>
              <a:t>. </a:t>
            </a:r>
            <a:endParaRPr lang="ru-RU" sz="105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32181854"/>
              </p:ext>
            </p:extLst>
          </p:nvPr>
        </p:nvGraphicFramePr>
        <p:xfrm>
          <a:off x="323528" y="1124744"/>
          <a:ext cx="8352927" cy="43891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24430"/>
                <a:gridCol w="1874684"/>
                <a:gridCol w="5853813"/>
              </a:tblGrid>
              <a:tr h="562006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Критерии отбора текстов</a:t>
                      </a:r>
                    </a:p>
                    <a:p>
                      <a:pPr algn="ctr"/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 точки зрения орфографии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Должны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b="1" dirty="0" smtClean="0"/>
                        <a:t>отличаться стилем, типом речи, лексикой, содержать различные синтаксические конструкции. 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56200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 точки зрения содержания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Тексты о языке, о слове, о необходимости бережного отношения к слову, об особенностях процесса создания произведений искусства слова, о восприятии художественного произведения как творческой деятельности. </a:t>
                      </a:r>
                    </a:p>
                  </a:txBody>
                  <a:tcPr/>
                </a:tc>
              </a:tr>
              <a:tr h="56200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 точки зрения воспитательного воздействия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Тексты, направленные на духовно-нравственное развитие личности: о культуре памяти, об отношении к прошлому, настоящему и будущему, о национальных традициях, о проблемах экологии и т. п.</a:t>
                      </a:r>
                    </a:p>
                  </a:txBody>
                  <a:tcPr/>
                </a:tc>
              </a:tr>
              <a:tr h="56200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Эмоциональное звучание текста, то настроение, которое передает автор</a:t>
                      </a:r>
                      <a:endParaRPr lang="ru-RU" sz="2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3928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</TotalTime>
  <Words>1042</Words>
  <Application>Microsoft Office PowerPoint</Application>
  <PresentationFormat>Экран (4:3)</PresentationFormat>
  <Paragraphs>197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Актуальность и обоснование выбора методической темы.  </vt:lpstr>
      <vt:lpstr>Слайд 3</vt:lpstr>
      <vt:lpstr>Слайд 4</vt:lpstr>
      <vt:lpstr>Слайд 5</vt:lpstr>
      <vt:lpstr>Слайд 6</vt:lpstr>
      <vt:lpstr>Слайд 7</vt:lpstr>
      <vt:lpstr>Методические приемы и формы решения проблемы  </vt:lpstr>
      <vt:lpstr>Комплексная работа с текстом </vt:lpstr>
      <vt:lpstr>Примерный план анализа текста любого типа речи: </vt:lpstr>
      <vt:lpstr>Слайд 11</vt:lpstr>
      <vt:lpstr>Слайд 12</vt:lpstr>
      <vt:lpstr>Слайд 13</vt:lpstr>
      <vt:lpstr>Результативность работы</vt:lpstr>
      <vt:lpstr>Слайд 15</vt:lpstr>
      <vt:lpstr>Предметные результаты</vt:lpstr>
      <vt:lpstr>Слайд 17</vt:lpstr>
      <vt:lpstr>Слайд 18</vt:lpstr>
      <vt:lpstr>Слайд 19</vt:lpstr>
      <vt:lpstr>Слайд 20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123</cp:lastModifiedBy>
  <cp:revision>127</cp:revision>
  <dcterms:created xsi:type="dcterms:W3CDTF">2014-07-21T17:34:08Z</dcterms:created>
  <dcterms:modified xsi:type="dcterms:W3CDTF">2015-04-07T08:04:06Z</dcterms:modified>
</cp:coreProperties>
</file>