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63" r:id="rId4"/>
    <p:sldId id="264" r:id="rId5"/>
    <p:sldId id="257" r:id="rId6"/>
    <p:sldId id="258" r:id="rId7"/>
    <p:sldId id="266" r:id="rId8"/>
    <p:sldId id="274" r:id="rId9"/>
    <p:sldId id="259" r:id="rId10"/>
    <p:sldId id="260" r:id="rId11"/>
    <p:sldId id="261" r:id="rId12"/>
    <p:sldId id="262" r:id="rId13"/>
    <p:sldId id="273" r:id="rId14"/>
    <p:sldId id="275" r:id="rId15"/>
    <p:sldId id="267" r:id="rId16"/>
    <p:sldId id="268" r:id="rId17"/>
    <p:sldId id="269" r:id="rId18"/>
    <p:sldId id="270" r:id="rId19"/>
    <p:sldId id="27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219"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Documents and Settings\Пользователь\Рабочий стол\o1a.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29256" y="2333625"/>
            <a:ext cx="3714744" cy="4411259"/>
          </a:xfrm>
          <a:prstGeom prst="rect">
            <a:avLst/>
          </a:prstGeom>
          <a:noFill/>
        </p:spPr>
      </p:pic>
      <p:sp>
        <p:nvSpPr>
          <p:cNvPr id="2" name="Заголовок 1"/>
          <p:cNvSpPr>
            <a:spLocks noGrp="1"/>
          </p:cNvSpPr>
          <p:nvPr>
            <p:ph type="ctrTitle"/>
          </p:nvPr>
        </p:nvSpPr>
        <p:spPr>
          <a:xfrm>
            <a:off x="2786050" y="928670"/>
            <a:ext cx="6000792" cy="1500198"/>
          </a:xfrm>
        </p:spPr>
        <p:txBody>
          <a:bodyPr>
            <a:noAutofit/>
          </a:bodyPr>
          <a:lstStyle/>
          <a:p>
            <a:pPr algn="r"/>
            <a:r>
              <a:rPr lang="ru-RU" sz="8000" i="1" dirty="0" smtClean="0">
                <a:solidFill>
                  <a:srgbClr val="FFC000"/>
                </a:solidFill>
              </a:rPr>
              <a:t> </a:t>
            </a:r>
            <a:endParaRPr lang="ru-RU" sz="8000" i="1" dirty="0">
              <a:solidFill>
                <a:srgbClr val="FFC000"/>
              </a:solidFill>
            </a:endParaRPr>
          </a:p>
        </p:txBody>
      </p:sp>
      <p:pic>
        <p:nvPicPr>
          <p:cNvPr id="7" name="Picture 2" descr="C:\Documents and Settings\Пользователь\Рабочий стол\GSTa.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642918"/>
            <a:ext cx="3009688" cy="4500594"/>
          </a:xfrm>
          <a:prstGeom prst="rect">
            <a:avLst/>
          </a:prstGeom>
          <a:noFill/>
        </p:spPr>
      </p:pic>
      <p:sp>
        <p:nvSpPr>
          <p:cNvPr id="8" name="Прямоугольник 7"/>
          <p:cNvSpPr/>
          <p:nvPr/>
        </p:nvSpPr>
        <p:spPr>
          <a:xfrm>
            <a:off x="3143240" y="285728"/>
            <a:ext cx="5857917" cy="2585323"/>
          </a:xfrm>
          <a:prstGeom prst="rect">
            <a:avLst/>
          </a:prstGeom>
          <a:noFill/>
        </p:spPr>
        <p:txBody>
          <a:bodyPr wrap="square" lIns="91440" tIns="45720" rIns="91440" bIns="45720">
            <a:spAutoFit/>
          </a:bodyPr>
          <a:lstStyle/>
          <a:p>
            <a:pPr algn="ctr"/>
            <a:r>
              <a:rPr lang="ru-RU" sz="5400" b="1" dirty="0" smtClean="0">
                <a:ln w="17780" cmpd="sng">
                  <a:solidFill>
                    <a:srgbClr val="FFFFFF"/>
                  </a:solidFill>
                  <a:prstDash val="solid"/>
                  <a:miter lim="800000"/>
                </a:ln>
                <a:solidFill>
                  <a:schemeClr val="accent6">
                    <a:lumMod val="75000"/>
                  </a:schemeClr>
                </a:solidFill>
                <a:effectLst>
                  <a:outerShdw blurRad="50800" algn="tl" rotWithShape="0">
                    <a:srgbClr val="000000"/>
                  </a:outerShdw>
                </a:effectLst>
              </a:rPr>
              <a:t>Орден Ленина и золотая медаль Героя</a:t>
            </a:r>
            <a:endParaRPr lang="ru-RU" sz="5400" b="1" cap="none" spc="0" dirty="0">
              <a:ln w="17780" cmpd="sng">
                <a:solidFill>
                  <a:srgbClr val="FFFFFF"/>
                </a:solidFill>
                <a:prstDash val="solid"/>
                <a:miter lim="800000"/>
              </a:ln>
              <a:solidFill>
                <a:schemeClr val="accent6">
                  <a:lumMod val="75000"/>
                </a:schemeClr>
              </a:solidFill>
              <a:effectLst>
                <a:outerShdw blurRad="50800" algn="tl" rotWithShape="0">
                  <a:srgbClr val="000000"/>
                </a:outerShdw>
              </a:effectLst>
            </a:endParaRPr>
          </a:p>
        </p:txBody>
      </p:sp>
      <p:sp>
        <p:nvSpPr>
          <p:cNvPr id="11" name="Прямоугольник 10"/>
          <p:cNvSpPr/>
          <p:nvPr/>
        </p:nvSpPr>
        <p:spPr>
          <a:xfrm>
            <a:off x="357158" y="5786455"/>
            <a:ext cx="5500726" cy="52322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800" b="1" cap="all" spc="0" dirty="0" smtClean="0">
                <a:ln w="0"/>
                <a:solidFill>
                  <a:srgbClr val="00B050"/>
                </a:solidFill>
                <a:effectLst>
                  <a:reflection blurRad="12700" stA="50000" endPos="50000" dist="5000" dir="5400000" sy="-100000" rotWithShape="0"/>
                </a:effectLst>
              </a:rPr>
              <a:t>«1 слет юных музейщиков»</a:t>
            </a:r>
            <a:endParaRPr lang="ru-RU" sz="2800" b="1" cap="all" spc="0" dirty="0">
              <a:ln w="0"/>
              <a:solidFill>
                <a:srgbClr val="00B050"/>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Clr clrSpc="rgb" dir="cw">
                                      <p:cBhvr override="childStyle">
                                        <p:cTn id="11" dur="100" fill="hold"/>
                                        <p:tgtEl>
                                          <p:spTgt spid="11">
                                            <p:txEl>
                                              <p:pRg st="0" end="0"/>
                                            </p:txEl>
                                          </p:spTgt>
                                        </p:tgtEl>
                                        <p:attrNameLst>
                                          <p:attrName>style.color</p:attrName>
                                        </p:attrNameLst>
                                      </p:cBhvr>
                                      <p:to>
                                        <a:schemeClr val="accent2"/>
                                      </p:to>
                                    </p:animClr>
                                    <p:animClr clrSpc="rgb" dir="cw">
                                      <p:cBhvr>
                                        <p:cTn id="12" dur="100" fill="hold"/>
                                        <p:tgtEl>
                                          <p:spTgt spid="11">
                                            <p:txEl>
                                              <p:pRg st="0" end="0"/>
                                            </p:txEl>
                                          </p:spTgt>
                                        </p:tgtEl>
                                        <p:attrNameLst>
                                          <p:attrName>fillcolor</p:attrName>
                                        </p:attrNameLst>
                                      </p:cBhvr>
                                      <p:to>
                                        <a:schemeClr val="accent2"/>
                                      </p:to>
                                    </p:animClr>
                                    <p:set>
                                      <p:cBhvr>
                                        <p:cTn id="13" dur="100" fill="hold"/>
                                        <p:tgtEl>
                                          <p:spTgt spid="11">
                                            <p:txEl>
                                              <p:pRg st="0" end="0"/>
                                            </p:txEl>
                                          </p:spTgt>
                                        </p:tgtEl>
                                        <p:attrNameLst>
                                          <p:attrName>fill.type</p:attrName>
                                        </p:attrNameLst>
                                      </p:cBhvr>
                                      <p:to>
                                        <p:strVal val="solid"/>
                                      </p:to>
                                    </p:set>
                                    <p:set>
                                      <p:cBhvr>
                                        <p:cTn id="14" dur="100" fill="hold"/>
                                        <p:tgtEl>
                                          <p:spTgt spid="11">
                                            <p:txEl>
                                              <p:pRg st="0" end="0"/>
                                            </p:txEl>
                                          </p:spTgt>
                                        </p:tgtEl>
                                        <p:attrNameLst>
                                          <p:attrName>fill.on</p:attrName>
                                        </p:attrNameLst>
                                      </p:cBhvr>
                                      <p:to>
                                        <p:strVal val="true"/>
                                      </p:to>
                                    </p:set>
                                    <p:animRot by="120000">
                                      <p:cBhvr>
                                        <p:cTn id="15" dur="100" fill="hold">
                                          <p:stCondLst>
                                            <p:cond delay="0"/>
                                          </p:stCondLst>
                                        </p:cTn>
                                        <p:tgtEl>
                                          <p:spTgt spid="11">
                                            <p:txEl>
                                              <p:pRg st="0" end="0"/>
                                            </p:txEl>
                                          </p:spTgt>
                                        </p:tgtEl>
                                        <p:attrNameLst>
                                          <p:attrName>r</p:attrName>
                                        </p:attrNameLst>
                                      </p:cBhvr>
                                    </p:animRot>
                                    <p:animRot by="-240000">
                                      <p:cBhvr>
                                        <p:cTn id="16" dur="200" fill="hold">
                                          <p:stCondLst>
                                            <p:cond delay="200"/>
                                          </p:stCondLst>
                                        </p:cTn>
                                        <p:tgtEl>
                                          <p:spTgt spid="11">
                                            <p:txEl>
                                              <p:pRg st="0" end="0"/>
                                            </p:txEl>
                                          </p:spTgt>
                                        </p:tgtEl>
                                        <p:attrNameLst>
                                          <p:attrName>r</p:attrName>
                                        </p:attrNameLst>
                                      </p:cBhvr>
                                    </p:animRot>
                                    <p:animRot by="240000">
                                      <p:cBhvr>
                                        <p:cTn id="17" dur="200" fill="hold">
                                          <p:stCondLst>
                                            <p:cond delay="400"/>
                                          </p:stCondLst>
                                        </p:cTn>
                                        <p:tgtEl>
                                          <p:spTgt spid="11">
                                            <p:txEl>
                                              <p:pRg st="0" end="0"/>
                                            </p:txEl>
                                          </p:spTgt>
                                        </p:tgtEl>
                                        <p:attrNameLst>
                                          <p:attrName>r</p:attrName>
                                        </p:attrNameLst>
                                      </p:cBhvr>
                                    </p:animRot>
                                    <p:animRot by="-240000">
                                      <p:cBhvr>
                                        <p:cTn id="18" dur="200" fill="hold">
                                          <p:stCondLst>
                                            <p:cond delay="600"/>
                                          </p:stCondLst>
                                        </p:cTn>
                                        <p:tgtEl>
                                          <p:spTgt spid="11">
                                            <p:txEl>
                                              <p:pRg st="0" end="0"/>
                                            </p:txEl>
                                          </p:spTgt>
                                        </p:tgtEl>
                                        <p:attrNameLst>
                                          <p:attrName>r</p:attrName>
                                        </p:attrNameLst>
                                      </p:cBhvr>
                                    </p:animRot>
                                    <p:animRot by="120000">
                                      <p:cBhvr>
                                        <p:cTn id="19" dur="200" fill="hold">
                                          <p:stCondLst>
                                            <p:cond delay="800"/>
                                          </p:stCondLst>
                                        </p:cTn>
                                        <p:tgtEl>
                                          <p:spTgt spid="1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Хорганов Х"/>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18013" y="0"/>
            <a:ext cx="4725987" cy="6858000"/>
          </a:xfrm>
          <a:prstGeom prst="rect">
            <a:avLst/>
          </a:prstGeom>
          <a:noFill/>
        </p:spPr>
      </p:pic>
      <p:pic>
        <p:nvPicPr>
          <p:cNvPr id="94211" name="Picture 3" descr="грамота Хорганов Х"/>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850" y="0"/>
            <a:ext cx="4735513"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endParaRPr lang="ru-RU"/>
          </a:p>
        </p:txBody>
      </p:sp>
      <p:pic>
        <p:nvPicPr>
          <p:cNvPr id="95235" name="Picture 3" descr="Хурганов Х"/>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57200" y="274638"/>
            <a:ext cx="8229600" cy="6034087"/>
          </a:xfrm>
        </p:spPr>
        <p:txBody>
          <a:bodyPr/>
          <a:lstStyle/>
          <a:p>
            <a:r>
              <a:rPr lang="ru-RU" sz="1900" b="1" i="1" dirty="0">
                <a:solidFill>
                  <a:srgbClr val="92D050"/>
                </a:solidFill>
              </a:rPr>
              <a:t>Звание Героя Социалистического Труда Дондоб Читагарович получил на посту председателя Дыренского колхоза. В 1947 году руководимая им артель собрала замечательный урожай зерновых: на площади в 44 гектара было получено по 30,35 центнера пшеницы, а с площади в 450 гектаров – по 15 центнеров зерна с гектара. И такой урожай был получен в суровых климатических условиях, где короткий вегетационный период и бедные </a:t>
            </a:r>
            <a:r>
              <a:rPr lang="ru-RU" sz="1900" b="1" i="1" dirty="0" smtClean="0">
                <a:solidFill>
                  <a:srgbClr val="92D050"/>
                </a:solidFill>
              </a:rPr>
              <a:t>почвы. Но Дыренские </a:t>
            </a:r>
            <a:r>
              <a:rPr lang="ru-RU" sz="1900" b="1" i="1" dirty="0">
                <a:solidFill>
                  <a:srgbClr val="92D050"/>
                </a:solidFill>
              </a:rPr>
              <a:t>земледельцы доказали, что и в таких условиях можно получать высокие урожаи зерновых.</a:t>
            </a:r>
            <a:br>
              <a:rPr lang="ru-RU" sz="1900" b="1" i="1" dirty="0">
                <a:solidFill>
                  <a:srgbClr val="92D050"/>
                </a:solidFill>
              </a:rPr>
            </a:br>
            <a:r>
              <a:rPr lang="ru-RU" sz="1900" b="1" i="1" dirty="0">
                <a:solidFill>
                  <a:srgbClr val="92D050"/>
                </a:solidFill>
              </a:rPr>
              <a:t>Председателем колхоза Д. Читагарович начал работать в 1942 году. Руководить хозяйством в то время было не легко, но он работал не жалея ни сил, ни времени, воодушевляя колхозников на увеличение производства сельскохозяйственной продукции, и они с честью выдержали суровые испытания военного времени.</a:t>
            </a:r>
            <a:br>
              <a:rPr lang="ru-RU" sz="1900" b="1" i="1" dirty="0">
                <a:solidFill>
                  <a:srgbClr val="92D050"/>
                </a:solidFill>
              </a:rPr>
            </a:br>
            <a:r>
              <a:rPr lang="ru-RU" sz="1900" b="1" i="1" dirty="0">
                <a:solidFill>
                  <a:srgbClr val="92D050"/>
                </a:solidFill>
              </a:rPr>
              <a:t>В 1950 году в возрасте 50 лет Д. Читагарович по состоянию здоровья был освобожден от обязанностей председателя колхоза</a:t>
            </a:r>
            <a:r>
              <a:rPr lang="ru-RU" sz="1900" b="1" i="1" dirty="0"/>
              <a:t>.</a:t>
            </a:r>
            <a:r>
              <a:rPr lang="ru-RU" sz="2400" dirty="0"/>
              <a:t> </a:t>
            </a:r>
            <a:r>
              <a:rPr lang="ru-RU" sz="2800" dirty="0"/>
              <a:t> </a:t>
            </a:r>
          </a:p>
        </p:txBody>
      </p:sp>
      <p:sp>
        <p:nvSpPr>
          <p:cNvPr id="96260" name="Text Box 4"/>
          <p:cNvSpPr txBox="1">
            <a:spLocks noChangeArrowheads="1"/>
          </p:cNvSpPr>
          <p:nvPr/>
        </p:nvSpPr>
        <p:spPr bwMode="auto">
          <a:xfrm>
            <a:off x="7848600" y="6491288"/>
            <a:ext cx="1295400" cy="641350"/>
          </a:xfrm>
          <a:prstGeom prst="rect">
            <a:avLst/>
          </a:prstGeom>
          <a:noFill/>
          <a:ln w="9525">
            <a:noFill/>
            <a:miter lim="800000"/>
            <a:headEnd/>
            <a:tailEnd/>
          </a:ln>
          <a:effectLst/>
        </p:spPr>
        <p:txBody>
          <a:bodyPr>
            <a:spAutoFit/>
          </a:bodyPr>
          <a:lstStyle/>
          <a:p>
            <a:pPr>
              <a:spcBef>
                <a:spcPct val="50000"/>
              </a:spcBef>
            </a:pPr>
            <a:r>
              <a:rPr lang="ru-RU" b="1"/>
              <a:t>назад</a:t>
            </a:r>
            <a:r>
              <a:rPr lang="ru-RU" b="1">
                <a:hlinkClick r:id="" action="ppaction://noaction"/>
              </a:rPr>
              <a:t>Слайд 150</a:t>
            </a:r>
            <a:endParaRPr lang="ru-RU" b="1"/>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Documents and Settings\Пользователь\Рабочий стол\Image20.bmp"/>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2844" y="142852"/>
            <a:ext cx="3428992" cy="6572272"/>
          </a:xfrm>
          <a:prstGeom prst="rect">
            <a:avLst/>
          </a:prstGeom>
          <a:noFill/>
        </p:spPr>
      </p:pic>
      <p:sp>
        <p:nvSpPr>
          <p:cNvPr id="6" name="Текст 5"/>
          <p:cNvSpPr>
            <a:spLocks noGrp="1"/>
          </p:cNvSpPr>
          <p:nvPr>
            <p:ph type="body" idx="1"/>
          </p:nvPr>
        </p:nvSpPr>
        <p:spPr>
          <a:xfrm>
            <a:off x="3500430" y="4929198"/>
            <a:ext cx="5500726" cy="1785950"/>
          </a:xfrm>
        </p:spPr>
        <p:txBody>
          <a:bodyPr>
            <a:noAutofit/>
          </a:bodyPr>
          <a:lstStyle/>
          <a:p>
            <a:r>
              <a:rPr lang="ru-RU" sz="4000" i="1" dirty="0" smtClean="0">
                <a:solidFill>
                  <a:srgbClr val="FFFF00"/>
                </a:solidFill>
              </a:rPr>
              <a:t>Каждый год в нашем селе проводится шахматный турнир, посвященный памяти Цыдендоржиева Дондопа Читагаровича, Героя Социалистического  труда</a:t>
            </a:r>
            <a:endParaRPr lang="ru-RU" sz="4000" i="1"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Documents and Settings\Пользователь\Рабочий стол\Image19.bmp"/>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2976" y="0"/>
            <a:ext cx="6858048"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214290"/>
            <a:ext cx="5486400" cy="571504"/>
          </a:xfrm>
        </p:spPr>
        <p:txBody>
          <a:bodyPr/>
          <a:lstStyle/>
          <a:p>
            <a:r>
              <a:rPr lang="ru-RU" dirty="0" smtClean="0">
                <a:solidFill>
                  <a:schemeClr val="accent6">
                    <a:lumMod val="60000"/>
                    <a:lumOff val="40000"/>
                  </a:schemeClr>
                </a:solidFill>
              </a:rPr>
              <a:t>Золотая медаль «Серп и молот»</a:t>
            </a:r>
            <a:endParaRPr lang="ru-RU" dirty="0">
              <a:solidFill>
                <a:schemeClr val="accent6">
                  <a:lumMod val="60000"/>
                  <a:lumOff val="40000"/>
                </a:schemeClr>
              </a:solidFill>
            </a:endParaRPr>
          </a:p>
        </p:txBody>
      </p:sp>
      <p:sp>
        <p:nvSpPr>
          <p:cNvPr id="4" name="Текст 3"/>
          <p:cNvSpPr>
            <a:spLocks noGrp="1"/>
          </p:cNvSpPr>
          <p:nvPr>
            <p:ph type="body" sz="half" idx="2"/>
          </p:nvPr>
        </p:nvSpPr>
        <p:spPr>
          <a:xfrm>
            <a:off x="3714744" y="1071546"/>
            <a:ext cx="5429256" cy="5786454"/>
          </a:xfrm>
        </p:spPr>
        <p:txBody>
          <a:bodyPr>
            <a:normAutofit lnSpcReduction="10000"/>
          </a:bodyPr>
          <a:lstStyle/>
          <a:p>
            <a:r>
              <a:rPr lang="ru-RU" b="1" i="1" dirty="0" smtClean="0"/>
              <a:t>Описание золотой медали “Серп и Молот”.</a:t>
            </a:r>
          </a:p>
          <a:p>
            <a:r>
              <a:rPr lang="ru-RU" i="1" dirty="0" smtClean="0">
                <a:solidFill>
                  <a:srgbClr val="FFFF00"/>
                </a:solidFill>
              </a:rPr>
              <a:t>Золотая медаль “Серп и Молот” представляет собой пятиконечную звезду с гладкими двугранными лучами на лицевой стороне. В центре медали расположены рельефные серп и молот. Расстояние от центра звезды до вершины луча - 15 мм. Диаметр описанной окружности звезды - 33,5 мм. Размер серпа и молота от рукоятки до верхней точки соответственно - 14 и 13 мм. Оборотная сторона медали имеет гладкую поверхность и ограничена по контуру выступающим тонким ободком. На оборотной стороне в центре медали расположена надпись выпуклыми буквами “Герой Социалистического Труда”. Размер букв в словах “Герой” и “Труда” - 2 на 1 мм, в слове “Социалистического” - 1,5 на 0,75 мм. В верхнем луче расположен номер медали высотой в 1 мм.</a:t>
            </a:r>
          </a:p>
          <a:p>
            <a:r>
              <a:rPr lang="ru-RU" i="1" dirty="0" smtClean="0">
                <a:solidFill>
                  <a:srgbClr val="FFFF00"/>
                </a:solidFill>
              </a:rPr>
              <a:t>Медаль при помощи ушка и кольца соединяется с металлической позолоченной колодочкой, представляющей собой прямоугольную пластину высотой 15 мм и шириной 19,5 мм, с рамками в верхней и нижней частях. Вдоль основания колодочки идут прорези, внутренняя ее часть обтянута шелковой муаровой лентой красного цвета шириной 20 мм. Колодочка имеет на оборотной стороне нарезной штифт с гайкой для прикрепления медали к одежде [2].</a:t>
            </a:r>
          </a:p>
          <a:p>
            <a:r>
              <a:rPr lang="ru-RU" i="1" dirty="0" smtClean="0">
                <a:solidFill>
                  <a:srgbClr val="FFFF00"/>
                </a:solidFill>
              </a:rPr>
              <a:t>Медаль изготовлена из золота 950 пробы. Колодочка медали выполнена из серебра. На 18 сентября 1975 года золотого содержания в медали 14,583±0,903 г, серебряного содержания - 12,03±0,927 г. Вес медали без колодки - 15,25 г. Общий вес медали - 28,014±1,5 г [31].</a:t>
            </a:r>
            <a:endParaRPr lang="ru-RU" i="1" dirty="0">
              <a:solidFill>
                <a:srgbClr val="FFFF00"/>
              </a:solidFill>
            </a:endParaRPr>
          </a:p>
        </p:txBody>
      </p:sp>
      <p:pic>
        <p:nvPicPr>
          <p:cNvPr id="3074" name="Picture 2" descr="C:\Documents and Settings\Пользователь\Рабочий стол\HLab1.jpg"/>
          <p:cNvPicPr>
            <a:picLocks noChangeAspect="1" noChangeArrowheads="1"/>
          </p:cNvPicPr>
          <p:nvPr/>
        </p:nvPicPr>
        <p:blipFill>
          <a:blip r:embed="rId2"/>
          <a:srcRect/>
          <a:stretch>
            <a:fillRect/>
          </a:stretch>
        </p:blipFill>
        <p:spPr bwMode="auto">
          <a:xfrm>
            <a:off x="500034" y="1214422"/>
            <a:ext cx="2500330" cy="514353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Пользователь\Мои документы\Мои рисунки\HLab1014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7157" y="285728"/>
            <a:ext cx="1788557" cy="3286148"/>
          </a:xfrm>
          <a:prstGeom prst="rect">
            <a:avLst/>
          </a:prstGeom>
          <a:noFill/>
        </p:spPr>
      </p:pic>
      <p:pic>
        <p:nvPicPr>
          <p:cNvPr id="4099" name="Picture 3" descr="C:\Documents and Settings\Пользователь\Мои документы\Мои рисунки\HLab10142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6314" y="468847"/>
            <a:ext cx="1166448" cy="2102897"/>
          </a:xfrm>
          <a:prstGeom prst="rect">
            <a:avLst/>
          </a:prstGeom>
          <a:noFill/>
        </p:spPr>
      </p:pic>
      <p:pic>
        <p:nvPicPr>
          <p:cNvPr id="4100" name="Picture 4" descr="C:\Documents and Settings\Пользователь\Мои документы\Мои рисунки\HLab1343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86116" y="4071942"/>
            <a:ext cx="1857388" cy="2538426"/>
          </a:xfrm>
          <a:prstGeom prst="rect">
            <a:avLst/>
          </a:prstGeom>
          <a:noFill/>
        </p:spPr>
      </p:pic>
      <p:pic>
        <p:nvPicPr>
          <p:cNvPr id="4101" name="Picture 5" descr="C:\Documents and Settings\Пользователь\Мои документы\Мои рисунки\HLab13431R.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72330" y="357166"/>
            <a:ext cx="1807044" cy="3214710"/>
          </a:xfrm>
          <a:prstGeom prst="rect">
            <a:avLst/>
          </a:prstGeom>
          <a:noFill/>
        </p:spPr>
      </p:pic>
      <p:pic>
        <p:nvPicPr>
          <p:cNvPr id="4102" name="Picture 6" descr="C:\Documents and Settings\Пользователь\Мои документы\Мои рисунки\HLab19692R.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71736" y="500042"/>
            <a:ext cx="1139836" cy="2095915"/>
          </a:xfrm>
          <a:prstGeom prst="rect">
            <a:avLst/>
          </a:prstGeom>
          <a:noFill/>
        </p:spPr>
      </p:pic>
      <p:pic>
        <p:nvPicPr>
          <p:cNvPr id="4103" name="Picture 7" descr="C:\Documents and Settings\Пользователь\Мои документы\Мои рисунки\HLabGaiki1.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1406" y="3929066"/>
            <a:ext cx="2714644" cy="1714512"/>
          </a:xfrm>
          <a:prstGeom prst="rect">
            <a:avLst/>
          </a:prstGeom>
          <a:noFill/>
        </p:spPr>
      </p:pic>
      <p:pic>
        <p:nvPicPr>
          <p:cNvPr id="4104" name="Picture 8" descr="C:\Documents and Settings\Пользователь\Мои документы\Мои рисунки\HLabGaiki2.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786446" y="3929066"/>
            <a:ext cx="3143272" cy="1714512"/>
          </a:xfrm>
          <a:prstGeom prst="rect">
            <a:avLst/>
          </a:prstGeom>
          <a:noFill/>
        </p:spPr>
      </p:pic>
      <p:pic>
        <p:nvPicPr>
          <p:cNvPr id="4105" name="Picture 9" descr="C:\Documents and Settings\Пользователь\Мои документы\Мои рисунки\HLabTolsttonk.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928926" y="2786058"/>
            <a:ext cx="2928958" cy="82391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descr="Awards_of_the_USSR-1952__CPA_1707.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3143240" y="-17908"/>
            <a:ext cx="6000760" cy="6875908"/>
          </a:xfrm>
        </p:spPr>
      </p:pic>
      <p:sp>
        <p:nvSpPr>
          <p:cNvPr id="2" name="Заголовок 1"/>
          <p:cNvSpPr>
            <a:spLocks noGrp="1"/>
          </p:cNvSpPr>
          <p:nvPr>
            <p:ph type="title"/>
          </p:nvPr>
        </p:nvSpPr>
        <p:spPr>
          <a:xfrm>
            <a:off x="4286248" y="285728"/>
            <a:ext cx="4143404" cy="642966"/>
          </a:xfrm>
        </p:spPr>
        <p:txBody>
          <a:bodyPr>
            <a:normAutofit fontScale="90000"/>
          </a:bodyPr>
          <a:lstStyle/>
          <a:p>
            <a:r>
              <a:rPr lang="ru-RU" dirty="0" smtClean="0"/>
              <a:t/>
            </a:r>
            <a:br>
              <a:rPr lang="ru-RU" dirty="0" smtClean="0"/>
            </a:br>
            <a:r>
              <a:rPr lang="ru-RU" sz="4000" i="1" dirty="0" smtClean="0"/>
              <a:t>Орден Ленина</a:t>
            </a:r>
            <a:endParaRPr lang="ru-RU" sz="4000" i="1" dirty="0"/>
          </a:p>
        </p:txBody>
      </p:sp>
      <p:sp>
        <p:nvSpPr>
          <p:cNvPr id="4" name="Текст 3"/>
          <p:cNvSpPr>
            <a:spLocks noGrp="1"/>
          </p:cNvSpPr>
          <p:nvPr>
            <p:ph type="body" sz="half" idx="2"/>
          </p:nvPr>
        </p:nvSpPr>
        <p:spPr>
          <a:xfrm>
            <a:off x="3500430" y="928670"/>
            <a:ext cx="5500726" cy="5243530"/>
          </a:xfrm>
        </p:spPr>
        <p:txBody>
          <a:bodyPr>
            <a:normAutofit/>
          </a:bodyPr>
          <a:lstStyle/>
          <a:p>
            <a:r>
              <a:rPr lang="ru-RU" sz="1600" b="1" dirty="0" smtClean="0">
                <a:solidFill>
                  <a:schemeClr val="tx1">
                    <a:lumMod val="95000"/>
                    <a:lumOff val="5000"/>
                  </a:schemeClr>
                </a:solidFill>
              </a:rPr>
              <a:t>Орден Ленина представляет собой знак, изображенный портрет-медальон В. И. Ленина из платины, помещенный в круг, обрамленный золотым венком из колосьев пшеницы. Темно-серый эмалевый фон вокруг портрета-медальона гладкий и ограничен двумя концентричными золотыми ободками, между которыми проложена </a:t>
            </a:r>
            <a:r>
              <a:rPr lang="ru-RU" sz="1600" b="1" dirty="0" err="1" smtClean="0">
                <a:solidFill>
                  <a:schemeClr val="tx1">
                    <a:lumMod val="95000"/>
                    <a:lumOff val="5000"/>
                  </a:schemeClr>
                </a:solidFill>
              </a:rPr>
              <a:t>рубиново-красная</a:t>
            </a:r>
            <a:r>
              <a:rPr lang="ru-RU" sz="1600" b="1" dirty="0" smtClean="0">
                <a:solidFill>
                  <a:schemeClr val="tx1">
                    <a:lumMod val="95000"/>
                    <a:lumOff val="5000"/>
                  </a:schemeClr>
                </a:solidFill>
              </a:rPr>
              <a:t> эмаль. На левой стороне венка помещена пятикопеечная звезда, </a:t>
            </a:r>
            <a:r>
              <a:rPr lang="ru-RU" sz="1600" b="1" dirty="0" err="1" smtClean="0">
                <a:solidFill>
                  <a:schemeClr val="tx1">
                    <a:lumMod val="95000"/>
                    <a:lumOff val="5000"/>
                  </a:schemeClr>
                </a:solidFill>
              </a:rPr>
              <a:t>внизу-серпи</a:t>
            </a:r>
            <a:r>
              <a:rPr lang="ru-RU" sz="1600" b="1" dirty="0" smtClean="0">
                <a:solidFill>
                  <a:schemeClr val="tx1">
                    <a:lumMod val="95000"/>
                    <a:lumOff val="5000"/>
                  </a:schemeClr>
                </a:solidFill>
              </a:rPr>
              <a:t> молот, справа в верхней части </a:t>
            </a:r>
            <a:r>
              <a:rPr lang="ru-RU" sz="1600" b="1" dirty="0" err="1" smtClean="0">
                <a:solidFill>
                  <a:schemeClr val="tx1">
                    <a:lumMod val="95000"/>
                    <a:lumOff val="5000"/>
                  </a:schemeClr>
                </a:solidFill>
              </a:rPr>
              <a:t>венка-развернутое</a:t>
            </a:r>
            <a:r>
              <a:rPr lang="ru-RU" sz="1600" b="1" dirty="0" smtClean="0">
                <a:solidFill>
                  <a:schemeClr val="tx1">
                    <a:lumMod val="95000"/>
                    <a:lumOff val="5000"/>
                  </a:schemeClr>
                </a:solidFill>
              </a:rPr>
              <a:t> полотнище красного знамени. Звезда, серп и молот и знамя покрыты </a:t>
            </a:r>
            <a:r>
              <a:rPr lang="ru-RU" sz="1600" b="1" dirty="0" err="1" smtClean="0">
                <a:solidFill>
                  <a:schemeClr val="tx1">
                    <a:lumMod val="95000"/>
                    <a:lumOff val="5000"/>
                  </a:schemeClr>
                </a:solidFill>
              </a:rPr>
              <a:t>рубиново-красной</a:t>
            </a:r>
            <a:r>
              <a:rPr lang="ru-RU" sz="1600" b="1" dirty="0" smtClean="0">
                <a:solidFill>
                  <a:schemeClr val="tx1">
                    <a:lumMod val="95000"/>
                    <a:lumOff val="5000"/>
                  </a:schemeClr>
                </a:solidFill>
              </a:rPr>
              <a:t> эмалью и окаймлены по контуру золотыми ободками. Высота ордена 40,5 мм, ширина- 38мм.</a:t>
            </a:r>
          </a:p>
          <a:p>
            <a:r>
              <a:rPr lang="ru-RU" sz="1600" b="1" dirty="0" smtClean="0">
                <a:solidFill>
                  <a:schemeClr val="tx1">
                    <a:lumMod val="95000"/>
                    <a:lumOff val="5000"/>
                  </a:schemeClr>
                </a:solidFill>
              </a:rPr>
              <a:t>Орден при </a:t>
            </a:r>
            <a:r>
              <a:rPr lang="ru-RU" sz="1600" b="1" dirty="0" err="1" smtClean="0">
                <a:solidFill>
                  <a:schemeClr val="tx1">
                    <a:lumMod val="95000"/>
                    <a:lumOff val="5000"/>
                  </a:schemeClr>
                </a:solidFill>
              </a:rPr>
              <a:t>поимощи</a:t>
            </a:r>
            <a:r>
              <a:rPr lang="ru-RU" sz="1600" b="1" dirty="0" smtClean="0">
                <a:solidFill>
                  <a:schemeClr val="tx1">
                    <a:lumMod val="95000"/>
                    <a:lumOff val="5000"/>
                  </a:schemeClr>
                </a:solidFill>
              </a:rPr>
              <a:t> ушка и кольца соединяется с 5-тиугольной колодочкой, обтянутой шелковой </a:t>
            </a:r>
            <a:r>
              <a:rPr lang="ru-RU" sz="1600" b="1" dirty="0" err="1" smtClean="0">
                <a:solidFill>
                  <a:schemeClr val="tx1">
                    <a:lumMod val="95000"/>
                    <a:lumOff val="5000"/>
                  </a:schemeClr>
                </a:solidFill>
              </a:rPr>
              <a:t>мауровой</a:t>
            </a:r>
            <a:r>
              <a:rPr lang="ru-RU" sz="1600" b="1" dirty="0" smtClean="0">
                <a:solidFill>
                  <a:schemeClr val="tx1">
                    <a:lumMod val="95000"/>
                    <a:lumOff val="5000"/>
                  </a:schemeClr>
                </a:solidFill>
              </a:rPr>
              <a:t> лентой шириной 24 мм. Посередине ленты продольная красная полоса шириной 16 мм, </a:t>
            </a:r>
            <a:r>
              <a:rPr lang="ru-RU" sz="1600" b="1" dirty="0" err="1" smtClean="0">
                <a:solidFill>
                  <a:schemeClr val="tx1">
                    <a:lumMod val="95000"/>
                    <a:lumOff val="5000"/>
                  </a:schemeClr>
                </a:solidFill>
              </a:rPr>
              <a:t>покраям</a:t>
            </a:r>
            <a:r>
              <a:rPr lang="ru-RU" sz="1600" b="1" dirty="0" smtClean="0">
                <a:solidFill>
                  <a:schemeClr val="tx1">
                    <a:lumMod val="95000"/>
                    <a:lumOff val="5000"/>
                  </a:schemeClr>
                </a:solidFill>
              </a:rPr>
              <a:t> средней полосы две золотые полоски шириной по 1,5 мм, ближе к краям ленты красные полоски шириной по 1,5 мм и по краям две полоски золотого цвета шириной по 1 мм.</a:t>
            </a:r>
            <a:endParaRPr lang="ru-RU" sz="1600" b="1" dirty="0">
              <a:solidFill>
                <a:schemeClr val="tx1">
                  <a:lumMod val="95000"/>
                  <a:lumOff val="5000"/>
                </a:schemeClr>
              </a:solidFill>
            </a:endParaRPr>
          </a:p>
        </p:txBody>
      </p:sp>
      <p:pic>
        <p:nvPicPr>
          <p:cNvPr id="5123" name="Picture 3" descr="C:\Documents and Settings\Пользователь\Мои документы\Мои рисунки\Order_of_Lenin.jpg"/>
          <p:cNvPicPr>
            <a:picLocks noChangeAspect="1" noChangeArrowheads="1"/>
          </p:cNvPicPr>
          <p:nvPr/>
        </p:nvPicPr>
        <p:blipFill>
          <a:blip r:embed="rId3" cstate="print"/>
          <a:srcRect/>
          <a:stretch>
            <a:fillRect/>
          </a:stretch>
        </p:blipFill>
        <p:spPr bwMode="auto">
          <a:xfrm>
            <a:off x="13200" y="0"/>
            <a:ext cx="3108317" cy="68580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Awards_of_the_USSR-1946__CPA_1041.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572000" y="285728"/>
            <a:ext cx="4090757" cy="3143272"/>
          </a:xfrm>
          <a:prstGeom prst="rect">
            <a:avLst/>
          </a:prstGeom>
        </p:spPr>
      </p:pic>
      <p:pic>
        <p:nvPicPr>
          <p:cNvPr id="5" name="Picture 2" descr="C:\Documents and Settings\Пользователь\Мои документы\Мои рисунки\o1a.gif"/>
          <p:cNvPicPr>
            <a:picLocks noGrp="1" noChangeAspect="1" noChangeArrowheads="1"/>
          </p:cNvPicPr>
          <p:nvPr>
            <p:ph type="pic" idx="4294967295"/>
          </p:nvPr>
        </p:nvPicPr>
        <p:blipFill>
          <a:blip r:embed="rId3" cstate="email">
            <a:extLst>
              <a:ext uri="{28A0092B-C50C-407E-A947-70E740481C1C}">
                <a14:useLocalDpi xmlns:a14="http://schemas.microsoft.com/office/drawing/2010/main"/>
              </a:ext>
            </a:extLst>
          </a:blip>
          <a:srcRect t="18421" b="18421"/>
          <a:stretch>
            <a:fillRect/>
          </a:stretch>
        </p:blipFill>
        <p:spPr bwMode="auto">
          <a:xfrm>
            <a:off x="0" y="1"/>
            <a:ext cx="4286248" cy="3429000"/>
          </a:xfrm>
          <a:prstGeom prst="rect">
            <a:avLst/>
          </a:prstGeom>
          <a:noFill/>
        </p:spPr>
      </p:pic>
      <p:pic>
        <p:nvPicPr>
          <p:cNvPr id="6" name="Picture 5" descr="C:\Documents and Settings\Пользователь\Мои документы\Мои рисунки\Awards_of_the_USSR-1980__CPA_5066.jpg"/>
          <p:cNvPicPr>
            <a:picLocks noChangeAspect="1" noChangeArrowheads="1"/>
          </p:cNvPicPr>
          <p:nvPr/>
        </p:nvPicPr>
        <p:blipFill>
          <a:blip r:embed="rId4" cstate="print"/>
          <a:srcRect/>
          <a:stretch>
            <a:fillRect/>
          </a:stretch>
        </p:blipFill>
        <p:spPr bwMode="auto">
          <a:xfrm>
            <a:off x="5000628" y="3455788"/>
            <a:ext cx="3571900" cy="3125414"/>
          </a:xfrm>
          <a:prstGeom prst="rect">
            <a:avLst/>
          </a:prstGeom>
          <a:noFill/>
        </p:spPr>
      </p:pic>
      <p:pic>
        <p:nvPicPr>
          <p:cNvPr id="8" name="Picture 4" descr="C:\Documents and Settings\Пользователь\Мои документы\Мои рисунки\H9L61ACAW8ZWJPCADOFCMGCAC5JGD6CA062QMDCA6TIM59CAQLSCIJCA3316EICA3LKBK4CA1FUBS8CAXD6K3BCAW78L6HCAX12R9DCA2AUBB1CAP08MQ5CAJQTNL2CAMTUK3LCAIZ5USBCASUI6EG.jpg"/>
          <p:cNvPicPr>
            <a:picLocks noChangeAspect="1" noChangeArrowheads="1"/>
          </p:cNvPicPr>
          <p:nvPr/>
        </p:nvPicPr>
        <p:blipFill>
          <a:blip r:embed="rId5"/>
          <a:srcRect/>
          <a:stretch>
            <a:fillRect/>
          </a:stretch>
        </p:blipFill>
        <p:spPr bwMode="auto">
          <a:xfrm>
            <a:off x="714348" y="3450048"/>
            <a:ext cx="2827351" cy="318973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71735" y="571479"/>
            <a:ext cx="5922977" cy="1071571"/>
          </a:xfrm>
        </p:spPr>
        <p:txBody>
          <a:bodyPr/>
          <a:lstStyle/>
          <a:p>
            <a:r>
              <a:rPr lang="ru-RU" dirty="0" smtClean="0"/>
              <a:t>Заключение</a:t>
            </a:r>
            <a:endParaRPr lang="ru-RU" dirty="0"/>
          </a:p>
        </p:txBody>
      </p:sp>
      <p:sp>
        <p:nvSpPr>
          <p:cNvPr id="5" name="Текст 4"/>
          <p:cNvSpPr>
            <a:spLocks noGrp="1"/>
          </p:cNvSpPr>
          <p:nvPr>
            <p:ph type="body" idx="1"/>
          </p:nvPr>
        </p:nvSpPr>
        <p:spPr>
          <a:xfrm>
            <a:off x="428596" y="1428736"/>
            <a:ext cx="8286808" cy="5429264"/>
          </a:xfrm>
        </p:spPr>
        <p:txBody>
          <a:bodyPr>
            <a:normAutofit fontScale="92500" lnSpcReduction="20000"/>
          </a:bodyPr>
          <a:lstStyle/>
          <a:p>
            <a:r>
              <a:rPr lang="en-US" sz="2200" b="1" dirty="0" smtClean="0">
                <a:solidFill>
                  <a:schemeClr val="accent5"/>
                </a:solidFill>
              </a:rPr>
              <a:t>                              </a:t>
            </a:r>
            <a:r>
              <a:rPr lang="ru-RU" sz="2200" b="1" dirty="0" smtClean="0">
                <a:solidFill>
                  <a:schemeClr val="accent5"/>
                </a:solidFill>
              </a:rPr>
              <a:t>Наше село, все мы, гордимся своими земляками-героями, которые прославили свою страну на всю республику. Действительно, Д. Ч. Цыдендоржиев и Х. Д. Хурганов внесли большой вклад в развитие своей страны. Эти люди жили и трудились в самое трудное послевоенное время. Своим славным трудом они заслужили уважение и стали примером для подражания. Их труд по праву можно назвать подвигом. Заслуженные награды этих двух Героев Социалистического труда: золотая звезда и Орден Ленина являются самыми ценными экспонатами и бережно хранятся в нашем музее.</a:t>
            </a:r>
          </a:p>
          <a:p>
            <a:r>
              <a:rPr lang="ru-RU" sz="2200" b="1" dirty="0" smtClean="0">
                <a:solidFill>
                  <a:schemeClr val="accent5"/>
                </a:solidFill>
              </a:rPr>
              <a:t>                               Проделав эту работу, я поняла, каким путем давались эти награды; только те люди, которые много лет добросовестно и упорно старались за свою Родину, получали высшую награду, уважение. Они сумели увековечить свое имя, свой труд…Мы все должны свято чтить и помнить тех, кто старался за нас, бережно хранить то, чем мы должны гордиться. И в завершении хочу сказать, чтобы каждый из нас неустанно шел к своей «награде»   </a:t>
            </a:r>
          </a:p>
          <a:p>
            <a:r>
              <a:rPr lang="ru-RU" b="1" dirty="0" smtClean="0">
                <a:solidFill>
                  <a:schemeClr val="accent5"/>
                </a:solidFill>
              </a:rPr>
              <a:t> </a:t>
            </a:r>
          </a:p>
          <a:p>
            <a:r>
              <a:rPr lang="ru-RU" dirty="0" smtClean="0"/>
              <a:t> </a:t>
            </a:r>
          </a:p>
          <a:p>
            <a:r>
              <a:rPr lang="ru-RU" dirty="0" smtClean="0"/>
              <a:t> </a:t>
            </a:r>
          </a:p>
          <a:p>
            <a:endParaRPr lang="ru-RU" dirty="0"/>
          </a:p>
        </p:txBody>
      </p:sp>
      <p:sp>
        <p:nvSpPr>
          <p:cNvPr id="7" name="Заголовок 3"/>
          <p:cNvSpPr txBox="1">
            <a:spLocks/>
          </p:cNvSpPr>
          <p:nvPr/>
        </p:nvSpPr>
        <p:spPr>
          <a:xfrm>
            <a:off x="723872" y="1285860"/>
            <a:ext cx="8115328" cy="528641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Заголовок 3"/>
          <p:cNvSpPr txBox="1">
            <a:spLocks/>
          </p:cNvSpPr>
          <p:nvPr/>
        </p:nvSpPr>
        <p:spPr>
          <a:xfrm flipV="1">
            <a:off x="723872" y="1509698"/>
            <a:ext cx="8115328" cy="91917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92D050"/>
                </a:solidFill>
              </a:rPr>
              <a:t>Введение</a:t>
            </a:r>
            <a:endParaRPr lang="ru-RU" i="1" dirty="0">
              <a:solidFill>
                <a:srgbClr val="92D050"/>
              </a:solidFill>
            </a:endParaRPr>
          </a:p>
        </p:txBody>
      </p:sp>
      <p:sp>
        <p:nvSpPr>
          <p:cNvPr id="3" name="Содержимое 2"/>
          <p:cNvSpPr>
            <a:spLocks noGrp="1"/>
          </p:cNvSpPr>
          <p:nvPr>
            <p:ph idx="1"/>
          </p:nvPr>
        </p:nvSpPr>
        <p:spPr/>
        <p:txBody>
          <a:bodyPr>
            <a:normAutofit/>
          </a:bodyPr>
          <a:lstStyle/>
          <a:p>
            <a:r>
              <a:rPr lang="ru-RU" sz="2400" dirty="0" smtClean="0">
                <a:solidFill>
                  <a:srgbClr val="00B0F0"/>
                </a:solidFill>
              </a:rPr>
              <a:t>Сейчас, когда в нашей стране, по большому счету аграрной, наконец начинают обращать внимание на сельское хозяйство, становится актуальным исследование деятельности тружеников, получивших высокую степень отличия за заслуги в области хозяйственного развития, за повышение эффективности общественного производства. Во все времена люди обращали внимание на героев, интересовались их судьбой, подвигом, искали те черты, особенности характера, которые выделяли их из толпы, делали их героями</a:t>
            </a:r>
            <a:endParaRPr lang="ru-RU" sz="2400" dirty="0">
              <a:solidFill>
                <a:srgbClr val="00B0F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i="1" dirty="0" smtClean="0">
                <a:solidFill>
                  <a:schemeClr val="accent6">
                    <a:lumMod val="60000"/>
                    <a:lumOff val="40000"/>
                  </a:schemeClr>
                </a:solidFill>
              </a:rPr>
              <a:t>В с. Улюнхан много людей с интересной судьбой, выдающимися достижениями, но Героев Социалистического труда было двое-Цыдендоржиев Дондоб Читагарович и Хурганов Хубрак Дылгырович. Поэтому в коллекции музея МОУ УСОШ одними из самых ценных предметов являются золотая медаль Героя Социалистического труда и Орден Ленина</a:t>
            </a:r>
            <a:endParaRPr lang="ru-RU" i="1" dirty="0">
              <a:solidFill>
                <a:schemeClr val="accent6">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1143000"/>
          </a:xfrm>
        </p:spPr>
        <p:txBody>
          <a:bodyPr>
            <a:normAutofit/>
          </a:bodyPr>
          <a:lstStyle/>
          <a:p>
            <a:r>
              <a:rPr lang="ru-RU" sz="2400" i="1" dirty="0" smtClean="0">
                <a:solidFill>
                  <a:srgbClr val="FFC000"/>
                </a:solidFill>
                <a:effectLst>
                  <a:outerShdw blurRad="75057" dist="38100" dir="5400000" sx="101000" sy="101000" rotWithShape="0">
                    <a:prstClr val="black">
                      <a:alpha val="71000"/>
                    </a:prstClr>
                  </a:outerShdw>
                </a:effectLst>
              </a:rPr>
              <a:t>Почетное  звание Героя Социалистического труда</a:t>
            </a:r>
            <a:endParaRPr lang="ru-RU" sz="2400" dirty="0"/>
          </a:p>
        </p:txBody>
      </p:sp>
      <p:sp>
        <p:nvSpPr>
          <p:cNvPr id="3" name="Содержимое 2"/>
          <p:cNvSpPr>
            <a:spLocks noGrp="1"/>
          </p:cNvSpPr>
          <p:nvPr>
            <p:ph sz="half" idx="4294967295"/>
          </p:nvPr>
        </p:nvSpPr>
        <p:spPr>
          <a:xfrm>
            <a:off x="1142976" y="1714488"/>
            <a:ext cx="5929354" cy="4411675"/>
          </a:xfrm>
        </p:spPr>
        <p:txBody>
          <a:bodyPr>
            <a:normAutofit/>
          </a:bodyPr>
          <a:lstStyle/>
          <a:p>
            <a:r>
              <a:rPr lang="ru-RU" sz="2000" b="1" i="1" dirty="0" smtClean="0">
                <a:solidFill>
                  <a:schemeClr val="accent3"/>
                </a:solidFill>
              </a:rPr>
              <a:t>Звание Героя Социалистического Труда является высшей степенью отличия за заслуги в области хозяйственного и социально-культурного строительства.</a:t>
            </a:r>
          </a:p>
          <a:p>
            <a:r>
              <a:rPr lang="ru-RU" sz="2000" b="1" i="1" dirty="0" smtClean="0">
                <a:solidFill>
                  <a:schemeClr val="accent3"/>
                </a:solidFill>
              </a:rPr>
              <a:t>Звание Героя Социалистического Труда присваивается лицам, которые проявили </a:t>
            </a:r>
            <a:r>
              <a:rPr lang="ru-RU" sz="2000" b="1" i="1" u="sng" dirty="0" smtClean="0">
                <a:solidFill>
                  <a:schemeClr val="accent3"/>
                </a:solidFill>
              </a:rPr>
              <a:t>трудовой героизм</a:t>
            </a:r>
            <a:r>
              <a:rPr lang="ru-RU" sz="2000" b="1" i="1" dirty="0" smtClean="0">
                <a:solidFill>
                  <a:schemeClr val="accent3"/>
                </a:solidFill>
              </a:rPr>
              <a:t>, своей особо выдающейся новаторской деятельностью внесли значительный вклад в повышение эффективности общественного производства, содействовали подъему народного хозяйства, науки, культуры, росту могущества и славы СССР.</a:t>
            </a:r>
            <a:endParaRPr lang="ru-RU" sz="2000" b="1" i="1" dirty="0">
              <a:solidFill>
                <a:schemeClr val="accent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ru-RU" dirty="0"/>
              <a:t>Герои Социалистического Труда</a:t>
            </a:r>
          </a:p>
        </p:txBody>
      </p:sp>
      <p:sp>
        <p:nvSpPr>
          <p:cNvPr id="91139" name="Rectangle 3"/>
          <p:cNvSpPr>
            <a:spLocks noGrp="1" noChangeArrowheads="1"/>
          </p:cNvSpPr>
          <p:nvPr>
            <p:ph type="body" sz="half" idx="1"/>
          </p:nvPr>
        </p:nvSpPr>
        <p:spPr>
          <a:xfrm>
            <a:off x="457200" y="1600200"/>
            <a:ext cx="5770563" cy="4530725"/>
          </a:xfrm>
        </p:spPr>
        <p:txBody>
          <a:bodyPr/>
          <a:lstStyle/>
          <a:p>
            <a:r>
              <a:rPr lang="ru-RU" dirty="0">
                <a:solidFill>
                  <a:srgbClr val="00B050"/>
                </a:solidFill>
              </a:rPr>
              <a:t>В 1948 году в районе произошло большое событие – девяти труженикам сельского хозяйства по итогам 1947 года было присвоено высокое звание Героя Социалистического Труда.</a:t>
            </a:r>
          </a:p>
          <a:p>
            <a:r>
              <a:rPr lang="ru-RU" dirty="0">
                <a:solidFill>
                  <a:srgbClr val="00B050"/>
                </a:solidFill>
              </a:rPr>
              <a:t>Среди них и наши земляки Хубрак </a:t>
            </a:r>
            <a:r>
              <a:rPr lang="ru-RU" dirty="0" err="1">
                <a:solidFill>
                  <a:srgbClr val="00B050"/>
                </a:solidFill>
              </a:rPr>
              <a:t>Дылгирович</a:t>
            </a:r>
            <a:r>
              <a:rPr lang="ru-RU" dirty="0">
                <a:solidFill>
                  <a:srgbClr val="00B050"/>
                </a:solidFill>
              </a:rPr>
              <a:t> Хурганов, Дондоб Читагарович Цыдендоржиев.</a:t>
            </a:r>
          </a:p>
        </p:txBody>
      </p:sp>
      <p:pic>
        <p:nvPicPr>
          <p:cNvPr id="91140" name="Picture 4" descr="медаль Героя Соц"/>
          <p:cNvPicPr>
            <a:picLocks noGrp="1" noChangeAspect="1" noChangeArrowheads="1"/>
          </p:cNvPicPr>
          <p:nvPr>
            <p:ph type="body" sz="half" idx="2"/>
          </p:nvPr>
        </p:nvPicPr>
        <p:blipFill>
          <a:blip r:embed="rId2" cstate="email">
            <a:extLst>
              <a:ext uri="{28A0092B-C50C-407E-A947-70E740481C1C}">
                <a14:useLocalDpi xmlns:a14="http://schemas.microsoft.com/office/drawing/2010/main"/>
              </a:ext>
            </a:extLst>
          </a:blip>
          <a:srcRect/>
          <a:stretch>
            <a:fillRect/>
          </a:stretch>
        </p:blipFill>
        <p:spPr>
          <a:xfrm>
            <a:off x="6372225" y="1627188"/>
            <a:ext cx="2262188" cy="3963987"/>
          </a:xfrm>
          <a:noFill/>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4" name="Picture 4" descr="герой соц"/>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Documents and Settings\Пользователь\Рабочий стол\o1a.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2844" y="3571876"/>
            <a:ext cx="2472764" cy="2936408"/>
          </a:xfrm>
          <a:prstGeom prst="rect">
            <a:avLst/>
          </a:prstGeom>
          <a:noFill/>
        </p:spPr>
      </p:pic>
      <p:pic>
        <p:nvPicPr>
          <p:cNvPr id="2050" name="Picture 2" descr="C:\Documents and Settings\Пользователь\Рабочий стол\GSTa.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596" y="500042"/>
            <a:ext cx="2023756" cy="2786082"/>
          </a:xfrm>
          <a:prstGeom prst="rect">
            <a:avLst/>
          </a:prstGeom>
          <a:noFill/>
        </p:spPr>
      </p:pic>
      <p:sp>
        <p:nvSpPr>
          <p:cNvPr id="3" name="Подзаголовок 2"/>
          <p:cNvSpPr>
            <a:spLocks noGrp="1"/>
          </p:cNvSpPr>
          <p:nvPr>
            <p:ph type="subTitle" idx="1"/>
          </p:nvPr>
        </p:nvSpPr>
        <p:spPr>
          <a:xfrm>
            <a:off x="3357554" y="2214554"/>
            <a:ext cx="4929222" cy="4143404"/>
          </a:xfrm>
        </p:spPr>
        <p:txBody>
          <a:bodyPr>
            <a:normAutofit/>
          </a:bodyPr>
          <a:lstStyle/>
          <a:p>
            <a:pPr>
              <a:buFontTx/>
              <a:buChar char="-"/>
            </a:pPr>
            <a:r>
              <a:rPr lang="ru-RU" b="1" dirty="0" smtClean="0">
                <a:solidFill>
                  <a:srgbClr val="00B050"/>
                </a:solidFill>
              </a:rPr>
              <a:t>Высшая награда СССР- орден Ленина;</a:t>
            </a:r>
          </a:p>
          <a:p>
            <a:pPr>
              <a:buFontTx/>
              <a:buChar char="-"/>
            </a:pPr>
            <a:r>
              <a:rPr lang="ru-RU" b="1" dirty="0" smtClean="0">
                <a:solidFill>
                  <a:srgbClr val="00B050"/>
                </a:solidFill>
              </a:rPr>
              <a:t>Знак особого отличия- золотая медаль «Серп и молот»</a:t>
            </a:r>
          </a:p>
          <a:p>
            <a:pPr>
              <a:buFontTx/>
              <a:buChar char="-"/>
            </a:pPr>
            <a:r>
              <a:rPr lang="ru-RU" b="1" dirty="0" smtClean="0">
                <a:solidFill>
                  <a:srgbClr val="00B050"/>
                </a:solidFill>
              </a:rPr>
              <a:t>Грамота президиума Верховного Совета СССР</a:t>
            </a:r>
          </a:p>
          <a:p>
            <a:pPr>
              <a:buFontTx/>
              <a:buChar char="-"/>
            </a:pPr>
            <a:endParaRPr lang="ru-RU" b="1" dirty="0" smtClean="0">
              <a:solidFill>
                <a:srgbClr val="00B050"/>
              </a:solidFill>
            </a:endParaRPr>
          </a:p>
          <a:p>
            <a:pPr>
              <a:buFontTx/>
              <a:buChar char="-"/>
            </a:pPr>
            <a:endParaRPr lang="ru-RU" b="1" dirty="0">
              <a:solidFill>
                <a:srgbClr val="00B050"/>
              </a:solidFill>
            </a:endParaRPr>
          </a:p>
        </p:txBody>
      </p:sp>
      <p:sp>
        <p:nvSpPr>
          <p:cNvPr id="6" name="Заголовок 5"/>
          <p:cNvSpPr>
            <a:spLocks noGrp="1"/>
          </p:cNvSpPr>
          <p:nvPr>
            <p:ph type="ctrTitle"/>
          </p:nvPr>
        </p:nvSpPr>
        <p:spPr>
          <a:xfrm>
            <a:off x="3143240" y="357166"/>
            <a:ext cx="5429288" cy="1428760"/>
          </a:xfrm>
        </p:spPr>
        <p:txBody>
          <a:bodyPr>
            <a:normAutofit fontScale="90000"/>
          </a:bodyPr>
          <a:lstStyle/>
          <a:p>
            <a:r>
              <a:rPr lang="ru-RU" dirty="0" smtClean="0"/>
              <a:t>Герою Социалистического труда вручаются: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Documents and Settings\Пользователь\Рабочий стол\Image18.bmp"/>
          <p:cNvPicPr>
            <a:picLocks noChangeAspect="1" noChangeArrowheads="1"/>
          </p:cNvPicPr>
          <p:nvPr/>
        </p:nvPicPr>
        <p:blipFill>
          <a:blip r:embed="rId2" cstate="print"/>
          <a:srcRect/>
          <a:stretch>
            <a:fillRect/>
          </a:stretch>
        </p:blipFill>
        <p:spPr bwMode="auto">
          <a:xfrm>
            <a:off x="517733" y="116632"/>
            <a:ext cx="8102134" cy="5544616"/>
          </a:xfrm>
          <a:prstGeom prst="rect">
            <a:avLst/>
          </a:prstGeom>
          <a:noFill/>
        </p:spPr>
      </p:pic>
      <p:sp>
        <p:nvSpPr>
          <p:cNvPr id="2" name="TextBox 1"/>
          <p:cNvSpPr txBox="1"/>
          <p:nvPr/>
        </p:nvSpPr>
        <p:spPr>
          <a:xfrm>
            <a:off x="1187624" y="5949280"/>
            <a:ext cx="6624736" cy="369332"/>
          </a:xfrm>
          <a:prstGeom prst="rect">
            <a:avLst/>
          </a:prstGeom>
          <a:noFill/>
        </p:spPr>
        <p:txBody>
          <a:bodyPr wrap="square" rtlCol="0">
            <a:spAutoFit/>
          </a:bodyPr>
          <a:lstStyle/>
          <a:p>
            <a:pPr algn="ctr"/>
            <a:r>
              <a:rPr lang="ru-RU" b="1" i="1" dirty="0" smtClean="0">
                <a:solidFill>
                  <a:srgbClr val="002060"/>
                </a:solidFill>
                <a:latin typeface="Times New Roman" pitchFamily="18" charset="0"/>
                <a:cs typeface="Times New Roman" pitchFamily="18" charset="0"/>
              </a:rPr>
              <a:t>Большая, дружная семья </a:t>
            </a:r>
            <a:r>
              <a:rPr lang="ru-RU" b="1" i="1" dirty="0" err="1" smtClean="0">
                <a:solidFill>
                  <a:srgbClr val="002060"/>
                </a:solidFill>
                <a:latin typeface="Times New Roman" pitchFamily="18" charset="0"/>
                <a:cs typeface="Times New Roman" pitchFamily="18" charset="0"/>
              </a:rPr>
              <a:t>Хубрак</a:t>
            </a:r>
            <a:r>
              <a:rPr lang="ru-RU" b="1" i="1" dirty="0" smtClean="0">
                <a:solidFill>
                  <a:srgbClr val="002060"/>
                </a:solidFill>
                <a:latin typeface="Times New Roman" pitchFamily="18" charset="0"/>
                <a:cs typeface="Times New Roman" pitchFamily="18" charset="0"/>
              </a:rPr>
              <a:t>  </a:t>
            </a:r>
            <a:r>
              <a:rPr lang="ru-RU" b="1" i="1" dirty="0" err="1" smtClean="0">
                <a:solidFill>
                  <a:srgbClr val="002060"/>
                </a:solidFill>
                <a:latin typeface="Times New Roman" pitchFamily="18" charset="0"/>
                <a:cs typeface="Times New Roman" pitchFamily="18" charset="0"/>
              </a:rPr>
              <a:t>Дылгыровича</a:t>
            </a:r>
            <a:r>
              <a:rPr lang="ru-RU" b="1" i="1" dirty="0" smtClean="0">
                <a:solidFill>
                  <a:srgbClr val="002060"/>
                </a:solidFill>
                <a:latin typeface="Times New Roman" pitchFamily="18" charset="0"/>
                <a:cs typeface="Times New Roman" pitchFamily="18" charset="0"/>
              </a:rPr>
              <a:t> </a:t>
            </a:r>
            <a:endParaRPr lang="ru-RU" b="1" i="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274638"/>
            <a:ext cx="8229600" cy="5818187"/>
          </a:xfrm>
        </p:spPr>
        <p:txBody>
          <a:bodyPr>
            <a:normAutofit/>
          </a:bodyPr>
          <a:lstStyle/>
          <a:p>
            <a:r>
              <a:rPr lang="ru-RU" sz="1800" b="1" i="1" dirty="0">
                <a:solidFill>
                  <a:srgbClr val="92D050"/>
                </a:solidFill>
              </a:rPr>
              <a:t>Хубрак </a:t>
            </a:r>
            <a:r>
              <a:rPr lang="ru-RU" sz="1800" b="1" i="1" dirty="0" smtClean="0">
                <a:solidFill>
                  <a:srgbClr val="92D050"/>
                </a:solidFill>
              </a:rPr>
              <a:t>Дылгырович </a:t>
            </a:r>
            <a:r>
              <a:rPr lang="ru-RU" sz="1800" b="1" i="1" dirty="0">
                <a:solidFill>
                  <a:srgbClr val="92D050"/>
                </a:solidFill>
              </a:rPr>
              <a:t>родился  в 1907 году. После окончания начальной школы работал в колхозе, а затем секретарём Дыренского сельского Совета. Во время Великой Отечественной войны служил в рядах Советской Армии. Вернувшись из армии, возглавил полеводческую бригаду колхоза имени Ленина Курумканского района.</a:t>
            </a:r>
            <a:br>
              <a:rPr lang="ru-RU" sz="1800" b="1" i="1" dirty="0">
                <a:solidFill>
                  <a:srgbClr val="92D050"/>
                </a:solidFill>
              </a:rPr>
            </a:br>
            <a:r>
              <a:rPr lang="ru-RU" sz="1800" b="1" i="1" dirty="0">
                <a:solidFill>
                  <a:srgbClr val="92D050"/>
                </a:solidFill>
              </a:rPr>
              <a:t>Используя передовые методы в земледелии, бригада </a:t>
            </a:r>
            <a:r>
              <a:rPr lang="ru-RU" sz="1800" b="1" i="1" dirty="0" err="1">
                <a:solidFill>
                  <a:srgbClr val="92D050"/>
                </a:solidFill>
              </a:rPr>
              <a:t>Хубрака</a:t>
            </a:r>
            <a:r>
              <a:rPr lang="ru-RU" sz="1800" b="1" i="1" dirty="0">
                <a:solidFill>
                  <a:srgbClr val="92D050"/>
                </a:solidFill>
              </a:rPr>
              <a:t> </a:t>
            </a:r>
            <a:r>
              <a:rPr lang="ru-RU" sz="1800" b="1" i="1" dirty="0" err="1">
                <a:solidFill>
                  <a:srgbClr val="92D050"/>
                </a:solidFill>
              </a:rPr>
              <a:t>Дылгировича</a:t>
            </a:r>
            <a:r>
              <a:rPr lang="ru-RU" sz="1800" b="1" i="1" dirty="0">
                <a:solidFill>
                  <a:srgbClr val="92D050"/>
                </a:solidFill>
              </a:rPr>
              <a:t> вложила немало труда, чтобы поднять урожайность колхозных полей. Начали эту работу с накопления влаги в почве. На закреплённых участках расставляли щиты для снегозадержания, а весной, когда оттаивала почва, производили раннее боронование  паров и зяби. Каждый год в почву вносили удобрения. Большая работа велась и по уходу за посевами.</a:t>
            </a:r>
            <a:br>
              <a:rPr lang="ru-RU" sz="1800" b="1" i="1" dirty="0">
                <a:solidFill>
                  <a:srgbClr val="92D050"/>
                </a:solidFill>
              </a:rPr>
            </a:br>
            <a:r>
              <a:rPr lang="ru-RU" sz="1800" b="1" i="1" dirty="0">
                <a:solidFill>
                  <a:srgbClr val="92D050"/>
                </a:solidFill>
              </a:rPr>
              <a:t>1947 год – второй послевоенный год, принёс </a:t>
            </a:r>
            <a:r>
              <a:rPr lang="ru-RU" sz="1800" b="1" i="1" dirty="0" err="1">
                <a:solidFill>
                  <a:srgbClr val="92D050"/>
                </a:solidFill>
              </a:rPr>
              <a:t>дыренским</a:t>
            </a:r>
            <a:r>
              <a:rPr lang="ru-RU" sz="1800" b="1" i="1" dirty="0">
                <a:solidFill>
                  <a:srgbClr val="92D050"/>
                </a:solidFill>
              </a:rPr>
              <a:t> земледельцам большую победу. На площади свыше семисот гектаров было выращено по 18 центнеров зерна с гектара, а на участке в 43 гектара, закреплённом за бригадой Х. Д. Хорганова, - по 30,13 центнера пшеницы.</a:t>
            </a:r>
            <a:br>
              <a:rPr lang="ru-RU" sz="1800" b="1" i="1" dirty="0">
                <a:solidFill>
                  <a:srgbClr val="92D050"/>
                </a:solidFill>
              </a:rPr>
            </a:br>
            <a:r>
              <a:rPr lang="ru-RU" sz="1800" b="1" i="1" dirty="0">
                <a:solidFill>
                  <a:srgbClr val="92D050"/>
                </a:solidFill>
              </a:rPr>
              <a:t>За получения высоких урожаев Указом Президиума Верховного Совета СССР Х.Д. Хорганову было присвоено звание Героя Социалистического Труда.</a:t>
            </a:r>
            <a:br>
              <a:rPr lang="ru-RU" sz="1800" b="1" i="1" dirty="0">
                <a:solidFill>
                  <a:srgbClr val="92D050"/>
                </a:solidFill>
              </a:rPr>
            </a:br>
            <a:r>
              <a:rPr lang="ru-RU" sz="1800" b="1" i="1" dirty="0">
                <a:solidFill>
                  <a:srgbClr val="92D050"/>
                </a:solidFill>
              </a:rPr>
              <a:t>В 1949 году Хубрак </a:t>
            </a:r>
            <a:r>
              <a:rPr lang="ru-RU" sz="1800" b="1" i="1" dirty="0" smtClean="0">
                <a:solidFill>
                  <a:srgbClr val="92D050"/>
                </a:solidFill>
              </a:rPr>
              <a:t>Дылгырович </a:t>
            </a:r>
            <a:r>
              <a:rPr lang="ru-RU" sz="1800" b="1" i="1" dirty="0">
                <a:solidFill>
                  <a:srgbClr val="92D050"/>
                </a:solidFill>
              </a:rPr>
              <a:t>тяжело заболел и вынужден был оставить работу.</a:t>
            </a:r>
            <a:r>
              <a:rPr lang="ru-RU" sz="1800" dirty="0">
                <a:solidFill>
                  <a:srgbClr val="92D050"/>
                </a:solidFill>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366</TotalTime>
  <Words>1012</Words>
  <Application>Microsoft Office PowerPoint</Application>
  <PresentationFormat>Экран (4:3)</PresentationFormat>
  <Paragraphs>35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 </vt:lpstr>
      <vt:lpstr>Введение</vt:lpstr>
      <vt:lpstr>Презентация PowerPoint</vt:lpstr>
      <vt:lpstr>Почетное  звание Героя Социалистического труда</vt:lpstr>
      <vt:lpstr>Герои Социалистического Труда</vt:lpstr>
      <vt:lpstr>Презентация PowerPoint</vt:lpstr>
      <vt:lpstr>Герою Социалистического труда вручаются: </vt:lpstr>
      <vt:lpstr>Презентация PowerPoint</vt:lpstr>
      <vt:lpstr>Хубрак Дылгырович родился  в 1907 году. После окончания начальной школы работал в колхозе, а затем секретарём Дыренского сельского Совета. Во время Великой Отечественной войны служил в рядах Советской Армии. Вернувшись из армии, возглавил полеводческую бригаду колхоза имени Ленина Курумканского района. Используя передовые методы в земледелии, бригада Хубрака Дылгировича вложила немало труда, чтобы поднять урожайность колхозных полей. Начали эту работу с накопления влаги в почве. На закреплённых участках расставляли щиты для снегозадержания, а весной, когда оттаивала почва, производили раннее боронование  паров и зяби. Каждый год в почву вносили удобрения. Большая работа велась и по уходу за посевами. 1947 год – второй послевоенный год, принёс дыренским земледельцам большую победу. На площади свыше семисот гектаров было выращено по 18 центнеров зерна с гектара, а на участке в 43 гектара, закреплённом за бригадой Х. Д. Хорганова, - по 30,13 центнера пшеницы. За получения высоких урожаев Указом Президиума Верховного Совета СССР Х.Д. Хорганову было присвоено звание Героя Социалистического Труда. В 1949 году Хубрак Дылгырович тяжело заболел и вынужден был оставить работу. </vt:lpstr>
      <vt:lpstr>Презентация PowerPoint</vt:lpstr>
      <vt:lpstr>Презентация PowerPoint</vt:lpstr>
      <vt:lpstr>Звание Героя Социалистического Труда Дондоб Читагарович получил на посту председателя Дыренского колхоза. В 1947 году руководимая им артель собрала замечательный урожай зерновых: на площади в 44 гектара было получено по 30,35 центнера пшеницы, а с площади в 450 гектаров – по 15 центнеров зерна с гектара. И такой урожай был получен в суровых климатических условиях, где короткий вегетационный период и бедные почвы. Но Дыренские земледельцы доказали, что и в таких условиях можно получать высокие урожаи зерновых. Председателем колхоза Д. Читагарович начал работать в 1942 году. Руководить хозяйством в то время было не легко, но он работал не жалея ни сил, ни времени, воодушевляя колхозников на увеличение производства сельскохозяйственной продукции, и они с честью выдержали суровые испытания военного времени. В 1950 году в возрасте 50 лет Д. Читагарович по состоянию здоровья был освобожден от обязанностей председателя колхоза.  </vt:lpstr>
      <vt:lpstr>Презентация PowerPoint</vt:lpstr>
      <vt:lpstr>Презентация PowerPoint</vt:lpstr>
      <vt:lpstr>Золотая медаль «Серп и молот»</vt:lpstr>
      <vt:lpstr>Презентация PowerPoint</vt:lpstr>
      <vt:lpstr> Орден Ленина</vt:lpstr>
      <vt:lpstr>Презентация PowerPoint</vt:lpstr>
      <vt:lpstr>Заключение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gendalf</cp:lastModifiedBy>
  <cp:revision>46</cp:revision>
  <dcterms:modified xsi:type="dcterms:W3CDTF">2015-04-09T08:04:47Z</dcterms:modified>
</cp:coreProperties>
</file>