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219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7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137E9C-2421-4746-8BB4-4ACE923836AF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64B19-398D-4F0E-923A-AF568F78C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415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615F4-6636-4464-BCFD-1F880A6FFE23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9187-4793-4DCE-B85E-393EC3D47F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615F4-6636-4464-BCFD-1F880A6FFE23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9187-4793-4DCE-B85E-393EC3D47F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615F4-6636-4464-BCFD-1F880A6FFE23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9187-4793-4DCE-B85E-393EC3D47F69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615F4-6636-4464-BCFD-1F880A6FFE23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9187-4793-4DCE-B85E-393EC3D47F6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615F4-6636-4464-BCFD-1F880A6FFE23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9187-4793-4DCE-B85E-393EC3D47F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615F4-6636-4464-BCFD-1F880A6FFE23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9187-4793-4DCE-B85E-393EC3D47F6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615F4-6636-4464-BCFD-1F880A6FFE23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9187-4793-4DCE-B85E-393EC3D47F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615F4-6636-4464-BCFD-1F880A6FFE23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9187-4793-4DCE-B85E-393EC3D47F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615F4-6636-4464-BCFD-1F880A6FFE23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9187-4793-4DCE-B85E-393EC3D47F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615F4-6636-4464-BCFD-1F880A6FFE23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9187-4793-4DCE-B85E-393EC3D47F69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615F4-6636-4464-BCFD-1F880A6FFE23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9187-4793-4DCE-B85E-393EC3D47F6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EE615F4-6636-4464-BCFD-1F880A6FFE23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6C29187-4793-4DCE-B85E-393EC3D47F6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text=%D1%84%D0%BE%D1%82%D0%BE%20%D0%B2%D0%B0%D0%BB%D1%8C%D1%81%D0%B0&amp;rpt=simage&amp;img_url=www.proza.ru/pics/2009/11/18/189.jpg&amp;noreask=1&amp;lr=213&amp;p=11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im0-tub-ru.yandex.net/i?id=390258731-03-72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316684"/>
            <a:ext cx="2448272" cy="254131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556792"/>
            <a:ext cx="7342584" cy="1036712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История песни</a:t>
            </a:r>
            <a:endParaRPr lang="ru-RU" b="1" cap="all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495" y="2967335"/>
            <a:ext cx="72010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5400" b="1" spc="50" dirty="0" err="1" smtClean="0">
                <a:ln w="11430"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Курумканский</a:t>
            </a:r>
            <a:r>
              <a:rPr lang="ru-RU" sz="5400" b="1" spc="50" dirty="0" smtClean="0">
                <a:ln w="11430"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вальс»</a:t>
            </a:r>
            <a:endParaRPr lang="ru-RU" sz="5400" b="1" cap="none" spc="50" dirty="0">
              <a:ln w="11430">
                <a:solidFill>
                  <a:srgbClr val="00206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23936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002060"/>
                </a:solidFill>
              </a:rPr>
              <a:t>История песни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844824"/>
            <a:ext cx="799288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705"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А теперь хочу раскрыть смысл слов в песне, который я не понял и спросил у 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М.Г. </a:t>
            </a:r>
            <a:r>
              <a:rPr lang="ru-RU" dirty="0" err="1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Елбонова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и Дины Николаевны.</a:t>
            </a:r>
            <a:endParaRPr lang="ru-RU" sz="14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R="179705"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Первый мой вопрос был:</a:t>
            </a:r>
            <a:endParaRPr lang="ru-RU" sz="14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R="179705"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-  а почему три сосны?</a:t>
            </a:r>
            <a:endParaRPr lang="ru-RU" sz="14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R="179705"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- В самом центре Курумкана, по улице Школьной растут именно три сосны - развесистые деревья. С давних времён они считаются священными. Существует легенда, что эти сосны обладают сверхъестественной силой. Человек, осквернивший эти деревья, будет наказан. </a:t>
            </a:r>
            <a:r>
              <a:rPr lang="ru-RU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Курумканцы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поклоняются этим трём постаревшим соснам. Под эти деревья кладут монеты. </a:t>
            </a:r>
            <a:endParaRPr lang="ru-RU" sz="14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579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002060"/>
                </a:solidFill>
              </a:rPr>
              <a:t>История песни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844824"/>
            <a:ext cx="784887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705"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 настоящее время в центре Курумкана осталось стоять две сосны, а третья сосна упала. Об этой, третьей сосне есть легенда: « Примерно в 1995 году самая старшая из сосен, отжив свой век, упала. Естественно, лежащую в центре села сосну нужно было вывозить за пределы села. Но никто из местных жителей – бурят не решался этого сделать, так как боялись гнева духа «Трёх сосен». Тогда они нашли решение. Они попросили русского тракториста, который ничего не знал о «силе «Трёх сосен», вывезти сосну, за определённую плату. Тракторист согласился и вывез сосну. Но через несколько дней погиб, попав в аварию на том тракторе, на котором вывозил сосну».</a:t>
            </a:r>
            <a:endParaRPr lang="ru-RU" sz="14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29213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002060"/>
                </a:solidFill>
              </a:rPr>
              <a:t>История песни</a:t>
            </a:r>
            <a:endParaRPr lang="ru-RU" dirty="0"/>
          </a:p>
        </p:txBody>
      </p:sp>
      <p:pic>
        <p:nvPicPr>
          <p:cNvPr id="3" name="Рисунок 2" descr="C:\Users\днс\Desktop\x_e6c26f8b[1]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4104456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572000" y="3167622"/>
            <a:ext cx="4572000" cy="1791260"/>
          </a:xfrm>
          <a:prstGeom prst="rect">
            <a:avLst/>
          </a:prstGeom>
        </p:spPr>
        <p:txBody>
          <a:bodyPr>
            <a:spAutoFit/>
          </a:bodyPr>
          <a:lstStyle/>
          <a:p>
            <a:pPr marR="179705" algn="ctr">
              <a:lnSpc>
                <a:spcPct val="115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«… Где три постаревших сосны,</a:t>
            </a:r>
            <a:endParaRPr lang="ru-RU" sz="24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R="179705" algn="ctr">
              <a:lnSpc>
                <a:spcPct val="115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       Ровесник там встретился </a:t>
            </a:r>
            <a:r>
              <a:rPr lang="ru-RU" sz="2400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мне»</a:t>
            </a:r>
            <a:endParaRPr lang="ru-RU" sz="24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24580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002060"/>
                </a:solidFill>
              </a:rPr>
              <a:t>История песни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556792"/>
            <a:ext cx="3456384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705"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Второй мой вопрос был:</a:t>
            </a:r>
            <a:endParaRPr lang="ru-RU" sz="14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R="179705"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- где гора «</a:t>
            </a:r>
            <a:r>
              <a:rPr lang="ru-RU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Маряан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» и почему так называется?</a:t>
            </a:r>
            <a:endParaRPr lang="ru-RU" sz="14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R="179705"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- При въезде в Курумкан со стороны города есть лысая гора, где стоит телевизионная вышка, ее называют горой </a:t>
            </a:r>
            <a:r>
              <a:rPr lang="ru-RU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Маряан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 Оттуда мы в детстве все катались на санках и лыжах. А горы </a:t>
            </a:r>
            <a:r>
              <a:rPr lang="ru-RU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Маряан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называют потому что она местами лысая.</a:t>
            </a:r>
            <a:endParaRPr lang="ru-RU" sz="14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5" name="Рисунок 4" descr="C:\Users\днс\Desktop\w_f8d66d4d[1]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1412776"/>
            <a:ext cx="4923773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112609" y="5481121"/>
            <a:ext cx="4572000" cy="1118768"/>
          </a:xfrm>
          <a:prstGeom prst="rect">
            <a:avLst/>
          </a:prstGeom>
        </p:spPr>
        <p:txBody>
          <a:bodyPr>
            <a:spAutoFit/>
          </a:bodyPr>
          <a:lstStyle/>
          <a:p>
            <a:pPr marR="179705"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«…Ты помнишь, на лыжах зимой</a:t>
            </a:r>
            <a:endParaRPr lang="ru-RU" sz="20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R="179705"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Летели мы с горки «</a:t>
            </a:r>
            <a:r>
              <a:rPr lang="ru-RU" sz="2000" b="1" i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Маряан</a:t>
            </a:r>
            <a:r>
              <a:rPr lang="ru-RU" sz="20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»?»</a:t>
            </a:r>
            <a:endParaRPr lang="ru-RU" sz="20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R="179705" algn="ctr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latin typeface="Times New Roman"/>
                <a:ea typeface="Calibri"/>
                <a:cs typeface="Times New Roman"/>
              </a:rPr>
              <a:t> </a:t>
            </a:r>
            <a:endParaRPr lang="ru-RU" sz="1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1648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002060"/>
                </a:solidFill>
              </a:rPr>
              <a:t>История песни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72627" y="2132856"/>
            <a:ext cx="7848872" cy="3596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705"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Третий вопрос был:</a:t>
            </a:r>
            <a:endParaRPr lang="ru-RU" sz="14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R="179705"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- Я понял, что </a:t>
            </a:r>
            <a:r>
              <a:rPr lang="ru-RU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Дамдинов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на родине встретился со своими друзьями геологом, артистом и моряком. Кто они?</a:t>
            </a:r>
            <a:endParaRPr lang="ru-RU" sz="14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R="179705"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- Да, действительно, мы все встретились у себя на родине.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Артист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, наверное, всем понятно, что это про меня (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Михаил </a:t>
            </a:r>
            <a:r>
              <a:rPr lang="ru-RU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Гомбоевич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Елбонов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).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Геолог – Гагарин Георгий Петрович –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главный геолог Иркутского </a:t>
            </a:r>
            <a:r>
              <a:rPr lang="ru-RU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геологоуправления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, лауреат Ленинской премии, уроженец села Курумкан.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Моряк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– </a:t>
            </a:r>
            <a:r>
              <a:rPr lang="ru-RU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Соел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Пиртанович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Бадмаев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-  капитан первого ранга, начальник штаба Тихоокеанского Флота, жил и работал во Владивостоке, уроженец села </a:t>
            </a:r>
            <a:r>
              <a:rPr lang="ru-RU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Барагхан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 Мы все приехали на встречу с родиной.</a:t>
            </a:r>
            <a:endParaRPr lang="ru-RU" sz="14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R="17970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51282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002060"/>
                </a:solidFill>
              </a:rPr>
              <a:t>История песни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494129"/>
            <a:ext cx="8568952" cy="337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70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«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Курумканский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вальс».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Эта песня стала нашим гимном, прославляющим красоту нашего района, его людей. Наверное, нет человека, который не знает и не слышал эту песню.  Песня вызывает любовь к родине, чувство патриотизма, сплочения. Все поют ее, когда тоскуют по Родине вдали от дома, на свадьбах, когда радуются. </a:t>
            </a:r>
            <a:endParaRPr lang="ru-RU" sz="24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</a:rPr>
              <a:t>«Нам дорог всегда Курумкан!» - так поэт выразил свои чувства в песне. Это ли не прославление родных мест. 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670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днс\Desktop\Николай Дамдинов\x_a2b45284[1]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764704"/>
            <a:ext cx="5728335" cy="42964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691680" y="5109313"/>
            <a:ext cx="6264696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705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Я с Михаилом </a:t>
            </a:r>
            <a:r>
              <a:rPr lang="ru-RU" sz="2400" b="1" i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Елбоновым</a:t>
            </a:r>
            <a:r>
              <a:rPr lang="ru-RU" sz="24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, народным артистом России</a:t>
            </a:r>
            <a:endParaRPr lang="ru-RU" sz="2400" b="1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3159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539552" y="5517232"/>
            <a:ext cx="3822192" cy="639762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>
                <a:latin typeface="Times New Roman"/>
                <a:ea typeface="Calibri"/>
              </a:rPr>
              <a:t>Я с дочкой Николая </a:t>
            </a:r>
            <a:r>
              <a:rPr lang="ru-RU" i="1" dirty="0" err="1">
                <a:latin typeface="Times New Roman"/>
                <a:ea typeface="Calibri"/>
              </a:rPr>
              <a:t>Дамдинова</a:t>
            </a:r>
            <a:r>
              <a:rPr lang="ru-RU" i="1" dirty="0">
                <a:latin typeface="Times New Roman"/>
                <a:ea typeface="Calibri"/>
              </a:rPr>
              <a:t> Диной Николаевной 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572000" y="5589240"/>
            <a:ext cx="3822192" cy="639762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>
                <a:latin typeface="Times New Roman"/>
                <a:ea typeface="Calibri"/>
              </a:rPr>
              <a:t>Я с внучкой Николая </a:t>
            </a:r>
            <a:r>
              <a:rPr lang="ru-RU" i="1" dirty="0" err="1" smtClean="0">
                <a:latin typeface="Times New Roman"/>
                <a:ea typeface="Calibri"/>
              </a:rPr>
              <a:t>Дамдинова</a:t>
            </a:r>
            <a:r>
              <a:rPr lang="ru-RU" i="1" dirty="0" smtClean="0">
                <a:latin typeface="Times New Roman"/>
                <a:ea typeface="Calibri"/>
              </a:rPr>
              <a:t> </a:t>
            </a:r>
          </a:p>
          <a:p>
            <a:r>
              <a:rPr lang="ru-RU" i="1" dirty="0" smtClean="0">
                <a:latin typeface="Times New Roman"/>
                <a:ea typeface="Calibri"/>
              </a:rPr>
              <a:t>Анной </a:t>
            </a:r>
            <a:r>
              <a:rPr lang="ru-RU" i="1" dirty="0">
                <a:latin typeface="Times New Roman"/>
                <a:ea typeface="Calibri"/>
              </a:rPr>
              <a:t>Артуровной</a:t>
            </a:r>
            <a:endParaRPr lang="ru-RU" dirty="0"/>
          </a:p>
        </p:txBody>
      </p:sp>
      <p:pic>
        <p:nvPicPr>
          <p:cNvPr id="11" name="Объект 10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3528392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Объект 11"/>
          <p:cNvPicPr>
            <a:picLocks noGrp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620688"/>
            <a:ext cx="3240360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25505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23528" y="162880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</a:rPr>
              <a:t>«…милее всего на свете родное село»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4149080"/>
            <a:ext cx="725981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2032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«</a:t>
            </a:r>
            <a:r>
              <a:rPr lang="ru-RU" i="1" dirty="0" err="1" smtClean="0">
                <a:solidFill>
                  <a:srgbClr val="FF0000"/>
                </a:solidFill>
              </a:rPr>
              <a:t>Курумканский</a:t>
            </a:r>
            <a:r>
              <a:rPr lang="ru-RU" i="1" dirty="0" smtClean="0">
                <a:solidFill>
                  <a:srgbClr val="FF0000"/>
                </a:solidFill>
              </a:rPr>
              <a:t> вальс»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76656" y="1340768"/>
            <a:ext cx="3822192" cy="19771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днс\Desktop\Николай Дамдинов\природа 1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83568" y="1340768"/>
            <a:ext cx="3819525" cy="22243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645025" y="1340768"/>
            <a:ext cx="3822192" cy="4785395"/>
          </a:xfrm>
        </p:spPr>
        <p:txBody>
          <a:bodyPr>
            <a:normAutofit fontScale="70000" lnSpcReduction="20000"/>
          </a:bodyPr>
          <a:lstStyle/>
          <a:p>
            <a:r>
              <a:rPr lang="ru-RU" i="1" dirty="0"/>
              <a:t> Здесь горы стеною встают,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       </a:t>
            </a:r>
            <a:r>
              <a:rPr lang="ru-RU" i="1" dirty="0"/>
              <a:t>Деревья уютно шумят.</a:t>
            </a:r>
            <a:endParaRPr lang="ru-RU" dirty="0"/>
          </a:p>
          <a:p>
            <a:r>
              <a:rPr lang="ru-RU" i="1" dirty="0"/>
              <a:t>Здесь песни иные поют,</a:t>
            </a:r>
            <a:endParaRPr lang="ru-RU" dirty="0"/>
          </a:p>
          <a:p>
            <a:r>
              <a:rPr lang="ru-RU" i="1" dirty="0"/>
              <a:t>Чем лет восемнадцать назад.</a:t>
            </a:r>
            <a:endParaRPr lang="ru-RU" dirty="0"/>
          </a:p>
          <a:p>
            <a:r>
              <a:rPr lang="ru-RU" i="1" dirty="0"/>
              <a:t>Но люди остались верны</a:t>
            </a:r>
            <a:endParaRPr lang="ru-RU" dirty="0"/>
          </a:p>
          <a:p>
            <a:r>
              <a:rPr lang="ru-RU" i="1" dirty="0"/>
              <a:t>Суровой и древней земле.</a:t>
            </a:r>
            <a:endParaRPr lang="ru-RU" dirty="0"/>
          </a:p>
          <a:p>
            <a:r>
              <a:rPr lang="ru-RU" i="1" dirty="0"/>
              <a:t>Где три постаревших сосны,</a:t>
            </a:r>
            <a:endParaRPr lang="ru-RU" dirty="0"/>
          </a:p>
          <a:p>
            <a:r>
              <a:rPr lang="ru-RU" i="1" dirty="0"/>
              <a:t>Ровесник там встретился мне.</a:t>
            </a:r>
            <a:endParaRPr lang="ru-RU" dirty="0"/>
          </a:p>
          <a:p>
            <a:r>
              <a:rPr lang="ru-RU" i="1" dirty="0"/>
              <a:t>   Припев:</a:t>
            </a:r>
            <a:endParaRPr lang="ru-RU" dirty="0"/>
          </a:p>
          <a:p>
            <a:r>
              <a:rPr lang="ru-RU" i="1" dirty="0"/>
              <a:t>Пусть ветры, снега и туман-        </a:t>
            </a:r>
            <a:endParaRPr lang="ru-RU" dirty="0"/>
          </a:p>
          <a:p>
            <a:r>
              <a:rPr lang="ru-RU" i="1" dirty="0"/>
              <a:t>Нам дорог всегда Курумкан.</a:t>
            </a:r>
            <a:endParaRPr lang="ru-RU" dirty="0"/>
          </a:p>
          <a:p>
            <a:r>
              <a:rPr lang="ru-RU" i="1" dirty="0"/>
              <a:t>Мы знаем: милее всего</a:t>
            </a:r>
            <a:endParaRPr lang="ru-RU" dirty="0"/>
          </a:p>
          <a:p>
            <a:r>
              <a:rPr lang="ru-RU" i="1" dirty="0"/>
              <a:t>На свете родное село.</a:t>
            </a:r>
            <a:endParaRPr lang="ru-RU" dirty="0"/>
          </a:p>
          <a:p>
            <a:r>
              <a:rPr lang="ru-RU" i="1" dirty="0"/>
              <a:t>Приехали нынче домой </a:t>
            </a:r>
            <a:endParaRPr lang="ru-RU" dirty="0"/>
          </a:p>
          <a:p>
            <a:r>
              <a:rPr lang="ru-RU" i="1" dirty="0"/>
              <a:t>Геолог, артист и моряк.</a:t>
            </a:r>
            <a:endParaRPr lang="ru-RU" dirty="0"/>
          </a:p>
          <a:p>
            <a:r>
              <a:rPr lang="ru-RU" i="1" dirty="0"/>
              <a:t>Ты помнишь, на лыжах зимой</a:t>
            </a:r>
            <a:endParaRPr lang="ru-RU" dirty="0"/>
          </a:p>
          <a:p>
            <a:r>
              <a:rPr lang="ru-RU" i="1" dirty="0"/>
              <a:t>Летели мы с горки «</a:t>
            </a:r>
            <a:r>
              <a:rPr lang="ru-RU" i="1" dirty="0" err="1"/>
              <a:t>Маряан</a:t>
            </a:r>
            <a:r>
              <a:rPr lang="ru-RU" i="1" dirty="0"/>
              <a:t>»?</a:t>
            </a:r>
            <a:endParaRPr lang="ru-RU" dirty="0"/>
          </a:p>
          <a:p>
            <a:r>
              <a:rPr lang="ru-RU" i="1" dirty="0"/>
              <a:t>Здесь наши рождались мечты,</a:t>
            </a:r>
            <a:endParaRPr lang="ru-RU" dirty="0"/>
          </a:p>
          <a:p>
            <a:r>
              <a:rPr lang="ru-RU" i="1" dirty="0"/>
              <a:t>Что нас уводили потом.</a:t>
            </a:r>
            <a:endParaRPr lang="ru-RU" dirty="0"/>
          </a:p>
          <a:p>
            <a:r>
              <a:rPr lang="ru-RU" i="1" dirty="0"/>
              <a:t>Черемухи нежной кусты…</a:t>
            </a:r>
            <a:endParaRPr lang="ru-RU" dirty="0"/>
          </a:p>
          <a:p>
            <a:r>
              <a:rPr lang="ru-RU" i="1" dirty="0"/>
              <a:t>Будь вечен, родительский дом!</a:t>
            </a:r>
            <a:endParaRPr lang="ru-RU" dirty="0"/>
          </a:p>
          <a:p>
            <a:endParaRPr lang="ru-RU" dirty="0"/>
          </a:p>
        </p:txBody>
      </p:sp>
      <p:pic>
        <p:nvPicPr>
          <p:cNvPr id="1028" name="Picture 4" descr="C:\Users\днс\Desktop\Николай Дамдинов\природа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05064"/>
            <a:ext cx="4032448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0761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88024" y="2060848"/>
            <a:ext cx="3822192" cy="4248472"/>
          </a:xfrm>
        </p:spPr>
        <p:txBody>
          <a:bodyPr>
            <a:normAutofit fontScale="70000" lnSpcReduction="20000"/>
          </a:bodyPr>
          <a:lstStyle/>
          <a:p>
            <a:pPr marL="1348740">
              <a:lnSpc>
                <a:spcPct val="115000"/>
              </a:lnSpc>
              <a:spcAft>
                <a:spcPts val="0"/>
              </a:spcAft>
            </a:pPr>
            <a:r>
              <a:rPr lang="ru-RU" i="1" dirty="0" err="1">
                <a:latin typeface="Calibri"/>
                <a:ea typeface="Calibri"/>
                <a:cs typeface="Times New Roman"/>
              </a:rPr>
              <a:t>Хадынгаа</a:t>
            </a:r>
            <a:r>
              <a:rPr lang="ru-RU" i="1" dirty="0">
                <a:latin typeface="Calibri"/>
                <a:ea typeface="Calibri"/>
                <a:cs typeface="Times New Roman"/>
              </a:rPr>
              <a:t> 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хормойдо</a:t>
            </a:r>
            <a:r>
              <a:rPr lang="ru-RU" i="1" dirty="0">
                <a:latin typeface="Calibri"/>
                <a:ea typeface="Calibri"/>
                <a:cs typeface="Times New Roman"/>
              </a:rPr>
              <a:t> 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ургаал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1348740">
              <a:lnSpc>
                <a:spcPct val="115000"/>
              </a:lnSpc>
              <a:spcAft>
                <a:spcPts val="0"/>
              </a:spcAft>
            </a:pPr>
            <a:r>
              <a:rPr lang="ru-RU" i="1" dirty="0" err="1">
                <a:latin typeface="Calibri"/>
                <a:ea typeface="Calibri"/>
                <a:cs typeface="Times New Roman"/>
              </a:rPr>
              <a:t>Хасуури</a:t>
            </a:r>
            <a:r>
              <a:rPr lang="ru-RU" i="1" dirty="0">
                <a:latin typeface="Calibri"/>
                <a:ea typeface="Calibri"/>
                <a:cs typeface="Times New Roman"/>
              </a:rPr>
              <a:t>,  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уляа</a:t>
            </a:r>
            <a:r>
              <a:rPr lang="en-US" i="1" dirty="0">
                <a:latin typeface="Calibri"/>
                <a:ea typeface="Calibri"/>
                <a:cs typeface="Times New Roman"/>
              </a:rPr>
              <a:t>h</a:t>
            </a:r>
            <a:r>
              <a:rPr lang="ru-RU" i="1" dirty="0">
                <a:latin typeface="Calibri"/>
                <a:ea typeface="Calibri"/>
                <a:cs typeface="Times New Roman"/>
              </a:rPr>
              <a:t>ан,  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жодоо</a:t>
            </a:r>
            <a:r>
              <a:rPr lang="ru-RU" i="1" dirty="0">
                <a:latin typeface="Calibri"/>
                <a:ea typeface="Calibri"/>
                <a:cs typeface="Times New Roman"/>
              </a:rPr>
              <a:t>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1348740">
              <a:lnSpc>
                <a:spcPct val="115000"/>
              </a:lnSpc>
              <a:spcAft>
                <a:spcPts val="0"/>
              </a:spcAft>
            </a:pPr>
            <a:r>
              <a:rPr lang="ru-RU" i="1" dirty="0" err="1">
                <a:latin typeface="Calibri"/>
                <a:ea typeface="Calibri"/>
                <a:cs typeface="Times New Roman"/>
              </a:rPr>
              <a:t>Таряата</a:t>
            </a:r>
            <a:r>
              <a:rPr lang="ru-RU" i="1" dirty="0">
                <a:latin typeface="Calibri"/>
                <a:ea typeface="Calibri"/>
                <a:cs typeface="Times New Roman"/>
              </a:rPr>
              <a:t> Х</a:t>
            </a:r>
            <a:r>
              <a:rPr lang="en-US" i="1" dirty="0">
                <a:latin typeface="Calibri"/>
                <a:ea typeface="Calibri"/>
                <a:cs typeface="Calibri"/>
              </a:rPr>
              <a:t>γ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нтэйг</a:t>
            </a:r>
            <a:r>
              <a:rPr lang="ru-RU" i="1" dirty="0" err="1">
                <a:latin typeface="Calibri"/>
                <a:ea typeface="Calibri"/>
                <a:cs typeface="Calibri"/>
              </a:rPr>
              <a:t>өө</a:t>
            </a:r>
            <a:r>
              <a:rPr lang="ru-RU" i="1" dirty="0">
                <a:latin typeface="Calibri"/>
                <a:ea typeface="Calibri"/>
                <a:cs typeface="Times New Roman"/>
              </a:rPr>
              <a:t> т</a:t>
            </a:r>
            <a:r>
              <a:rPr lang="en-US" i="1" dirty="0">
                <a:latin typeface="Calibri"/>
                <a:ea typeface="Calibri"/>
                <a:cs typeface="Calibri"/>
              </a:rPr>
              <a:t>γ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ш</a:t>
            </a:r>
            <a:r>
              <a:rPr lang="ru-RU" i="1" dirty="0" err="1">
                <a:latin typeface="Calibri"/>
                <a:ea typeface="Calibri"/>
                <a:cs typeface="Calibri"/>
              </a:rPr>
              <a:t>өө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д</a:t>
            </a:r>
            <a:r>
              <a:rPr lang="ru-RU" i="1" dirty="0">
                <a:latin typeface="Calibri"/>
                <a:ea typeface="Calibri"/>
                <a:cs typeface="Times New Roman"/>
              </a:rPr>
              <a:t>,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1348740">
              <a:lnSpc>
                <a:spcPct val="115000"/>
              </a:lnSpc>
              <a:spcAft>
                <a:spcPts val="0"/>
              </a:spcAft>
            </a:pPr>
            <a:r>
              <a:rPr lang="ru-RU" i="1" dirty="0" err="1">
                <a:latin typeface="Calibri"/>
                <a:ea typeface="Calibri"/>
                <a:cs typeface="Times New Roman"/>
              </a:rPr>
              <a:t>Тааруухан</a:t>
            </a:r>
            <a:r>
              <a:rPr lang="ru-RU" i="1" dirty="0">
                <a:latin typeface="Calibri"/>
                <a:ea typeface="Calibri"/>
                <a:cs typeface="Times New Roman"/>
              </a:rPr>
              <a:t> 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гэрн</a:t>
            </a:r>
            <a:r>
              <a:rPr lang="ru-RU" i="1" dirty="0" err="1">
                <a:latin typeface="Calibri"/>
                <a:ea typeface="Calibri"/>
                <a:cs typeface="Calibri"/>
              </a:rPr>
              <a:t>γγ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днай</a:t>
            </a:r>
            <a:r>
              <a:rPr lang="ru-RU" i="1" dirty="0">
                <a:latin typeface="Calibri"/>
                <a:ea typeface="Calibri"/>
                <a:cs typeface="Times New Roman"/>
              </a:rPr>
              <a:t> 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бодоо</a:t>
            </a:r>
            <a:r>
              <a:rPr lang="ru-RU" i="1" dirty="0">
                <a:latin typeface="Calibri"/>
                <a:ea typeface="Calibri"/>
                <a:cs typeface="Times New Roman"/>
              </a:rPr>
              <a:t>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1348740">
              <a:lnSpc>
                <a:spcPct val="115000"/>
              </a:lnSpc>
              <a:spcAft>
                <a:spcPts val="0"/>
              </a:spcAft>
            </a:pPr>
            <a:r>
              <a:rPr lang="ru-RU" i="1" dirty="0" err="1">
                <a:latin typeface="Calibri"/>
                <a:ea typeface="Calibri"/>
                <a:cs typeface="Times New Roman"/>
              </a:rPr>
              <a:t>Баргуужан</a:t>
            </a:r>
            <a:r>
              <a:rPr lang="ru-RU" i="1" dirty="0">
                <a:latin typeface="Calibri"/>
                <a:ea typeface="Calibri"/>
                <a:cs typeface="Times New Roman"/>
              </a:rPr>
              <a:t> 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голоймнай</a:t>
            </a:r>
            <a:r>
              <a:rPr lang="ru-RU" i="1" dirty="0">
                <a:latin typeface="Calibri"/>
                <a:ea typeface="Calibri"/>
                <a:cs typeface="Times New Roman"/>
              </a:rPr>
              <a:t> 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долгин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1348740">
              <a:lnSpc>
                <a:spcPct val="115000"/>
              </a:lnSpc>
              <a:spcAft>
                <a:spcPts val="0"/>
              </a:spcAft>
            </a:pPr>
            <a:r>
              <a:rPr lang="ru-RU" i="1" dirty="0" err="1">
                <a:latin typeface="Calibri"/>
                <a:ea typeface="Calibri"/>
                <a:cs typeface="Times New Roman"/>
              </a:rPr>
              <a:t>Буруулжаа</a:t>
            </a:r>
            <a:r>
              <a:rPr lang="ru-RU" i="1" dirty="0">
                <a:latin typeface="Calibri"/>
                <a:ea typeface="Calibri"/>
                <a:cs typeface="Times New Roman"/>
              </a:rPr>
              <a:t> 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тэг</a:t>
            </a:r>
            <a:r>
              <a:rPr lang="ru-RU" i="1" dirty="0" err="1">
                <a:latin typeface="Calibri"/>
                <a:ea typeface="Calibri"/>
                <a:cs typeface="Calibri"/>
              </a:rPr>
              <a:t>γγ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лэн</a:t>
            </a:r>
            <a:r>
              <a:rPr lang="ru-RU" i="1" dirty="0">
                <a:latin typeface="Calibri"/>
                <a:ea typeface="Calibri"/>
                <a:cs typeface="Times New Roman"/>
              </a:rPr>
              <a:t> 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сарюун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1348740">
              <a:lnSpc>
                <a:spcPct val="115000"/>
              </a:lnSpc>
              <a:spcAft>
                <a:spcPts val="0"/>
              </a:spcAft>
            </a:pPr>
            <a:r>
              <a:rPr lang="ru-RU" i="1" dirty="0" err="1">
                <a:latin typeface="Calibri"/>
                <a:ea typeface="Calibri"/>
                <a:cs typeface="Times New Roman"/>
              </a:rPr>
              <a:t>Х</a:t>
            </a:r>
            <a:r>
              <a:rPr lang="ru-RU" i="1" dirty="0" err="1">
                <a:latin typeface="Calibri"/>
                <a:ea typeface="Calibri"/>
                <a:cs typeface="Calibri"/>
              </a:rPr>
              <a:t>γ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д</a:t>
            </a:r>
            <a:r>
              <a:rPr lang="ru-RU" i="1" dirty="0" err="1">
                <a:latin typeface="Calibri"/>
                <a:ea typeface="Calibri"/>
                <a:cs typeface="Calibri"/>
              </a:rPr>
              <a:t>өө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гэй</a:t>
            </a:r>
            <a:r>
              <a:rPr lang="ru-RU" i="1" dirty="0">
                <a:latin typeface="Calibri"/>
                <a:ea typeface="Calibri"/>
                <a:cs typeface="Times New Roman"/>
              </a:rPr>
              <a:t> 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агаарай</a:t>
            </a:r>
            <a:r>
              <a:rPr lang="ru-RU" i="1" dirty="0">
                <a:latin typeface="Calibri"/>
                <a:ea typeface="Calibri"/>
                <a:cs typeface="Times New Roman"/>
              </a:rPr>
              <a:t> 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н</a:t>
            </a:r>
            <a:r>
              <a:rPr lang="ru-RU" i="1" dirty="0" err="1">
                <a:latin typeface="Calibri"/>
                <a:ea typeface="Calibri"/>
                <a:cs typeface="Calibri"/>
              </a:rPr>
              <a:t>γ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л</a:t>
            </a:r>
            <a:r>
              <a:rPr lang="ru-RU" i="1" dirty="0" err="1">
                <a:latin typeface="Calibri"/>
                <a:ea typeface="Calibri"/>
                <a:cs typeface="Calibri"/>
              </a:rPr>
              <a:t>өө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н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1348740">
              <a:lnSpc>
                <a:spcPct val="115000"/>
              </a:lnSpc>
              <a:spcAft>
                <a:spcPts val="0"/>
              </a:spcAft>
            </a:pPr>
            <a:r>
              <a:rPr lang="ru-RU" i="1" dirty="0" err="1">
                <a:latin typeface="Calibri"/>
                <a:ea typeface="Calibri"/>
                <a:cs typeface="Times New Roman"/>
              </a:rPr>
              <a:t>Х</a:t>
            </a:r>
            <a:r>
              <a:rPr lang="ru-RU" i="1" dirty="0" err="1">
                <a:latin typeface="Calibri"/>
                <a:ea typeface="Calibri"/>
                <a:cs typeface="Calibri"/>
              </a:rPr>
              <a:t>γ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гтэйхэн</a:t>
            </a:r>
            <a:r>
              <a:rPr lang="ru-RU" i="1" dirty="0">
                <a:latin typeface="Calibri"/>
                <a:ea typeface="Calibri"/>
                <a:cs typeface="Times New Roman"/>
              </a:rPr>
              <a:t> 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зугаамнай</a:t>
            </a:r>
            <a:r>
              <a:rPr lang="ru-RU" i="1" dirty="0">
                <a:latin typeface="Calibri"/>
                <a:ea typeface="Calibri"/>
                <a:cs typeface="Times New Roman"/>
              </a:rPr>
              <a:t> 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дорюун</a:t>
            </a:r>
            <a:r>
              <a:rPr lang="ru-RU" i="1" dirty="0">
                <a:latin typeface="Calibri"/>
                <a:ea typeface="Calibri"/>
                <a:cs typeface="Times New Roman"/>
              </a:rPr>
              <a:t>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1348740">
              <a:lnSpc>
                <a:spcPct val="115000"/>
              </a:lnSpc>
              <a:spcAft>
                <a:spcPts val="0"/>
              </a:spcAft>
            </a:pPr>
            <a:r>
              <a:rPr lang="ru-RU" i="1" dirty="0" err="1">
                <a:latin typeface="Calibri"/>
                <a:ea typeface="Calibri"/>
                <a:cs typeface="Times New Roman"/>
              </a:rPr>
              <a:t>Жэлн</a:t>
            </a:r>
            <a:r>
              <a:rPr lang="ru-RU" i="1" dirty="0" err="1">
                <a:latin typeface="Calibri"/>
                <a:ea typeface="Calibri"/>
                <a:cs typeface="Calibri"/>
              </a:rPr>
              <a:t>γγ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дэй</a:t>
            </a:r>
            <a:r>
              <a:rPr lang="ru-RU" i="1" dirty="0">
                <a:latin typeface="Calibri"/>
                <a:ea typeface="Calibri"/>
                <a:cs typeface="Times New Roman"/>
              </a:rPr>
              <a:t> 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олоорнь</a:t>
            </a:r>
            <a:r>
              <a:rPr lang="ru-RU" i="1" dirty="0">
                <a:latin typeface="Calibri"/>
                <a:ea typeface="Calibri"/>
                <a:cs typeface="Times New Roman"/>
              </a:rPr>
              <a:t> 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жагсаан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1348740">
              <a:lnSpc>
                <a:spcPct val="115000"/>
              </a:lnSpc>
              <a:spcAft>
                <a:spcPts val="0"/>
              </a:spcAft>
            </a:pPr>
            <a:r>
              <a:rPr lang="ru-RU" i="1" dirty="0" err="1">
                <a:latin typeface="Calibri"/>
                <a:ea typeface="Calibri"/>
                <a:cs typeface="Times New Roman"/>
              </a:rPr>
              <a:t>Жэрынэл</a:t>
            </a:r>
            <a:r>
              <a:rPr lang="ru-RU" i="1" dirty="0">
                <a:latin typeface="Calibri"/>
                <a:ea typeface="Calibri"/>
                <a:cs typeface="Times New Roman"/>
              </a:rPr>
              <a:t> 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манай</a:t>
            </a:r>
            <a:r>
              <a:rPr lang="ru-RU" i="1" dirty="0">
                <a:latin typeface="Calibri"/>
                <a:ea typeface="Calibri"/>
                <a:cs typeface="Times New Roman"/>
              </a:rPr>
              <a:t> 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Хурумхаан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1348740">
              <a:lnSpc>
                <a:spcPct val="115000"/>
              </a:lnSpc>
              <a:spcAft>
                <a:spcPts val="0"/>
              </a:spcAft>
            </a:pPr>
            <a:r>
              <a:rPr lang="ru-RU" i="1" dirty="0" err="1">
                <a:latin typeface="Calibri"/>
                <a:ea typeface="Calibri"/>
                <a:cs typeface="Times New Roman"/>
              </a:rPr>
              <a:t>Хубиингаа</a:t>
            </a:r>
            <a:r>
              <a:rPr lang="ru-RU" i="1" dirty="0">
                <a:latin typeface="Calibri"/>
                <a:ea typeface="Calibri"/>
                <a:cs typeface="Times New Roman"/>
              </a:rPr>
              <a:t> 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харгые</a:t>
            </a:r>
            <a:r>
              <a:rPr lang="ru-RU" i="1" dirty="0">
                <a:latin typeface="Calibri"/>
                <a:ea typeface="Calibri"/>
                <a:cs typeface="Times New Roman"/>
              </a:rPr>
              <a:t> 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золгоон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1348740">
              <a:lnSpc>
                <a:spcPct val="115000"/>
              </a:lnSpc>
              <a:spcAft>
                <a:spcPts val="0"/>
              </a:spcAft>
            </a:pPr>
            <a:r>
              <a:rPr lang="ru-RU" i="1" dirty="0" err="1">
                <a:latin typeface="Calibri"/>
                <a:ea typeface="Calibri"/>
                <a:cs typeface="Times New Roman"/>
              </a:rPr>
              <a:t>Х</a:t>
            </a:r>
            <a:r>
              <a:rPr lang="ru-RU" i="1" dirty="0" err="1">
                <a:latin typeface="Calibri"/>
                <a:ea typeface="Calibri"/>
                <a:cs typeface="Calibri"/>
              </a:rPr>
              <a:t>γ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н</a:t>
            </a:r>
            <a:r>
              <a:rPr lang="ru-RU" i="1" dirty="0" err="1">
                <a:latin typeface="Calibri"/>
                <a:ea typeface="Calibri"/>
                <a:cs typeface="Calibri"/>
              </a:rPr>
              <a:t>γγ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днай</a:t>
            </a:r>
            <a:r>
              <a:rPr lang="ru-RU" i="1" dirty="0">
                <a:latin typeface="Calibri"/>
                <a:ea typeface="Calibri"/>
                <a:cs typeface="Times New Roman"/>
              </a:rPr>
              <a:t> 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шамайгаа</a:t>
            </a:r>
            <a:r>
              <a:rPr lang="ru-RU" i="1" dirty="0">
                <a:latin typeface="Calibri"/>
                <a:ea typeface="Calibri"/>
                <a:cs typeface="Times New Roman"/>
              </a:rPr>
              <a:t> </a:t>
            </a:r>
            <a:r>
              <a:rPr lang="ru-RU" i="1" dirty="0" err="1">
                <a:latin typeface="Calibri"/>
                <a:ea typeface="Calibri"/>
                <a:cs typeface="Times New Roman"/>
              </a:rPr>
              <a:t>олоо</a:t>
            </a:r>
            <a:r>
              <a:rPr lang="ru-RU" i="1" dirty="0">
                <a:latin typeface="Calibri"/>
                <a:ea typeface="Calibri"/>
                <a:cs typeface="Times New Roman"/>
              </a:rPr>
              <a:t>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2050" name="Picture 2" descr="C:\Users\днс\Desktop\Николай Дамдинов\Курумканский район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420888"/>
            <a:ext cx="5564257" cy="2880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1780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08012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Авторы песни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611560" y="1340768"/>
            <a:ext cx="8280920" cy="1224136"/>
          </a:xfrm>
        </p:spPr>
        <p:txBody>
          <a:bodyPr>
            <a:normAutofit fontScale="92500" lnSpcReduction="10000"/>
          </a:bodyPr>
          <a:lstStyle/>
          <a:p>
            <a:pPr marR="179705" lvl="0">
              <a:lnSpc>
                <a:spcPct val="115000"/>
              </a:lnSpc>
              <a:buClr>
                <a:srgbClr val="31B6FD"/>
              </a:buClr>
            </a:pPr>
            <a:r>
              <a:rPr lang="ru-RU" sz="36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Николай </a:t>
            </a:r>
            <a:r>
              <a:rPr lang="ru-RU" sz="3600" b="1" i="1" dirty="0" err="1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Гармаевич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b="1" i="1" dirty="0" err="1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Дамдинов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–народный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поэт Бурятии</a:t>
            </a:r>
            <a:endParaRPr lang="ru-RU" sz="36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endParaRPr lang="ru-RU" i="1" dirty="0"/>
          </a:p>
        </p:txBody>
      </p:sp>
      <p:pic>
        <p:nvPicPr>
          <p:cNvPr id="14" name="Picture 4" descr="62 фото Дамдинова003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40716" y="2636838"/>
            <a:ext cx="2727227" cy="3995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7" descr="62 фото Дамдинова003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36096" y="2492896"/>
            <a:ext cx="3060789" cy="40406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1867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55576" y="764705"/>
            <a:ext cx="7992888" cy="1368152"/>
          </a:xfrm>
        </p:spPr>
        <p:txBody>
          <a:bodyPr>
            <a:normAutofit fontScale="85000" lnSpcReduction="10000"/>
          </a:bodyPr>
          <a:lstStyle/>
          <a:p>
            <a:pPr marR="179705" lvl="0">
              <a:lnSpc>
                <a:spcPct val="115000"/>
              </a:lnSpc>
              <a:buClr>
                <a:srgbClr val="31B6FD"/>
              </a:buClr>
            </a:pPr>
            <a:endParaRPr lang="ru-RU" sz="2000" i="1" dirty="0" smtClean="0">
              <a:solidFill>
                <a:srgbClr val="073E87"/>
              </a:solidFill>
              <a:latin typeface="Times New Roman"/>
              <a:ea typeface="Calibri"/>
              <a:cs typeface="Times New Roman"/>
            </a:endParaRPr>
          </a:p>
          <a:p>
            <a:pPr marR="179705" lvl="0">
              <a:lnSpc>
                <a:spcPct val="115000"/>
              </a:lnSpc>
              <a:buClr>
                <a:srgbClr val="31B6FD"/>
              </a:buClr>
            </a:pPr>
            <a:r>
              <a:rPr lang="ru-RU" sz="28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Геннадий </a:t>
            </a:r>
            <a:r>
              <a:rPr lang="ru-RU" sz="28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Александрович Горшков</a:t>
            </a:r>
          </a:p>
          <a:p>
            <a:pPr marR="179705" lvl="0">
              <a:lnSpc>
                <a:spcPct val="115000"/>
              </a:lnSpc>
              <a:buClr>
                <a:srgbClr val="31B6FD"/>
              </a:buClr>
            </a:pPr>
            <a:r>
              <a:rPr lang="ru-RU" sz="28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– заслуженный деятель искусств Бурятии, композитор</a:t>
            </a:r>
            <a:endParaRPr lang="ru-RU" sz="28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lvl="0">
              <a:buClr>
                <a:srgbClr val="31B6FD"/>
              </a:buClr>
            </a:pPr>
            <a:endParaRPr lang="ru-RU" sz="2000" b="1" dirty="0">
              <a:solidFill>
                <a:srgbClr val="073E87"/>
              </a:solidFill>
            </a:endParaRPr>
          </a:p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924944"/>
            <a:ext cx="1891516" cy="269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Объект 7" descr="C:\Users\днс\Desktop\Николай Дамдинов\Геннадий Горшков.jpeg"/>
          <p:cNvPicPr>
            <a:picLocks noGrp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2276872"/>
            <a:ext cx="4968552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26680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971600" y="836712"/>
            <a:ext cx="7566608" cy="1296144"/>
          </a:xfrm>
        </p:spPr>
        <p:txBody>
          <a:bodyPr>
            <a:normAutofit/>
          </a:bodyPr>
          <a:lstStyle/>
          <a:p>
            <a:pPr marR="179705" lvl="0">
              <a:lnSpc>
                <a:spcPct val="115000"/>
              </a:lnSpc>
              <a:buClr>
                <a:srgbClr val="31B6FD"/>
              </a:buClr>
            </a:pPr>
            <a:r>
              <a:rPr lang="ru-RU" sz="28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Михаил </a:t>
            </a:r>
            <a:r>
              <a:rPr lang="ru-RU" sz="2800" b="1" i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Гомбоевич</a:t>
            </a:r>
            <a:r>
              <a:rPr lang="ru-RU" sz="28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b="1" i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Елбонов</a:t>
            </a:r>
            <a:r>
              <a:rPr lang="ru-RU" sz="28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–</a:t>
            </a:r>
          </a:p>
          <a:p>
            <a:pPr marR="179705" lvl="0">
              <a:lnSpc>
                <a:spcPct val="115000"/>
              </a:lnSpc>
              <a:buClr>
                <a:srgbClr val="31B6FD"/>
              </a:buClr>
            </a:pPr>
            <a:r>
              <a:rPr lang="ru-RU" sz="28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народный </a:t>
            </a:r>
            <a:r>
              <a:rPr lang="ru-RU" sz="28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артист России</a:t>
            </a:r>
            <a:endParaRPr lang="ru-RU" sz="28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2945" y="2492896"/>
            <a:ext cx="2608785" cy="3633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Объект 9" descr="Елбонов Михаил_Фото_Актеры советского и российского кино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420888"/>
            <a:ext cx="2952328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87273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История песни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1916832"/>
            <a:ext cx="784887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705"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       Николай </a:t>
            </a:r>
            <a:r>
              <a:rPr lang="ru-RU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Дамдинов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и Михаил </a:t>
            </a:r>
            <a:r>
              <a:rPr lang="ru-RU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Елбонов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вместе на одной машине ехали в  родное село на юбилей своей любимой школы. Вместе с ними был и их друг – композитор Геннадий Горшков. За разговором три друга обсудили, что нет у них общей песни, а самое главное про их родное село Курумкан. (И </a:t>
            </a:r>
            <a:r>
              <a:rPr lang="ru-RU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Н.Дамдинов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и </a:t>
            </a:r>
            <a:r>
              <a:rPr lang="ru-RU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М.Елбонов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уроженцы села </a:t>
            </a:r>
            <a:r>
              <a:rPr lang="ru-RU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Арзгун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 Геннадий Александрович Горшков, житель Украины,  вместе с </a:t>
            </a:r>
            <a:r>
              <a:rPr lang="ru-RU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Елбоновым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поступали в ВСГАКИ (ныне ВСГИК). После окончания института он женился и остался жить в Бурятии.) Геннадий Горшков согласился с ними, ведь красота и величие природы Курумкана, его люди вдохновляют на рождение новой песни.</a:t>
            </a:r>
            <a:endParaRPr lang="ru-RU" sz="14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83309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002060"/>
                </a:solidFill>
              </a:rPr>
              <a:t>История песни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6532" y="1628800"/>
            <a:ext cx="8595948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705"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«Земляки – </a:t>
            </a:r>
            <a:r>
              <a:rPr lang="ru-RU" sz="1400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курумканцы</a:t>
            </a:r>
            <a:r>
              <a:rPr lang="ru-RU" sz="1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давно просили написать стихи о родном мне селе, чтобы потом переложить на песню. Я хотел написать, все собирался, писал, но мне не нравилось. Хотелось, чтоб слова к песне были от души, добрыми, не по заказу. Будучи в Курумкане на отдыхе летом 1994 –</a:t>
            </a:r>
            <a:r>
              <a:rPr lang="ru-RU" sz="1400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го</a:t>
            </a:r>
            <a:r>
              <a:rPr lang="ru-RU" sz="1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я все еще думал над этим текстом. Однажды ко мне в гости пришел мой земляк Очиров Ж.Ш., он тогда работал в налоговой инспекции. Мы сидели на скамейке около нашего летнего домика и беседовали. Я, в которой раз за свою жизнь, любовался нашими величественными горами. Вечер был такой теплый, тихий. Неожиданно с гор подул такой легкий ветерок и макушки деревьев легонько качнулись. И у меня сами по себе появились в голове строчки</a:t>
            </a:r>
            <a:endParaRPr lang="ru-RU" sz="14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R="179705" algn="ctr">
              <a:lnSpc>
                <a:spcPct val="150000"/>
              </a:lnSpc>
              <a:spcAft>
                <a:spcPts val="0"/>
              </a:spcAft>
            </a:pPr>
            <a:r>
              <a:rPr lang="ru-RU" sz="1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«Здесь горы стеною встают</a:t>
            </a:r>
            <a:endParaRPr lang="ru-RU" sz="14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R="179705" algn="ctr">
              <a:lnSpc>
                <a:spcPct val="150000"/>
              </a:lnSpc>
              <a:spcAft>
                <a:spcPts val="0"/>
              </a:spcAft>
            </a:pPr>
            <a:r>
              <a:rPr lang="ru-RU" sz="1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Деревья уютно шумят…»</a:t>
            </a:r>
            <a:endParaRPr lang="ru-RU" sz="14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R="179705" algn="ctr">
              <a:lnSpc>
                <a:spcPct val="150000"/>
              </a:lnSpc>
              <a:spcAft>
                <a:spcPts val="0"/>
              </a:spcAft>
            </a:pPr>
            <a:r>
              <a:rPr lang="ru-RU" sz="1400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Воодушившись</a:t>
            </a:r>
            <a:r>
              <a:rPr lang="ru-RU" sz="1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поездкой в родное село,  встречей со своими земляками строчки дальше одна за другой сами рождались в уме», - рассказал своей родственнице </a:t>
            </a:r>
            <a:r>
              <a:rPr lang="ru-RU" sz="1400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Ширеторовой</a:t>
            </a:r>
            <a:r>
              <a:rPr lang="ru-RU" sz="1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Н.Д., почетному работнику общего образования РФ сам </a:t>
            </a:r>
            <a:r>
              <a:rPr lang="ru-RU" sz="1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Николай </a:t>
            </a:r>
            <a:r>
              <a:rPr lang="ru-RU" sz="1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Дамдинов</a:t>
            </a:r>
            <a:r>
              <a:rPr lang="ru-RU" sz="1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14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7137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002060"/>
                </a:solidFill>
              </a:rPr>
              <a:t>История песни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33694" y="2276872"/>
            <a:ext cx="7920880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705"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   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Слова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песни были написаны на русском языке. 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Поэт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назвал песню «</a:t>
            </a:r>
            <a:r>
              <a:rPr lang="ru-RU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Курумканский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вальс» и сразу показал Михаилу </a:t>
            </a:r>
            <a:r>
              <a:rPr lang="ru-RU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Елбонову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и Геннадию Горшкову. Геннадий Горшков написал музыку к словам, и они были записаны на радио. 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Позже Михаил </a:t>
            </a:r>
            <a:r>
              <a:rPr lang="ru-RU" dirty="0" err="1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Елбонов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предложил </a:t>
            </a:r>
            <a:r>
              <a:rPr lang="ru-RU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Дамдинову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написать хотя бы один куплет на бурятском языке. Конечно же Николай </a:t>
            </a:r>
            <a:r>
              <a:rPr lang="ru-RU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Дамдинов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не устает воспевать родную долину.  В одном куплете он воспел  густые зеленые леса, остроконечные горы, быструю реку Баргузин,  обширную </a:t>
            </a:r>
            <a:r>
              <a:rPr lang="ru-RU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Куйтунскую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степь, тружеников родной долины.</a:t>
            </a:r>
            <a:endParaRPr lang="ru-RU" sz="14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R="17970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68614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101</TotalTime>
  <Words>1118</Words>
  <Application>Microsoft Office PowerPoint</Application>
  <PresentationFormat>Экран (4:3)</PresentationFormat>
  <Paragraphs>84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История песни</vt:lpstr>
      <vt:lpstr>«Курумканский вальс»</vt:lpstr>
      <vt:lpstr>Презентация PowerPoint</vt:lpstr>
      <vt:lpstr>Авторы песни</vt:lpstr>
      <vt:lpstr>Презентация PowerPoint</vt:lpstr>
      <vt:lpstr>Презентация PowerPoint</vt:lpstr>
      <vt:lpstr>История песни</vt:lpstr>
      <vt:lpstr>История песни</vt:lpstr>
      <vt:lpstr>История песни</vt:lpstr>
      <vt:lpstr>История песни</vt:lpstr>
      <vt:lpstr>История песни</vt:lpstr>
      <vt:lpstr>История песни</vt:lpstr>
      <vt:lpstr>История песни</vt:lpstr>
      <vt:lpstr>История песни</vt:lpstr>
      <vt:lpstr>История песни</vt:lpstr>
      <vt:lpstr>Презентация PowerPoint</vt:lpstr>
      <vt:lpstr>Презентация PowerPoint</vt:lpstr>
      <vt:lpstr>«…милее всего на свете родное село»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песни</dc:title>
  <dc:creator>днс</dc:creator>
  <cp:lastModifiedBy>gendalf</cp:lastModifiedBy>
  <cp:revision>12</cp:revision>
  <dcterms:created xsi:type="dcterms:W3CDTF">2012-01-23T16:02:01Z</dcterms:created>
  <dcterms:modified xsi:type="dcterms:W3CDTF">2015-04-09T08:17:36Z</dcterms:modified>
</cp:coreProperties>
</file>