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340" r:id="rId2"/>
    <p:sldId id="256" r:id="rId3"/>
    <p:sldId id="257" r:id="rId4"/>
    <p:sldId id="320" r:id="rId5"/>
    <p:sldId id="334" r:id="rId6"/>
    <p:sldId id="335" r:id="rId7"/>
    <p:sldId id="336" r:id="rId8"/>
    <p:sldId id="323" r:id="rId9"/>
    <p:sldId id="337" r:id="rId10"/>
    <p:sldId id="326" r:id="rId11"/>
    <p:sldId id="327" r:id="rId12"/>
    <p:sldId id="329" r:id="rId13"/>
    <p:sldId id="338" r:id="rId14"/>
    <p:sldId id="341" r:id="rId15"/>
    <p:sldId id="33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00FFFF"/>
    <a:srgbClr val="0000FF"/>
    <a:srgbClr val="63D6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65" d="100"/>
          <a:sy n="65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0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84BB7-3AE5-4140-8C16-985C90EAC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B3DDC-83B4-43F5-B766-107E0C221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C6852-554B-4F91-86D1-1C9548C38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5F13D-44DB-462B-9709-52E175B9C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09DAF-29CA-44AB-AA8C-44EDCFA84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2EF37-118A-4A6C-8010-9F565113F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2BC8B-5E2A-40E1-A953-1A229C969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E5919-FCAE-4D79-B1C8-238B94F7E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8C0CE-08F0-479D-9A4A-4F28AC34E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E6369-4776-479F-8113-A3E172477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455D3-FA0B-4D28-A713-31F3B3E55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01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4A44004-150F-44F2-ADE5-AA1E139D2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19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9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65" r:id="rId1"/>
    <p:sldLayoutId id="2147484342" r:id="rId2"/>
    <p:sldLayoutId id="2147484343" r:id="rId3"/>
    <p:sldLayoutId id="2147484344" r:id="rId4"/>
    <p:sldLayoutId id="2147484345" r:id="rId5"/>
    <p:sldLayoutId id="2147484346" r:id="rId6"/>
    <p:sldLayoutId id="2147484347" r:id="rId7"/>
    <p:sldLayoutId id="2147484348" r:id="rId8"/>
    <p:sldLayoutId id="2147484349" r:id="rId9"/>
    <p:sldLayoutId id="2147484350" r:id="rId10"/>
    <p:sldLayoutId id="21474843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4.xml"/><Relationship Id="rId7" Type="http://schemas.openxmlformats.org/officeDocument/2006/relationships/image" Target="../media/image5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slide" Target="slide8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6" name="Заголовок 5"/>
          <p:cNvSpPr txBox="1">
            <a:spLocks noGrp="1"/>
          </p:cNvSpPr>
          <p:nvPr>
            <p:ph type="ctrTitle" sz="quarter"/>
          </p:nvPr>
        </p:nvSpPr>
        <p:spPr>
          <a:xfrm>
            <a:off x="990600" y="500042"/>
            <a:ext cx="777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Давайте</a:t>
            </a:r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друзья, 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улыбнёмся</a:t>
            </a:r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друг другу!</a:t>
            </a:r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endParaRPr lang="ru-RU" sz="3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Улыбки подарим гостям!</a:t>
            </a:r>
            <a:endParaRPr lang="ru-RU" sz="3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уроку готовы! </a:t>
            </a:r>
            <a:endParaRPr lang="ru-RU" sz="36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Тогда </a:t>
            </a:r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за работу!</a:t>
            </a:r>
            <a:endParaRPr lang="ru-RU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Удачи желаю я Вам!</a:t>
            </a:r>
            <a:endParaRPr lang="ru-RU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000504"/>
            <a:ext cx="314324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Просклоняем словосочетания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4800" b="1" u="sng" dirty="0" smtClean="0">
              <a:solidFill>
                <a:srgbClr val="92D05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4800" b="1" u="sng" dirty="0" smtClean="0">
                <a:solidFill>
                  <a:srgbClr val="92D050"/>
                </a:solidFill>
              </a:rPr>
              <a:t>I </a:t>
            </a:r>
            <a:r>
              <a:rPr lang="ru-RU" sz="4800" b="1" u="sng" dirty="0" smtClean="0">
                <a:solidFill>
                  <a:srgbClr val="92D050"/>
                </a:solidFill>
              </a:rPr>
              <a:t>вариант</a:t>
            </a:r>
            <a:r>
              <a:rPr lang="ru-RU" sz="4800" dirty="0" smtClean="0">
                <a:solidFill>
                  <a:srgbClr val="92D050"/>
                </a:solidFill>
              </a:rPr>
              <a:t>         </a:t>
            </a:r>
            <a:r>
              <a:rPr lang="en-US" sz="4800" b="1" u="sng" dirty="0" smtClean="0">
                <a:solidFill>
                  <a:srgbClr val="92D050"/>
                </a:solidFill>
              </a:rPr>
              <a:t>II</a:t>
            </a:r>
            <a:r>
              <a:rPr lang="ru-RU" sz="4800" b="1" u="sng" dirty="0" smtClean="0">
                <a:solidFill>
                  <a:srgbClr val="92D050"/>
                </a:solidFill>
              </a:rPr>
              <a:t> вариант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Черемуха душистая     Небо ясное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ПРОВЕРЬ СЕБЯ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И.п. черемуха душистая, небо ясное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Р.п. черемухи душистой, неба ясного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Д.п. черемухе душистой, небу ясному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В.п. черемуху душистую, небо ясное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Т.п. черемухой душистой, небом ясным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П.п. о черемухе душистой, о небе ясном</a:t>
            </a:r>
          </a:p>
        </p:txBody>
      </p:sp>
      <p:pic>
        <p:nvPicPr>
          <p:cNvPr id="27652" name="Picture 5" descr="j031809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3" y="285750"/>
            <a:ext cx="12954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000" dirty="0" smtClean="0">
                <a:solidFill>
                  <a:srgbClr val="FFFF00"/>
                </a:solidFill>
              </a:rPr>
              <a:t>Спишите. Подчеркните члены предложения. </a:t>
            </a:r>
            <a:br>
              <a:rPr lang="ru-RU" sz="3000" dirty="0" smtClean="0">
                <a:solidFill>
                  <a:srgbClr val="FFFF00"/>
                </a:solidFill>
              </a:rPr>
            </a:br>
            <a:r>
              <a:rPr lang="ru-RU" sz="3000" dirty="0" smtClean="0">
                <a:solidFill>
                  <a:srgbClr val="FFFF00"/>
                </a:solidFill>
              </a:rPr>
              <a:t>Каким членом предложения является имя прилагательное?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rgbClr val="00FFFF"/>
                </a:solidFill>
              </a:rPr>
              <a:t>Наступает ранняя весна.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rgbClr val="0000FF"/>
                </a:solidFill>
              </a:rPr>
              <a:t>Распускаются зелёные листочки.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rgbClr val="00FFFF"/>
                </a:solidFill>
              </a:rPr>
              <a:t>Шерсть у белки рыжая.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rgbClr val="0000FF"/>
                </a:solidFill>
              </a:rPr>
              <a:t>У грызунов зубы острые.</a:t>
            </a:r>
          </a:p>
        </p:txBody>
      </p:sp>
      <p:sp>
        <p:nvSpPr>
          <p:cNvPr id="6" name="Полилиния 5"/>
          <p:cNvSpPr/>
          <p:nvPr/>
        </p:nvSpPr>
        <p:spPr>
          <a:xfrm>
            <a:off x="3357554" y="3143248"/>
            <a:ext cx="1500187" cy="214315"/>
          </a:xfrm>
          <a:custGeom>
            <a:avLst/>
            <a:gdLst>
              <a:gd name="connsiteX0" fmla="*/ 0 w 1299990"/>
              <a:gd name="connsiteY0" fmla="*/ 110169 h 123022"/>
              <a:gd name="connsiteX1" fmla="*/ 66101 w 1299990"/>
              <a:gd name="connsiteY1" fmla="*/ 0 h 123022"/>
              <a:gd name="connsiteX2" fmla="*/ 176270 w 1299990"/>
              <a:gd name="connsiteY2" fmla="*/ 110169 h 123022"/>
              <a:gd name="connsiteX3" fmla="*/ 253388 w 1299990"/>
              <a:gd name="connsiteY3" fmla="*/ 22034 h 123022"/>
              <a:gd name="connsiteX4" fmla="*/ 341523 w 1299990"/>
              <a:gd name="connsiteY4" fmla="*/ 121186 h 123022"/>
              <a:gd name="connsiteX5" fmla="*/ 418641 w 1299990"/>
              <a:gd name="connsiteY5" fmla="*/ 22034 h 123022"/>
              <a:gd name="connsiteX6" fmla="*/ 517793 w 1299990"/>
              <a:gd name="connsiteY6" fmla="*/ 121186 h 123022"/>
              <a:gd name="connsiteX7" fmla="*/ 594911 w 1299990"/>
              <a:gd name="connsiteY7" fmla="*/ 22034 h 123022"/>
              <a:gd name="connsiteX8" fmla="*/ 683046 w 1299990"/>
              <a:gd name="connsiteY8" fmla="*/ 121186 h 123022"/>
              <a:gd name="connsiteX9" fmla="*/ 771181 w 1299990"/>
              <a:gd name="connsiteY9" fmla="*/ 22034 h 123022"/>
              <a:gd name="connsiteX10" fmla="*/ 859316 w 1299990"/>
              <a:gd name="connsiteY10" fmla="*/ 121186 h 123022"/>
              <a:gd name="connsiteX11" fmla="*/ 958468 w 1299990"/>
              <a:gd name="connsiteY11" fmla="*/ 33051 h 123022"/>
              <a:gd name="connsiteX12" fmla="*/ 1024569 w 1299990"/>
              <a:gd name="connsiteY12" fmla="*/ 110169 h 123022"/>
              <a:gd name="connsiteX13" fmla="*/ 1123721 w 1299990"/>
              <a:gd name="connsiteY13" fmla="*/ 11017 h 123022"/>
              <a:gd name="connsiteX14" fmla="*/ 1178805 w 1299990"/>
              <a:gd name="connsiteY14" fmla="*/ 110169 h 123022"/>
              <a:gd name="connsiteX15" fmla="*/ 1299990 w 1299990"/>
              <a:gd name="connsiteY15" fmla="*/ 33051 h 123022"/>
              <a:gd name="connsiteX16" fmla="*/ 1299990 w 1299990"/>
              <a:gd name="connsiteY16" fmla="*/ 33051 h 12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99990" h="123022">
                <a:moveTo>
                  <a:pt x="0" y="110169"/>
                </a:moveTo>
                <a:cubicBezTo>
                  <a:pt x="18361" y="55084"/>
                  <a:pt x="36723" y="0"/>
                  <a:pt x="66101" y="0"/>
                </a:cubicBezTo>
                <a:cubicBezTo>
                  <a:pt x="95479" y="0"/>
                  <a:pt x="145056" y="106497"/>
                  <a:pt x="176270" y="110169"/>
                </a:cubicBezTo>
                <a:cubicBezTo>
                  <a:pt x="207484" y="113841"/>
                  <a:pt x="225846" y="20198"/>
                  <a:pt x="253388" y="22034"/>
                </a:cubicBezTo>
                <a:cubicBezTo>
                  <a:pt x="280930" y="23870"/>
                  <a:pt x="313981" y="121186"/>
                  <a:pt x="341523" y="121186"/>
                </a:cubicBezTo>
                <a:cubicBezTo>
                  <a:pt x="369065" y="121186"/>
                  <a:pt x="389263" y="22034"/>
                  <a:pt x="418641" y="22034"/>
                </a:cubicBezTo>
                <a:cubicBezTo>
                  <a:pt x="448019" y="22034"/>
                  <a:pt x="488415" y="121186"/>
                  <a:pt x="517793" y="121186"/>
                </a:cubicBezTo>
                <a:cubicBezTo>
                  <a:pt x="547171" y="121186"/>
                  <a:pt x="567369" y="22034"/>
                  <a:pt x="594911" y="22034"/>
                </a:cubicBezTo>
                <a:cubicBezTo>
                  <a:pt x="622453" y="22034"/>
                  <a:pt x="653668" y="121186"/>
                  <a:pt x="683046" y="121186"/>
                </a:cubicBezTo>
                <a:cubicBezTo>
                  <a:pt x="712424" y="121186"/>
                  <a:pt x="741803" y="22034"/>
                  <a:pt x="771181" y="22034"/>
                </a:cubicBezTo>
                <a:cubicBezTo>
                  <a:pt x="800559" y="22034"/>
                  <a:pt x="828102" y="119350"/>
                  <a:pt x="859316" y="121186"/>
                </a:cubicBezTo>
                <a:cubicBezTo>
                  <a:pt x="890530" y="123022"/>
                  <a:pt x="930926" y="34887"/>
                  <a:pt x="958468" y="33051"/>
                </a:cubicBezTo>
                <a:cubicBezTo>
                  <a:pt x="986010" y="31215"/>
                  <a:pt x="997027" y="113841"/>
                  <a:pt x="1024569" y="110169"/>
                </a:cubicBezTo>
                <a:cubicBezTo>
                  <a:pt x="1052111" y="106497"/>
                  <a:pt x="1098015" y="11017"/>
                  <a:pt x="1123721" y="11017"/>
                </a:cubicBezTo>
                <a:cubicBezTo>
                  <a:pt x="1149427" y="11017"/>
                  <a:pt x="1149427" y="106497"/>
                  <a:pt x="1178805" y="110169"/>
                </a:cubicBezTo>
                <a:cubicBezTo>
                  <a:pt x="1208183" y="113841"/>
                  <a:pt x="1299990" y="33051"/>
                  <a:pt x="1299990" y="33051"/>
                </a:cubicBezTo>
                <a:lnTo>
                  <a:pt x="1299990" y="33051"/>
                </a:lnTo>
              </a:path>
            </a:pathLst>
          </a:cu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4143372" y="3714752"/>
            <a:ext cx="1857388" cy="214314"/>
          </a:xfrm>
          <a:custGeom>
            <a:avLst/>
            <a:gdLst>
              <a:gd name="connsiteX0" fmla="*/ 0 w 1299990"/>
              <a:gd name="connsiteY0" fmla="*/ 110169 h 123022"/>
              <a:gd name="connsiteX1" fmla="*/ 66101 w 1299990"/>
              <a:gd name="connsiteY1" fmla="*/ 0 h 123022"/>
              <a:gd name="connsiteX2" fmla="*/ 176270 w 1299990"/>
              <a:gd name="connsiteY2" fmla="*/ 110169 h 123022"/>
              <a:gd name="connsiteX3" fmla="*/ 253388 w 1299990"/>
              <a:gd name="connsiteY3" fmla="*/ 22034 h 123022"/>
              <a:gd name="connsiteX4" fmla="*/ 341523 w 1299990"/>
              <a:gd name="connsiteY4" fmla="*/ 121186 h 123022"/>
              <a:gd name="connsiteX5" fmla="*/ 418641 w 1299990"/>
              <a:gd name="connsiteY5" fmla="*/ 22034 h 123022"/>
              <a:gd name="connsiteX6" fmla="*/ 517793 w 1299990"/>
              <a:gd name="connsiteY6" fmla="*/ 121186 h 123022"/>
              <a:gd name="connsiteX7" fmla="*/ 594911 w 1299990"/>
              <a:gd name="connsiteY7" fmla="*/ 22034 h 123022"/>
              <a:gd name="connsiteX8" fmla="*/ 683046 w 1299990"/>
              <a:gd name="connsiteY8" fmla="*/ 121186 h 123022"/>
              <a:gd name="connsiteX9" fmla="*/ 771181 w 1299990"/>
              <a:gd name="connsiteY9" fmla="*/ 22034 h 123022"/>
              <a:gd name="connsiteX10" fmla="*/ 859316 w 1299990"/>
              <a:gd name="connsiteY10" fmla="*/ 121186 h 123022"/>
              <a:gd name="connsiteX11" fmla="*/ 958468 w 1299990"/>
              <a:gd name="connsiteY11" fmla="*/ 33051 h 123022"/>
              <a:gd name="connsiteX12" fmla="*/ 1024569 w 1299990"/>
              <a:gd name="connsiteY12" fmla="*/ 110169 h 123022"/>
              <a:gd name="connsiteX13" fmla="*/ 1123721 w 1299990"/>
              <a:gd name="connsiteY13" fmla="*/ 11017 h 123022"/>
              <a:gd name="connsiteX14" fmla="*/ 1178805 w 1299990"/>
              <a:gd name="connsiteY14" fmla="*/ 110169 h 123022"/>
              <a:gd name="connsiteX15" fmla="*/ 1299990 w 1299990"/>
              <a:gd name="connsiteY15" fmla="*/ 33051 h 123022"/>
              <a:gd name="connsiteX16" fmla="*/ 1299990 w 1299990"/>
              <a:gd name="connsiteY16" fmla="*/ 33051 h 12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99990" h="123022">
                <a:moveTo>
                  <a:pt x="0" y="110169"/>
                </a:moveTo>
                <a:cubicBezTo>
                  <a:pt x="18361" y="55084"/>
                  <a:pt x="36723" y="0"/>
                  <a:pt x="66101" y="0"/>
                </a:cubicBezTo>
                <a:cubicBezTo>
                  <a:pt x="95479" y="0"/>
                  <a:pt x="145056" y="106497"/>
                  <a:pt x="176270" y="110169"/>
                </a:cubicBezTo>
                <a:cubicBezTo>
                  <a:pt x="207484" y="113841"/>
                  <a:pt x="225846" y="20198"/>
                  <a:pt x="253388" y="22034"/>
                </a:cubicBezTo>
                <a:cubicBezTo>
                  <a:pt x="280930" y="23870"/>
                  <a:pt x="313981" y="121186"/>
                  <a:pt x="341523" y="121186"/>
                </a:cubicBezTo>
                <a:cubicBezTo>
                  <a:pt x="369065" y="121186"/>
                  <a:pt x="389263" y="22034"/>
                  <a:pt x="418641" y="22034"/>
                </a:cubicBezTo>
                <a:cubicBezTo>
                  <a:pt x="448019" y="22034"/>
                  <a:pt x="488415" y="121186"/>
                  <a:pt x="517793" y="121186"/>
                </a:cubicBezTo>
                <a:cubicBezTo>
                  <a:pt x="547171" y="121186"/>
                  <a:pt x="567369" y="22034"/>
                  <a:pt x="594911" y="22034"/>
                </a:cubicBezTo>
                <a:cubicBezTo>
                  <a:pt x="622453" y="22034"/>
                  <a:pt x="653668" y="121186"/>
                  <a:pt x="683046" y="121186"/>
                </a:cubicBezTo>
                <a:cubicBezTo>
                  <a:pt x="712424" y="121186"/>
                  <a:pt x="741803" y="22034"/>
                  <a:pt x="771181" y="22034"/>
                </a:cubicBezTo>
                <a:cubicBezTo>
                  <a:pt x="800559" y="22034"/>
                  <a:pt x="828102" y="119350"/>
                  <a:pt x="859316" y="121186"/>
                </a:cubicBezTo>
                <a:cubicBezTo>
                  <a:pt x="890530" y="123022"/>
                  <a:pt x="930926" y="34887"/>
                  <a:pt x="958468" y="33051"/>
                </a:cubicBezTo>
                <a:cubicBezTo>
                  <a:pt x="986010" y="31215"/>
                  <a:pt x="997027" y="113841"/>
                  <a:pt x="1024569" y="110169"/>
                </a:cubicBezTo>
                <a:cubicBezTo>
                  <a:pt x="1052111" y="106497"/>
                  <a:pt x="1098015" y="11017"/>
                  <a:pt x="1123721" y="11017"/>
                </a:cubicBezTo>
                <a:cubicBezTo>
                  <a:pt x="1149427" y="11017"/>
                  <a:pt x="1149427" y="106497"/>
                  <a:pt x="1178805" y="110169"/>
                </a:cubicBezTo>
                <a:cubicBezTo>
                  <a:pt x="1208183" y="113841"/>
                  <a:pt x="1299990" y="33051"/>
                  <a:pt x="1299990" y="33051"/>
                </a:cubicBezTo>
                <a:lnTo>
                  <a:pt x="1299990" y="33051"/>
                </a:lnTo>
              </a:path>
            </a:pathLst>
          </a:cu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286248" y="4643446"/>
            <a:ext cx="157163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357686" y="4500570"/>
            <a:ext cx="157163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72000" y="5357826"/>
            <a:ext cx="157163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572000" y="5214950"/>
            <a:ext cx="164307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Имя прилагательное – это часть речи, которая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r>
              <a:rPr lang="ru-RU" dirty="0" smtClean="0"/>
              <a:t>1.обозначает признак предмета</a:t>
            </a:r>
          </a:p>
          <a:p>
            <a:pPr eaLnBrk="1" hangingPunct="1">
              <a:buNone/>
              <a:defRPr/>
            </a:pPr>
            <a:r>
              <a:rPr lang="ru-RU" dirty="0" smtClean="0"/>
              <a:t>2.отвечает на вопросы </a:t>
            </a:r>
            <a:r>
              <a:rPr lang="ru-RU" i="1" dirty="0" smtClean="0"/>
              <a:t>Какой? Чей?</a:t>
            </a:r>
          </a:p>
          <a:p>
            <a:pPr eaLnBrk="1" hangingPunct="1">
              <a:buNone/>
              <a:defRPr/>
            </a:pPr>
            <a:r>
              <a:rPr lang="ru-RU" dirty="0" smtClean="0"/>
              <a:t>3.изменяется по числам, родам(в ед.ч.), падежам</a:t>
            </a:r>
          </a:p>
          <a:p>
            <a:pPr eaLnBrk="1" hangingPunct="1">
              <a:buNone/>
              <a:defRPr/>
            </a:pPr>
            <a:r>
              <a:rPr lang="ru-RU" dirty="0" smtClean="0"/>
              <a:t>4.в предложении является определением или сказуемым.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3398839"/>
          </a:xfrm>
        </p:spPr>
        <p:txBody>
          <a:bodyPr/>
          <a:lstStyle/>
          <a:p>
            <a:pPr algn="ctr"/>
            <a:r>
              <a:rPr lang="ru-RU" sz="3200" dirty="0" smtClean="0"/>
              <a:t>Определяю я предметы,</a:t>
            </a:r>
            <a:br>
              <a:rPr lang="ru-RU" sz="3200" dirty="0" smtClean="0"/>
            </a:br>
            <a:r>
              <a:rPr lang="ru-RU" sz="3200" dirty="0" smtClean="0"/>
              <a:t>Они со мной весьма приметны.</a:t>
            </a:r>
            <a:br>
              <a:rPr lang="ru-RU" sz="3200" dirty="0" smtClean="0"/>
            </a:br>
            <a:r>
              <a:rPr lang="ru-RU" sz="3200" dirty="0" smtClean="0"/>
              <a:t>Я украшаю вашу речь, </a:t>
            </a:r>
            <a:br>
              <a:rPr lang="ru-RU" sz="3200" dirty="0" smtClean="0"/>
            </a:br>
            <a:r>
              <a:rPr lang="ru-RU" sz="3200" dirty="0" smtClean="0"/>
              <a:t>Меня вам надо знать, беречь!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341195">
            <a:off x="2965119" y="3853467"/>
            <a:ext cx="3015141" cy="221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136650" y="2000240"/>
            <a:ext cx="800735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6000" b="1" i="1" dirty="0" smtClean="0">
                <a:latin typeface="Rockwell Extra Bold" pitchFamily="18" charset="0"/>
              </a:rPr>
              <a:t>  Спасибо за работу!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Rockwell Extra Bold" pitchFamily="18" charset="0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6000" b="1" i="1" dirty="0" smtClean="0">
              <a:latin typeface="Rockwell Extra Bold" pitchFamily="18" charset="0"/>
            </a:endParaRPr>
          </a:p>
        </p:txBody>
      </p:sp>
      <p:pic>
        <p:nvPicPr>
          <p:cNvPr id="5" name="Picture 4" descr="от Нины 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3068638"/>
            <a:ext cx="26050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285861"/>
            <a:ext cx="7772400" cy="17145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/>
              <a:t>Доброе утро, </a:t>
            </a:r>
            <a:br>
              <a:rPr lang="ru-RU" sz="4800" dirty="0" smtClean="0"/>
            </a:br>
            <a:r>
              <a:rPr lang="ru-RU" sz="4800" dirty="0" smtClean="0"/>
              <a:t>Имя Прилагательное</a:t>
            </a:r>
            <a:r>
              <a:rPr lang="ru-RU" dirty="0" smtClean="0"/>
              <a:t>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algn="ctr" eaLnBrk="1" hangingPunct="1">
              <a:defRPr/>
            </a:pPr>
            <a:r>
              <a:rPr lang="ru-RU" dirty="0" smtClean="0"/>
              <a:t>Урок-путешествие</a:t>
            </a:r>
          </a:p>
        </p:txBody>
      </p:sp>
      <p:pic>
        <p:nvPicPr>
          <p:cNvPr id="17412" name="Picture 4" descr="line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157788"/>
            <a:ext cx="48244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line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549275"/>
            <a:ext cx="48244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j02339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708275"/>
            <a:ext cx="2559050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hlinkClick r:id="rId2" action="ppaction://hlinksldjump"/>
              </a:rPr>
              <a:t>Карта путешествия</a:t>
            </a:r>
            <a:br>
              <a:rPr lang="ru-RU" dirty="0" smtClean="0">
                <a:hlinkClick r:id="rId2" action="ppaction://hlinksldjump"/>
              </a:rPr>
            </a:br>
            <a:endParaRPr lang="ru-RU" sz="2400" dirty="0" smtClean="0">
              <a:hlinkClick r:id="rId2" action="ppaction://hlinksldjump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35" name="AutoShape 11"/>
          <p:cNvSpPr>
            <a:spLocks noChangeArrowheads="1"/>
          </p:cNvSpPr>
          <p:nvPr/>
        </p:nvSpPr>
        <p:spPr bwMode="auto">
          <a:xfrm>
            <a:off x="3348038" y="2636838"/>
            <a:ext cx="3168650" cy="1439862"/>
          </a:xfrm>
          <a:prstGeom prst="roundRect">
            <a:avLst>
              <a:gd name="adj" fmla="val 16667"/>
            </a:avLst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Text Box 12"/>
          <p:cNvSpPr txBox="1">
            <a:spLocks noChangeArrowheads="1"/>
          </p:cNvSpPr>
          <p:nvPr/>
        </p:nvSpPr>
        <p:spPr bwMode="auto">
          <a:xfrm>
            <a:off x="3500438" y="2857500"/>
            <a:ext cx="28082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solidFill>
                  <a:schemeClr val="accent1"/>
                </a:solidFill>
                <a:latin typeface="Script MT Bold" pitchFamily="66" charset="0"/>
                <a:hlinkClick r:id="rId3" action="ppaction://hlinksldjump"/>
              </a:rPr>
              <a:t>Имя Прилагательное</a:t>
            </a:r>
            <a:endParaRPr lang="ru-RU" sz="2400" b="1" i="1" dirty="0">
              <a:solidFill>
                <a:schemeClr val="accent1"/>
              </a:solidFill>
              <a:latin typeface="Script MT Bold" pitchFamily="66" charset="0"/>
            </a:endParaRPr>
          </a:p>
        </p:txBody>
      </p:sp>
      <p:sp>
        <p:nvSpPr>
          <p:cNvPr id="18437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372225" y="3141663"/>
            <a:ext cx="29511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cript MT Bold" pitchFamily="66" charset="0"/>
              </a:rPr>
              <a:t>ВОПРОСЫ</a:t>
            </a:r>
          </a:p>
        </p:txBody>
      </p:sp>
      <p:sp>
        <p:nvSpPr>
          <p:cNvPr id="18438" name="Text Box 1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50825" y="3068638"/>
            <a:ext cx="287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latin typeface="Script MT Bold" pitchFamily="66" charset="0"/>
              </a:rPr>
              <a:t>ЗНАЧЕНИЕ</a:t>
            </a:r>
          </a:p>
        </p:txBody>
      </p:sp>
      <p:sp>
        <p:nvSpPr>
          <p:cNvPr id="18439" name="Text Box 22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5214938" y="5572125"/>
            <a:ext cx="3641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Script MT Bold" pitchFamily="66" charset="0"/>
              </a:rPr>
              <a:t>МОРФОЛОГИЧЕСКИЕ ПРИЗНАКИ</a:t>
            </a:r>
          </a:p>
        </p:txBody>
      </p:sp>
      <p:sp>
        <p:nvSpPr>
          <p:cNvPr id="18440" name="Text Box 2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500063" y="5572125"/>
            <a:ext cx="3143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latin typeface="Script MT Bold" pitchFamily="66" charset="0"/>
              </a:rPr>
              <a:t>СИНТАКСИЧЕСКАЯ РОЛЬ</a:t>
            </a:r>
          </a:p>
        </p:txBody>
      </p:sp>
      <p:pic>
        <p:nvPicPr>
          <p:cNvPr id="18441" name="Picture 30" descr="http://im6-tub.yandex.net/i?id=206847324-0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188" y="1214438"/>
            <a:ext cx="13763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32" descr="http://im4-tub.yandex.net/i?id=26148860-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" y="1428750"/>
            <a:ext cx="2227262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34" descr="http://im0-tub.yandex.net/i?id=118699539-0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63" y="4286250"/>
            <a:ext cx="180816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36" descr="http://im7-tub.yandex.net/i?id=4331395-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50" y="4206875"/>
            <a:ext cx="2286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Какую дополнительную информацию несет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имя прилагательное?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92D05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92D05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785786" y="1643050"/>
            <a:ext cx="7901014" cy="46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Как он был хорош, весь освещенный весенним солнцем, на белом фоне березняка! И какой своеобразный облик у этого лесного гиганта! Длинная горбоносая морда, огромные вывороченные корни-рога. Сам такой тяжелый, грузный, а ноги высокие, стройные, точно у скакового коня. И какая окраска шерсти – весь темно-бурый, а на ногах словно белые туго натянутые чулки.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CCFF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8143932" cy="454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О   лосе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Выпишите из текста только прилагательные, которые характеризуют лося: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По цвету: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По форме: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По размеру, росту: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По весу: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По авторской оценке: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Имя прилагательное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 помогает точно, ярко и образно описать предметы, чувства, настроение.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 цвету: </a:t>
            </a:r>
            <a:r>
              <a:rPr lang="ru-RU" dirty="0" smtClean="0"/>
              <a:t>тёмно-бурый, белые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 форме: </a:t>
            </a:r>
            <a:r>
              <a:rPr lang="ru-RU" dirty="0" smtClean="0"/>
              <a:t>горбоносая, стройные,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 размеру, росту: </a:t>
            </a:r>
            <a:r>
              <a:rPr lang="ru-RU" dirty="0" smtClean="0"/>
              <a:t>длинная, огромная, высокие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 весу: </a:t>
            </a:r>
            <a:r>
              <a:rPr lang="ru-RU" dirty="0" smtClean="0"/>
              <a:t>тяжёлый, грузный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 авторской оценке</a:t>
            </a:r>
            <a:r>
              <a:rPr lang="ru-RU" dirty="0" smtClean="0"/>
              <a:t>: своеобразный, хорош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Имя прилагательное, мы с тобой дружны,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Признаки предметов называешь ты.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Солнечное лето, праздничная ель,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Вкусные конфеты, Машенькин портфель.</a:t>
            </a: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214313" y="428625"/>
            <a:ext cx="85010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Найдите прилагательные, выпишите. 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На какой вопрос они отвечают?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существительными подчас</a:t>
            </a:r>
          </a:p>
          <a:p>
            <a:r>
              <a:rPr lang="ru-RU" dirty="0" smtClean="0"/>
              <a:t>Не жизнь, а просто скука.</a:t>
            </a:r>
          </a:p>
          <a:p>
            <a:r>
              <a:rPr lang="ru-RU" dirty="0" smtClean="0"/>
              <a:t>Ни цвета нет у них без нас,</a:t>
            </a:r>
          </a:p>
          <a:p>
            <a:r>
              <a:rPr lang="ru-RU" dirty="0" smtClean="0"/>
              <a:t>Ни запаха, ни звука.</a:t>
            </a:r>
          </a:p>
          <a:p>
            <a:r>
              <a:rPr lang="ru-RU" dirty="0" smtClean="0"/>
              <a:t>Но если нас к ним приложить, </a:t>
            </a:r>
          </a:p>
          <a:p>
            <a:r>
              <a:rPr lang="ru-RU" dirty="0" smtClean="0"/>
              <a:t>Им веселее станет жить.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</TotalTime>
  <Words>369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Трава</vt:lpstr>
      <vt:lpstr>Давайте, друзья, улыбнёмся                                      друг другу!                                                                                             Улыбки подарим гостям! К уроку готовы!                         Тогда - за работу! Удачи желаю я Вам!</vt:lpstr>
      <vt:lpstr>Доброе утро,  Имя Прилагательное!</vt:lpstr>
      <vt:lpstr>Карта путешествия </vt:lpstr>
      <vt:lpstr> Какую дополнительную информацию несет  имя прилагательное? </vt:lpstr>
      <vt:lpstr>О   лосе</vt:lpstr>
      <vt:lpstr>Выпишите из текста только прилагательные, которые характеризуют лося:</vt:lpstr>
      <vt:lpstr> Имя прилагательное  помогает точно, ярко и образно описать предметы, чувства, настроение. </vt:lpstr>
      <vt:lpstr>  </vt:lpstr>
      <vt:lpstr>Слайд 9</vt:lpstr>
      <vt:lpstr>Просклоняем словосочетания</vt:lpstr>
      <vt:lpstr>ПРОВЕРЬ СЕБЯ</vt:lpstr>
      <vt:lpstr>Спишите. Подчеркните члены предложения.  Каким членом предложения является имя прилагательное? </vt:lpstr>
      <vt:lpstr>Имя прилагательное – это часть речи, которая</vt:lpstr>
      <vt:lpstr>Определяю я предметы, Они со мной весьма приметны. Я украшаю вашу речь,  Меня вам надо знать, беречь!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</dc:title>
  <dc:creator>Светлана</dc:creator>
  <cp:lastModifiedBy>Светлана</cp:lastModifiedBy>
  <cp:revision>82</cp:revision>
  <dcterms:created xsi:type="dcterms:W3CDTF">2008-01-31T17:46:36Z</dcterms:created>
  <dcterms:modified xsi:type="dcterms:W3CDTF">2015-03-24T12:08:07Z</dcterms:modified>
</cp:coreProperties>
</file>