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9" r:id="rId5"/>
    <p:sldId id="258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B2CC41-FE7D-4660-A2CE-BF80173A0FD5}" type="doc">
      <dgm:prSet loTypeId="urn:microsoft.com/office/officeart/2005/8/layout/default#1" loCatId="list" qsTypeId="urn:microsoft.com/office/officeart/2005/8/quickstyle/simple1" qsCatId="simple" csTypeId="urn:microsoft.com/office/officeart/2005/8/colors/accent6_4" csCatId="accent6" phldr="1"/>
      <dgm:spPr/>
      <dgm:t>
        <a:bodyPr/>
        <a:lstStyle/>
        <a:p>
          <a:endParaRPr lang="ru-RU"/>
        </a:p>
      </dgm:t>
    </dgm:pt>
    <dgm:pt modelId="{91748754-3234-43A9-8AF8-E6AA93717E80}">
      <dgm:prSet phldrT="[Текст]"/>
      <dgm:spPr/>
      <dgm:t>
        <a:bodyPr/>
        <a:lstStyle/>
        <a:p>
          <a:r>
            <a:rPr lang="ru-RU" b="1" dirty="0" smtClean="0"/>
            <a:t>текстовая</a:t>
          </a:r>
          <a:endParaRPr lang="ru-RU" b="1" dirty="0"/>
        </a:p>
      </dgm:t>
    </dgm:pt>
    <dgm:pt modelId="{7E9EFA04-2FCB-45AA-AD8F-93C2CBFF6E58}" type="parTrans" cxnId="{B8888D40-C411-4D5B-A64B-6CB59DBB9BE0}">
      <dgm:prSet/>
      <dgm:spPr/>
      <dgm:t>
        <a:bodyPr/>
        <a:lstStyle/>
        <a:p>
          <a:endParaRPr lang="ru-RU"/>
        </a:p>
      </dgm:t>
    </dgm:pt>
    <dgm:pt modelId="{3A2CBF33-E755-421D-B9C1-2D31A1218F9E}" type="sibTrans" cxnId="{B8888D40-C411-4D5B-A64B-6CB59DBB9BE0}">
      <dgm:prSet/>
      <dgm:spPr/>
      <dgm:t>
        <a:bodyPr/>
        <a:lstStyle/>
        <a:p>
          <a:endParaRPr lang="ru-RU"/>
        </a:p>
      </dgm:t>
    </dgm:pt>
    <dgm:pt modelId="{35C0BC79-F9BE-44B4-9312-30CA22BBFE38}">
      <dgm:prSet phldrT="[Текст]"/>
      <dgm:spPr/>
      <dgm:t>
        <a:bodyPr/>
        <a:lstStyle/>
        <a:p>
          <a:r>
            <a:rPr lang="ru-RU" b="1" dirty="0" smtClean="0"/>
            <a:t>визуальная</a:t>
          </a:r>
          <a:endParaRPr lang="ru-RU" b="1" dirty="0"/>
        </a:p>
      </dgm:t>
    </dgm:pt>
    <dgm:pt modelId="{655B4886-9099-41BD-9848-F947D93819D7}" type="parTrans" cxnId="{F2FCDF1F-EFB8-476C-97E7-95AF6E8B2DFC}">
      <dgm:prSet/>
      <dgm:spPr/>
      <dgm:t>
        <a:bodyPr/>
        <a:lstStyle/>
        <a:p>
          <a:endParaRPr lang="ru-RU"/>
        </a:p>
      </dgm:t>
    </dgm:pt>
    <dgm:pt modelId="{29DAE786-AB73-47FA-84E3-AE6960EB2007}" type="sibTrans" cxnId="{F2FCDF1F-EFB8-476C-97E7-95AF6E8B2DFC}">
      <dgm:prSet/>
      <dgm:spPr/>
      <dgm:t>
        <a:bodyPr/>
        <a:lstStyle/>
        <a:p>
          <a:endParaRPr lang="ru-RU"/>
        </a:p>
      </dgm:t>
    </dgm:pt>
    <dgm:pt modelId="{B4FEAC36-718A-4DE2-9CD1-139B131DC7F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аудио</a:t>
          </a:r>
          <a:endParaRPr lang="ru-RU" b="1" dirty="0">
            <a:solidFill>
              <a:schemeClr val="tx1"/>
            </a:solidFill>
          </a:endParaRPr>
        </a:p>
      </dgm:t>
    </dgm:pt>
    <dgm:pt modelId="{F4DFD7CC-3439-4173-AF8F-BE05808889B4}" type="parTrans" cxnId="{508A1ADB-82C1-40BC-BA93-31B053D830B1}">
      <dgm:prSet/>
      <dgm:spPr/>
      <dgm:t>
        <a:bodyPr/>
        <a:lstStyle/>
        <a:p>
          <a:endParaRPr lang="ru-RU"/>
        </a:p>
      </dgm:t>
    </dgm:pt>
    <dgm:pt modelId="{233FC6F6-9FBD-435E-9D13-F865622B00E8}" type="sibTrans" cxnId="{508A1ADB-82C1-40BC-BA93-31B053D830B1}">
      <dgm:prSet/>
      <dgm:spPr/>
      <dgm:t>
        <a:bodyPr/>
        <a:lstStyle/>
        <a:p>
          <a:endParaRPr lang="ru-RU"/>
        </a:p>
      </dgm:t>
    </dgm:pt>
    <dgm:pt modelId="{C61EB2D8-4FDA-4CCD-9EF4-76078840393F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Аудио</a:t>
          </a:r>
          <a:r>
            <a:rPr lang="ru-RU" dirty="0" smtClean="0">
              <a:solidFill>
                <a:schemeClr val="tx1"/>
              </a:solidFill>
            </a:rPr>
            <a:t> </a:t>
          </a:r>
          <a:r>
            <a:rPr lang="ru-RU" b="1" dirty="0" smtClean="0">
              <a:solidFill>
                <a:schemeClr val="tx1"/>
              </a:solidFill>
            </a:rPr>
            <a:t>и</a:t>
          </a:r>
          <a:r>
            <a:rPr lang="ru-RU" dirty="0" smtClean="0"/>
            <a:t> </a:t>
          </a:r>
          <a:r>
            <a:rPr lang="ru-RU" b="1" dirty="0" smtClean="0">
              <a:solidFill>
                <a:schemeClr val="tx1"/>
              </a:solidFill>
            </a:rPr>
            <a:t>видео</a:t>
          </a:r>
          <a:endParaRPr lang="ru-RU" b="1" dirty="0">
            <a:solidFill>
              <a:schemeClr val="tx1"/>
            </a:solidFill>
          </a:endParaRPr>
        </a:p>
      </dgm:t>
    </dgm:pt>
    <dgm:pt modelId="{5C53663A-C44F-4BF3-825A-5513059B482C}" type="parTrans" cxnId="{DD9C3F74-4F4F-4A25-9543-3811FF2EE848}">
      <dgm:prSet/>
      <dgm:spPr/>
      <dgm:t>
        <a:bodyPr/>
        <a:lstStyle/>
        <a:p>
          <a:endParaRPr lang="ru-RU"/>
        </a:p>
      </dgm:t>
    </dgm:pt>
    <dgm:pt modelId="{E865B8D8-EFA0-40E3-A78C-1FE0B13298B8}" type="sibTrans" cxnId="{DD9C3F74-4F4F-4A25-9543-3811FF2EE848}">
      <dgm:prSet/>
      <dgm:spPr/>
      <dgm:t>
        <a:bodyPr/>
        <a:lstStyle/>
        <a:p>
          <a:endParaRPr lang="ru-RU"/>
        </a:p>
      </dgm:t>
    </dgm:pt>
    <dgm:pt modelId="{FB8F9B87-D21F-460D-BE5A-19B912F9833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комбинированна</a:t>
          </a:r>
          <a:r>
            <a:rPr lang="ru-RU" dirty="0" smtClean="0">
              <a:solidFill>
                <a:schemeClr val="tx1"/>
              </a:solidFill>
            </a:rPr>
            <a:t>я</a:t>
          </a:r>
          <a:endParaRPr lang="ru-RU" dirty="0">
            <a:solidFill>
              <a:schemeClr val="tx1"/>
            </a:solidFill>
          </a:endParaRPr>
        </a:p>
      </dgm:t>
    </dgm:pt>
    <dgm:pt modelId="{6348E08E-DE4A-4ED6-9A7B-30F10327EA5B}" type="parTrans" cxnId="{847315BE-CCB4-4B47-A9D3-8370F0BD4915}">
      <dgm:prSet/>
      <dgm:spPr/>
      <dgm:t>
        <a:bodyPr/>
        <a:lstStyle/>
        <a:p>
          <a:endParaRPr lang="ru-RU"/>
        </a:p>
      </dgm:t>
    </dgm:pt>
    <dgm:pt modelId="{17B2ECAD-E247-45FA-8676-9987AE9211A9}" type="sibTrans" cxnId="{847315BE-CCB4-4B47-A9D3-8370F0BD4915}">
      <dgm:prSet/>
      <dgm:spPr/>
      <dgm:t>
        <a:bodyPr/>
        <a:lstStyle/>
        <a:p>
          <a:endParaRPr lang="ru-RU"/>
        </a:p>
      </dgm:t>
    </dgm:pt>
    <dgm:pt modelId="{1B26F452-211B-40BA-82C5-7A5F1EF4F1A2}" type="pres">
      <dgm:prSet presAssocID="{9DB2CC41-FE7D-4660-A2CE-BF80173A0FD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9A425C-D008-4FB0-A544-2FF53761A4AE}" type="pres">
      <dgm:prSet presAssocID="{91748754-3234-43A9-8AF8-E6AA93717E8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ED29AF-3933-4029-A9EF-AC61CB5E7B02}" type="pres">
      <dgm:prSet presAssocID="{3A2CBF33-E755-421D-B9C1-2D31A1218F9E}" presName="sibTrans" presStyleCnt="0"/>
      <dgm:spPr/>
    </dgm:pt>
    <dgm:pt modelId="{57EC082C-90A6-48EA-A456-5405DD410FDE}" type="pres">
      <dgm:prSet presAssocID="{35C0BC79-F9BE-44B4-9312-30CA22BBFE3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5067D7-D6EF-4D40-ADA8-5F6DAE901666}" type="pres">
      <dgm:prSet presAssocID="{29DAE786-AB73-47FA-84E3-AE6960EB2007}" presName="sibTrans" presStyleCnt="0"/>
      <dgm:spPr/>
    </dgm:pt>
    <dgm:pt modelId="{7330C149-5430-4E78-80C3-ADBE57915A7C}" type="pres">
      <dgm:prSet presAssocID="{B4FEAC36-718A-4DE2-9CD1-139B131DC7F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9EF5AC-C238-46FE-97FE-03AC981BE467}" type="pres">
      <dgm:prSet presAssocID="{233FC6F6-9FBD-435E-9D13-F865622B00E8}" presName="sibTrans" presStyleCnt="0"/>
      <dgm:spPr/>
    </dgm:pt>
    <dgm:pt modelId="{55542C48-2489-4939-909F-B9F4E5634197}" type="pres">
      <dgm:prSet presAssocID="{C61EB2D8-4FDA-4CCD-9EF4-76078840393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4A2C5-5B75-4002-A827-E60155571257}" type="pres">
      <dgm:prSet presAssocID="{E865B8D8-EFA0-40E3-A78C-1FE0B13298B8}" presName="sibTrans" presStyleCnt="0"/>
      <dgm:spPr/>
    </dgm:pt>
    <dgm:pt modelId="{EB710190-4B84-491C-8CB8-FA726CC180BB}" type="pres">
      <dgm:prSet presAssocID="{FB8F9B87-D21F-460D-BE5A-19B912F9833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FCDF1F-EFB8-476C-97E7-95AF6E8B2DFC}" srcId="{9DB2CC41-FE7D-4660-A2CE-BF80173A0FD5}" destId="{35C0BC79-F9BE-44B4-9312-30CA22BBFE38}" srcOrd="1" destOrd="0" parTransId="{655B4886-9099-41BD-9848-F947D93819D7}" sibTransId="{29DAE786-AB73-47FA-84E3-AE6960EB2007}"/>
    <dgm:cxn modelId="{E296ED91-B6D0-414D-9351-C1748F220FB2}" type="presOf" srcId="{C61EB2D8-4FDA-4CCD-9EF4-76078840393F}" destId="{55542C48-2489-4939-909F-B9F4E5634197}" srcOrd="0" destOrd="0" presId="urn:microsoft.com/office/officeart/2005/8/layout/default#1"/>
    <dgm:cxn modelId="{5BD1EC15-EBB3-40F5-A3CB-C680CB77EBF8}" type="presOf" srcId="{FB8F9B87-D21F-460D-BE5A-19B912F9833A}" destId="{EB710190-4B84-491C-8CB8-FA726CC180BB}" srcOrd="0" destOrd="0" presId="urn:microsoft.com/office/officeart/2005/8/layout/default#1"/>
    <dgm:cxn modelId="{B8888D40-C411-4D5B-A64B-6CB59DBB9BE0}" srcId="{9DB2CC41-FE7D-4660-A2CE-BF80173A0FD5}" destId="{91748754-3234-43A9-8AF8-E6AA93717E80}" srcOrd="0" destOrd="0" parTransId="{7E9EFA04-2FCB-45AA-AD8F-93C2CBFF6E58}" sibTransId="{3A2CBF33-E755-421D-B9C1-2D31A1218F9E}"/>
    <dgm:cxn modelId="{DAAE2AA2-D889-4081-93A1-8C528B87CE38}" type="presOf" srcId="{B4FEAC36-718A-4DE2-9CD1-139B131DC7FE}" destId="{7330C149-5430-4E78-80C3-ADBE57915A7C}" srcOrd="0" destOrd="0" presId="urn:microsoft.com/office/officeart/2005/8/layout/default#1"/>
    <dgm:cxn modelId="{F370AF40-86BC-4E5B-8021-0EBFAD685CAB}" type="presOf" srcId="{9DB2CC41-FE7D-4660-A2CE-BF80173A0FD5}" destId="{1B26F452-211B-40BA-82C5-7A5F1EF4F1A2}" srcOrd="0" destOrd="0" presId="urn:microsoft.com/office/officeart/2005/8/layout/default#1"/>
    <dgm:cxn modelId="{2DC4DEBD-CC3E-4913-8211-560DBB317FD5}" type="presOf" srcId="{35C0BC79-F9BE-44B4-9312-30CA22BBFE38}" destId="{57EC082C-90A6-48EA-A456-5405DD410FDE}" srcOrd="0" destOrd="0" presId="urn:microsoft.com/office/officeart/2005/8/layout/default#1"/>
    <dgm:cxn modelId="{DD9C3F74-4F4F-4A25-9543-3811FF2EE848}" srcId="{9DB2CC41-FE7D-4660-A2CE-BF80173A0FD5}" destId="{C61EB2D8-4FDA-4CCD-9EF4-76078840393F}" srcOrd="3" destOrd="0" parTransId="{5C53663A-C44F-4BF3-825A-5513059B482C}" sibTransId="{E865B8D8-EFA0-40E3-A78C-1FE0B13298B8}"/>
    <dgm:cxn modelId="{5D8D8DE8-D5D4-4CAA-9EBE-90B72206A0D7}" type="presOf" srcId="{91748754-3234-43A9-8AF8-E6AA93717E80}" destId="{7A9A425C-D008-4FB0-A544-2FF53761A4AE}" srcOrd="0" destOrd="0" presId="urn:microsoft.com/office/officeart/2005/8/layout/default#1"/>
    <dgm:cxn modelId="{508A1ADB-82C1-40BC-BA93-31B053D830B1}" srcId="{9DB2CC41-FE7D-4660-A2CE-BF80173A0FD5}" destId="{B4FEAC36-718A-4DE2-9CD1-139B131DC7FE}" srcOrd="2" destOrd="0" parTransId="{F4DFD7CC-3439-4173-AF8F-BE05808889B4}" sibTransId="{233FC6F6-9FBD-435E-9D13-F865622B00E8}"/>
    <dgm:cxn modelId="{847315BE-CCB4-4B47-A9D3-8370F0BD4915}" srcId="{9DB2CC41-FE7D-4660-A2CE-BF80173A0FD5}" destId="{FB8F9B87-D21F-460D-BE5A-19B912F9833A}" srcOrd="4" destOrd="0" parTransId="{6348E08E-DE4A-4ED6-9A7B-30F10327EA5B}" sibTransId="{17B2ECAD-E247-45FA-8676-9987AE9211A9}"/>
    <dgm:cxn modelId="{BF05BDCA-27D6-42D7-85A9-61A8E5DBAADF}" type="presParOf" srcId="{1B26F452-211B-40BA-82C5-7A5F1EF4F1A2}" destId="{7A9A425C-D008-4FB0-A544-2FF53761A4AE}" srcOrd="0" destOrd="0" presId="urn:microsoft.com/office/officeart/2005/8/layout/default#1"/>
    <dgm:cxn modelId="{F507C497-CEB0-45B7-91A7-EC61AF25E6EB}" type="presParOf" srcId="{1B26F452-211B-40BA-82C5-7A5F1EF4F1A2}" destId="{02ED29AF-3933-4029-A9EF-AC61CB5E7B02}" srcOrd="1" destOrd="0" presId="urn:microsoft.com/office/officeart/2005/8/layout/default#1"/>
    <dgm:cxn modelId="{A6744CB8-91FA-41CF-8FBE-E8D9124EB16B}" type="presParOf" srcId="{1B26F452-211B-40BA-82C5-7A5F1EF4F1A2}" destId="{57EC082C-90A6-48EA-A456-5405DD410FDE}" srcOrd="2" destOrd="0" presId="urn:microsoft.com/office/officeart/2005/8/layout/default#1"/>
    <dgm:cxn modelId="{57E08CFA-2315-42F8-916A-C6675A5A91D2}" type="presParOf" srcId="{1B26F452-211B-40BA-82C5-7A5F1EF4F1A2}" destId="{E25067D7-D6EF-4D40-ADA8-5F6DAE901666}" srcOrd="3" destOrd="0" presId="urn:microsoft.com/office/officeart/2005/8/layout/default#1"/>
    <dgm:cxn modelId="{99AABFDA-A9BF-416A-917D-F560B7F78095}" type="presParOf" srcId="{1B26F452-211B-40BA-82C5-7A5F1EF4F1A2}" destId="{7330C149-5430-4E78-80C3-ADBE57915A7C}" srcOrd="4" destOrd="0" presId="urn:microsoft.com/office/officeart/2005/8/layout/default#1"/>
    <dgm:cxn modelId="{5E12B681-635D-4BD7-9D93-B4D62933A333}" type="presParOf" srcId="{1B26F452-211B-40BA-82C5-7A5F1EF4F1A2}" destId="{139EF5AC-C238-46FE-97FE-03AC981BE467}" srcOrd="5" destOrd="0" presId="urn:microsoft.com/office/officeart/2005/8/layout/default#1"/>
    <dgm:cxn modelId="{9C463132-CD11-4C92-BBA5-753463BD49E3}" type="presParOf" srcId="{1B26F452-211B-40BA-82C5-7A5F1EF4F1A2}" destId="{55542C48-2489-4939-909F-B9F4E5634197}" srcOrd="6" destOrd="0" presId="urn:microsoft.com/office/officeart/2005/8/layout/default#1"/>
    <dgm:cxn modelId="{141417A4-155E-40C3-839E-FC4A879DF100}" type="presParOf" srcId="{1B26F452-211B-40BA-82C5-7A5F1EF4F1A2}" destId="{79F4A2C5-5B75-4002-A827-E60155571257}" srcOrd="7" destOrd="0" presId="urn:microsoft.com/office/officeart/2005/8/layout/default#1"/>
    <dgm:cxn modelId="{1A8F53A1-0CB5-41B6-9991-91C7707694EB}" type="presParOf" srcId="{1B26F452-211B-40BA-82C5-7A5F1EF4F1A2}" destId="{EB710190-4B84-491C-8CB8-FA726CC180BB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9A425C-D008-4FB0-A544-2FF53761A4AE}">
      <dsp:nvSpPr>
        <dsp:cNvPr id="0" name=""/>
        <dsp:cNvSpPr/>
      </dsp:nvSpPr>
      <dsp:spPr>
        <a:xfrm>
          <a:off x="0" y="223837"/>
          <a:ext cx="2000250" cy="1200150"/>
        </a:xfrm>
        <a:prstGeom prst="rect">
          <a:avLst/>
        </a:prstGeom>
        <a:solidFill>
          <a:schemeClr val="accent6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текстовая</a:t>
          </a:r>
          <a:endParaRPr lang="ru-RU" sz="1600" b="1" kern="1200" dirty="0"/>
        </a:p>
      </dsp:txBody>
      <dsp:txXfrm>
        <a:off x="0" y="223837"/>
        <a:ext cx="2000250" cy="1200150"/>
      </dsp:txXfrm>
    </dsp:sp>
    <dsp:sp modelId="{57EC082C-90A6-48EA-A456-5405DD410FDE}">
      <dsp:nvSpPr>
        <dsp:cNvPr id="0" name=""/>
        <dsp:cNvSpPr/>
      </dsp:nvSpPr>
      <dsp:spPr>
        <a:xfrm>
          <a:off x="2200275" y="223837"/>
          <a:ext cx="2000250" cy="1200150"/>
        </a:xfrm>
        <a:prstGeom prst="rect">
          <a:avLst/>
        </a:prstGeom>
        <a:solidFill>
          <a:schemeClr val="accent6">
            <a:shade val="50000"/>
            <a:hueOff val="-60827"/>
            <a:satOff val="-5746"/>
            <a:lumOff val="1961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визуальная</a:t>
          </a:r>
          <a:endParaRPr lang="ru-RU" sz="1600" b="1" kern="1200" dirty="0"/>
        </a:p>
      </dsp:txBody>
      <dsp:txXfrm>
        <a:off x="2200275" y="223837"/>
        <a:ext cx="2000250" cy="1200150"/>
      </dsp:txXfrm>
    </dsp:sp>
    <dsp:sp modelId="{7330C149-5430-4E78-80C3-ADBE57915A7C}">
      <dsp:nvSpPr>
        <dsp:cNvPr id="0" name=""/>
        <dsp:cNvSpPr/>
      </dsp:nvSpPr>
      <dsp:spPr>
        <a:xfrm>
          <a:off x="4400550" y="223837"/>
          <a:ext cx="2000250" cy="1200150"/>
        </a:xfrm>
        <a:prstGeom prst="rect">
          <a:avLst/>
        </a:prstGeom>
        <a:solidFill>
          <a:schemeClr val="accent6">
            <a:shade val="50000"/>
            <a:hueOff val="-121654"/>
            <a:satOff val="-11491"/>
            <a:lumOff val="3922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аудио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4400550" y="223837"/>
        <a:ext cx="2000250" cy="1200150"/>
      </dsp:txXfrm>
    </dsp:sp>
    <dsp:sp modelId="{55542C48-2489-4939-909F-B9F4E5634197}">
      <dsp:nvSpPr>
        <dsp:cNvPr id="0" name=""/>
        <dsp:cNvSpPr/>
      </dsp:nvSpPr>
      <dsp:spPr>
        <a:xfrm>
          <a:off x="1100137" y="1624012"/>
          <a:ext cx="2000250" cy="1200150"/>
        </a:xfrm>
        <a:prstGeom prst="rect">
          <a:avLst/>
        </a:prstGeom>
        <a:solidFill>
          <a:schemeClr val="accent6">
            <a:shade val="50000"/>
            <a:hueOff val="-121654"/>
            <a:satOff val="-11491"/>
            <a:lumOff val="39225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Аудио</a:t>
          </a:r>
          <a:r>
            <a:rPr lang="ru-RU" sz="1600" kern="1200" dirty="0" smtClean="0">
              <a:solidFill>
                <a:schemeClr val="tx1"/>
              </a:solidFill>
            </a:rPr>
            <a:t> </a:t>
          </a:r>
          <a:r>
            <a:rPr lang="ru-RU" sz="1600" b="1" kern="1200" dirty="0" smtClean="0">
              <a:solidFill>
                <a:schemeClr val="tx1"/>
              </a:solidFill>
            </a:rPr>
            <a:t>и</a:t>
          </a:r>
          <a:r>
            <a:rPr lang="ru-RU" sz="1600" kern="1200" dirty="0" smtClean="0"/>
            <a:t> </a:t>
          </a:r>
          <a:r>
            <a:rPr lang="ru-RU" sz="1600" b="1" kern="1200" dirty="0" smtClean="0">
              <a:solidFill>
                <a:schemeClr val="tx1"/>
              </a:solidFill>
            </a:rPr>
            <a:t>видео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1100137" y="1624012"/>
        <a:ext cx="2000250" cy="1200150"/>
      </dsp:txXfrm>
    </dsp:sp>
    <dsp:sp modelId="{EB710190-4B84-491C-8CB8-FA726CC180BB}">
      <dsp:nvSpPr>
        <dsp:cNvPr id="0" name=""/>
        <dsp:cNvSpPr/>
      </dsp:nvSpPr>
      <dsp:spPr>
        <a:xfrm>
          <a:off x="3300412" y="1624012"/>
          <a:ext cx="2000250" cy="1200150"/>
        </a:xfrm>
        <a:prstGeom prst="rect">
          <a:avLst/>
        </a:prstGeom>
        <a:solidFill>
          <a:schemeClr val="accent6">
            <a:shade val="50000"/>
            <a:hueOff val="-60827"/>
            <a:satOff val="-5746"/>
            <a:lumOff val="19612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комбинированна</a:t>
          </a:r>
          <a:r>
            <a:rPr lang="ru-RU" sz="1600" kern="1200" dirty="0" smtClean="0">
              <a:solidFill>
                <a:schemeClr val="tx1"/>
              </a:solidFill>
            </a:rPr>
            <a:t>я</a:t>
          </a:r>
          <a:endParaRPr lang="ru-RU" sz="1600" kern="1200" dirty="0">
            <a:solidFill>
              <a:schemeClr val="tx1"/>
            </a:solidFill>
          </a:endParaRPr>
        </a:p>
      </dsp:txBody>
      <dsp:txXfrm>
        <a:off x="3300412" y="1624012"/>
        <a:ext cx="2000250" cy="1200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628800"/>
            <a:ext cx="6400800" cy="2721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Применение Информационных технологий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работе с детьми с ОВЗ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576064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/>
              <a:t>Учитель-логопед </a:t>
            </a:r>
          </a:p>
          <a:p>
            <a:pPr algn="r"/>
            <a:r>
              <a:rPr lang="ru-RU" sz="1600" dirty="0" err="1" smtClean="0"/>
              <a:t>Шарифуллина</a:t>
            </a:r>
            <a:r>
              <a:rPr lang="ru-RU" sz="1600" dirty="0" smtClean="0"/>
              <a:t> А.Ф.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222843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438400"/>
            <a:ext cx="6728792" cy="3048001"/>
          </a:xfrm>
        </p:spPr>
        <p:txBody>
          <a:bodyPr/>
          <a:lstStyle/>
          <a:p>
            <a:r>
              <a:rPr lang="ru-RU" sz="2400" b="1" i="1" dirty="0"/>
              <a:t>Информационные и коммуникационные технологии </a:t>
            </a:r>
            <a:r>
              <a:rPr lang="ru-RU" i="1" dirty="0"/>
              <a:t>(ИКТ)</a:t>
            </a:r>
            <a:r>
              <a:rPr lang="ru-RU" dirty="0"/>
              <a:t> – </a:t>
            </a:r>
            <a:r>
              <a:rPr lang="ru-RU" sz="2000" dirty="0"/>
              <a:t>это обобщающее понятие, описывающее различные устройства, механизмы, способы, алгоритмы обработки информации. </a:t>
            </a:r>
          </a:p>
        </p:txBody>
      </p:sp>
    </p:spTree>
    <p:extLst>
      <p:ext uri="{BB962C8B-B14F-4D97-AF65-F5344CB8AC3E}">
        <p14:creationId xmlns:p14="http://schemas.microsoft.com/office/powerpoint/2010/main" xmlns="" val="179496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75150280"/>
              </p:ext>
            </p:extLst>
          </p:nvPr>
        </p:nvGraphicFramePr>
        <p:xfrm>
          <a:off x="1371600" y="2438400"/>
          <a:ext cx="64008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62933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052736"/>
            <a:ext cx="6400800" cy="928464"/>
          </a:xfrm>
        </p:spPr>
        <p:txBody>
          <a:bodyPr>
            <a:normAutofit/>
          </a:bodyPr>
          <a:lstStyle/>
          <a:p>
            <a:r>
              <a:rPr lang="ru-RU" sz="2400" b="1" dirty="0"/>
              <a:t>Дидактические задачи, решаемые с помощью </a:t>
            </a:r>
            <a:r>
              <a:rPr lang="ru-RU" sz="2400" b="1" dirty="0" smtClean="0"/>
              <a:t>ИКТ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348880"/>
            <a:ext cx="6400800" cy="336686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Совершенствование организации </a:t>
            </a:r>
            <a:r>
              <a:rPr lang="ru-RU" dirty="0" smtClean="0"/>
              <a:t>преподавания,</a:t>
            </a:r>
          </a:p>
          <a:p>
            <a:pPr lvl="0"/>
            <a:r>
              <a:rPr lang="ru-RU" dirty="0" smtClean="0"/>
              <a:t>повышение </a:t>
            </a:r>
            <a:r>
              <a:rPr lang="ru-RU" dirty="0"/>
              <a:t>индивидуализации обучения;</a:t>
            </a:r>
          </a:p>
          <a:p>
            <a:pPr lvl="0"/>
            <a:r>
              <a:rPr lang="ru-RU" dirty="0" smtClean="0"/>
              <a:t>Ускорение </a:t>
            </a:r>
            <a:r>
              <a:rPr lang="ru-RU" dirty="0"/>
              <a:t>тиражирования и доступа к достижениям педагогической практики;</a:t>
            </a:r>
          </a:p>
          <a:p>
            <a:pPr lvl="0"/>
            <a:r>
              <a:rPr lang="ru-RU" dirty="0"/>
              <a:t>Усиление мотивации к обучению;</a:t>
            </a:r>
          </a:p>
          <a:p>
            <a:pPr lvl="0"/>
            <a:r>
              <a:rPr lang="ru-RU" dirty="0"/>
              <a:t>Активизация процесса обучения, возможность привлечения учащихся к исследовательской деятельности;</a:t>
            </a:r>
          </a:p>
          <a:p>
            <a:pPr lvl="0"/>
            <a:r>
              <a:rPr lang="ru-RU" dirty="0"/>
              <a:t>Обеспечение гибкости процесса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6566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988840"/>
            <a:ext cx="6400800" cy="1893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http://physics.herzen.spb.ru/teaching/materials/gosexam/b25_fig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62473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29515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ИКТ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04864"/>
            <a:ext cx="6400800" cy="345638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Повышают интерес  и мотивацию учения.</a:t>
            </a:r>
          </a:p>
          <a:p>
            <a:r>
              <a:rPr lang="ru-RU" dirty="0" smtClean="0"/>
              <a:t>Несут </a:t>
            </a:r>
            <a:r>
              <a:rPr lang="ru-RU" dirty="0"/>
              <a:t>в себе образный тип </a:t>
            </a:r>
            <a:r>
              <a:rPr lang="ru-RU" dirty="0" smtClean="0"/>
              <a:t>информации.</a:t>
            </a:r>
          </a:p>
          <a:p>
            <a:r>
              <a:rPr lang="ru-RU" dirty="0" smtClean="0"/>
              <a:t>Формируют самостоятельность, повышают познавательную активность.</a:t>
            </a:r>
          </a:p>
          <a:p>
            <a:r>
              <a:rPr lang="ru-RU" dirty="0" smtClean="0"/>
              <a:t>Позволяют осуществлять индивидуальный и дифференцированный подход в обучении (различная степень трудности)</a:t>
            </a:r>
          </a:p>
          <a:p>
            <a:r>
              <a:rPr lang="ru-RU" dirty="0" smtClean="0"/>
              <a:t>Позволяют моделировать такие жизненные процессы, которые нельзя увидеть в повседневной жизни.</a:t>
            </a:r>
          </a:p>
          <a:p>
            <a:r>
              <a:rPr lang="ru-RU" dirty="0" smtClean="0"/>
              <a:t>Позволяют ребенку самостоятельно определять темп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30550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Вредные факторы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нагрузка на зрение;</a:t>
            </a:r>
          </a:p>
          <a:p>
            <a:pPr lvl="0"/>
            <a:r>
              <a:rPr lang="ru-RU" dirty="0"/>
              <a:t>стеснённая поза;</a:t>
            </a:r>
          </a:p>
          <a:p>
            <a:pPr lvl="0"/>
            <a:r>
              <a:rPr lang="ru-RU" dirty="0"/>
              <a:t>нагрузка на психику;</a:t>
            </a:r>
          </a:p>
          <a:p>
            <a:pPr lvl="0"/>
            <a:r>
              <a:rPr lang="ru-RU" dirty="0"/>
              <a:t>излучение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4009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96752"/>
            <a:ext cx="6400800" cy="856456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Рекомендации </a:t>
            </a:r>
            <a:br>
              <a:rPr lang="ru-RU" sz="2000" dirty="0" smtClean="0"/>
            </a:br>
            <a:r>
              <a:rPr lang="ru-RU" sz="2000" dirty="0" smtClean="0"/>
              <a:t>по использованию компьютерных технологий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Применять только там, где не обойтись без них.</a:t>
            </a:r>
          </a:p>
          <a:p>
            <a:r>
              <a:rPr lang="ru-RU" dirty="0"/>
              <a:t>Компьютерные игры не должны подменять собой обычные </a:t>
            </a:r>
            <a:r>
              <a:rPr lang="ru-RU" dirty="0" smtClean="0"/>
              <a:t>игры.</a:t>
            </a:r>
          </a:p>
          <a:p>
            <a:r>
              <a:rPr lang="ru-RU" dirty="0" smtClean="0"/>
              <a:t>Проводить предварительную работу с детьми.</a:t>
            </a:r>
          </a:p>
          <a:p>
            <a:r>
              <a:rPr lang="ru-RU" dirty="0"/>
              <a:t>Г</a:t>
            </a:r>
            <a:r>
              <a:rPr lang="ru-RU" dirty="0" smtClean="0"/>
              <a:t>отовить </a:t>
            </a:r>
            <a:r>
              <a:rPr lang="ru-RU" dirty="0" err="1" smtClean="0"/>
              <a:t>разноуровневые</a:t>
            </a:r>
            <a:r>
              <a:rPr lang="ru-RU" dirty="0" smtClean="0"/>
              <a:t> варианты заданий.</a:t>
            </a:r>
          </a:p>
          <a:p>
            <a:r>
              <a:rPr lang="ru-RU" dirty="0" smtClean="0"/>
              <a:t>Проводить физкультминутки и  гимнастику для глаз.</a:t>
            </a:r>
          </a:p>
          <a:p>
            <a:r>
              <a:rPr lang="ru-RU" dirty="0" smtClean="0"/>
              <a:t>Продолжительность использования на более 10-15 минут 2 раза в неделю.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7855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Дистанционное обучение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Дистанционное (</a:t>
            </a:r>
            <a:r>
              <a:rPr lang="ru-RU" dirty="0" err="1" smtClean="0"/>
              <a:t>дистантное</a:t>
            </a:r>
            <a:r>
              <a:rPr lang="ru-RU" dirty="0" smtClean="0"/>
              <a:t>) обучение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 	это </a:t>
            </a:r>
            <a:r>
              <a:rPr lang="ru-RU" dirty="0" smtClean="0"/>
              <a:t>способ обучения на расстоянии, при котором преподаватель и обучаемые физически находятся в различных </a:t>
            </a:r>
            <a:r>
              <a:rPr lang="ru-RU" dirty="0" smtClean="0"/>
              <a:t>местах</a:t>
            </a:r>
            <a:r>
              <a:rPr lang="ru-RU" dirty="0" smtClean="0"/>
              <a:t>;</a:t>
            </a:r>
            <a:endParaRPr lang="ru-RU" dirty="0" smtClean="0"/>
          </a:p>
          <a:p>
            <a:pPr>
              <a:buNone/>
            </a:pPr>
            <a:r>
              <a:rPr lang="ru-RU" smtClean="0"/>
              <a:t>- 	это </a:t>
            </a:r>
            <a:r>
              <a:rPr lang="ru-RU" dirty="0" smtClean="0"/>
              <a:t>средство обучения, использующее аудио, видеотехнику, интернет и спутниковые каналы связи.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263</TotalTime>
  <Words>195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Применение Информационных технологий  В работе с детьми с ОВЗ </vt:lpstr>
      <vt:lpstr>Слайд 2</vt:lpstr>
      <vt:lpstr>Информация</vt:lpstr>
      <vt:lpstr>Дидактические задачи, решаемые с помощью ИКТ</vt:lpstr>
      <vt:lpstr>Слайд 5</vt:lpstr>
      <vt:lpstr>Преимущества ИКТ</vt:lpstr>
      <vt:lpstr>Вредные факторы</vt:lpstr>
      <vt:lpstr>Рекомендации  по использованию компьютерных технологий</vt:lpstr>
      <vt:lpstr>Дистанционное обучение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технологии  В работе с детьми с ОВЗ</dc:title>
  <dc:creator>Альбина Ф. Шарифуллина</dc:creator>
  <cp:lastModifiedBy>sharifullina</cp:lastModifiedBy>
  <cp:revision>10</cp:revision>
  <dcterms:created xsi:type="dcterms:W3CDTF">2013-12-25T09:31:56Z</dcterms:created>
  <dcterms:modified xsi:type="dcterms:W3CDTF">2013-12-27T05:51:51Z</dcterms:modified>
</cp:coreProperties>
</file>