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58" r:id="rId3"/>
    <p:sldId id="262" r:id="rId4"/>
    <p:sldId id="263" r:id="rId5"/>
    <p:sldId id="264" r:id="rId6"/>
    <p:sldId id="266" r:id="rId7"/>
    <p:sldId id="267" r:id="rId8"/>
    <p:sldId id="268" r:id="rId9"/>
    <p:sldId id="269" r:id="rId10"/>
    <p:sldId id="270" r:id="rId11"/>
    <p:sldId id="274" r:id="rId12"/>
    <p:sldId id="271" r:id="rId13"/>
    <p:sldId id="275" r:id="rId14"/>
    <p:sldId id="272" r:id="rId15"/>
    <p:sldId id="277" r:id="rId16"/>
    <p:sldId id="276" r:id="rId17"/>
    <p:sldId id="27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4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hart>
    <c:title>
      <c:tx>
        <c:rich>
          <a:bodyPr/>
          <a:lstStyle/>
          <a:p>
            <a:pPr>
              <a:defRPr/>
            </a:pPr>
            <a:r>
              <a:rPr lang="ru-RU"/>
              <a:t>Анкета «Как я забочусь о своих глазах»</a:t>
            </a:r>
          </a:p>
        </c:rich>
      </c:tx>
      <c:layout>
        <c:manualLayout>
          <c:xMode val="edge"/>
          <c:yMode val="edge"/>
          <c:x val="0.15738888888888891"/>
          <c:y val="2.7777777777777866E-2"/>
        </c:manualLayout>
      </c:layout>
    </c:title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Лист1!$C$3</c:f>
              <c:strCache>
                <c:ptCount val="1"/>
                <c:pt idx="0">
                  <c:v>ДА</c:v>
                </c:pt>
              </c:strCache>
            </c:strRef>
          </c:tx>
          <c:cat>
            <c:multiLvlStrRef>
              <c:f>Лист1!$A$4:$B$13</c:f>
              <c:multiLvlStrCache>
                <c:ptCount val="10"/>
                <c:lvl>
                  <c:pt idx="0">
                    <c:v>Всегда читаю сидя.</c:v>
                  </c:pt>
                  <c:pt idx="1">
                    <c:v>Делаю перерывы во время чтения.</c:v>
                  </c:pt>
                  <c:pt idx="2">
                    <c:v>Слежу за посадкой при письме.</c:v>
                  </c:pt>
                  <c:pt idx="3">
                    <c:v>Делаю уроки при хорошем освещении.</c:v>
                  </c:pt>
                  <c:pt idx="4">
                    <c:v>Делаю гимнастику для глаз.</c:v>
                  </c:pt>
                  <c:pt idx="5">
                    <c:v>Часто бываю на свежем воздухе.</c:v>
                  </c:pt>
                  <c:pt idx="6">
                    <c:v>Употребляю в пищу растительные продукты.</c:v>
                  </c:pt>
                  <c:pt idx="7">
                    <c:v>Смотрю только детские передачи по телевизору.</c:v>
                  </c:pt>
                  <c:pt idx="8">
                    <c:v>Оберегаю глаза от попадания в них инородных тел.</c:v>
                  </c:pt>
                  <c:pt idx="9">
                    <c:v>Каждый год проверяю свое зрение у врача</c:v>
                  </c:pt>
                </c:lvl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</c:multiLvlStrCache>
            </c:multiLvlStrRef>
          </c:cat>
          <c:val>
            <c:numRef>
              <c:f>Лист1!$C$4:$C$13</c:f>
              <c:numCache>
                <c:formatCode>General</c:formatCode>
                <c:ptCount val="10"/>
                <c:pt idx="0">
                  <c:v>46</c:v>
                </c:pt>
                <c:pt idx="1">
                  <c:v>33</c:v>
                </c:pt>
                <c:pt idx="2">
                  <c:v>42</c:v>
                </c:pt>
                <c:pt idx="3">
                  <c:v>48</c:v>
                </c:pt>
                <c:pt idx="4">
                  <c:v>33</c:v>
                </c:pt>
                <c:pt idx="5">
                  <c:v>43</c:v>
                </c:pt>
                <c:pt idx="6">
                  <c:v>40</c:v>
                </c:pt>
                <c:pt idx="7">
                  <c:v>26</c:v>
                </c:pt>
                <c:pt idx="8">
                  <c:v>37</c:v>
                </c:pt>
                <c:pt idx="9">
                  <c:v>25</c:v>
                </c:pt>
              </c:numCache>
            </c:numRef>
          </c:val>
        </c:ser>
        <c:ser>
          <c:idx val="1"/>
          <c:order val="1"/>
          <c:tx>
            <c:strRef>
              <c:f>Лист1!$D$3</c:f>
              <c:strCache>
                <c:ptCount val="1"/>
                <c:pt idx="0">
                  <c:v>НЕТ</c:v>
                </c:pt>
              </c:strCache>
            </c:strRef>
          </c:tx>
          <c:cat>
            <c:multiLvlStrRef>
              <c:f>Лист1!$A$4:$B$13</c:f>
              <c:multiLvlStrCache>
                <c:ptCount val="10"/>
                <c:lvl>
                  <c:pt idx="0">
                    <c:v>Всегда читаю сидя.</c:v>
                  </c:pt>
                  <c:pt idx="1">
                    <c:v>Делаю перерывы во время чтения.</c:v>
                  </c:pt>
                  <c:pt idx="2">
                    <c:v>Слежу за посадкой при письме.</c:v>
                  </c:pt>
                  <c:pt idx="3">
                    <c:v>Делаю уроки при хорошем освещении.</c:v>
                  </c:pt>
                  <c:pt idx="4">
                    <c:v>Делаю гимнастику для глаз.</c:v>
                  </c:pt>
                  <c:pt idx="5">
                    <c:v>Часто бываю на свежем воздухе.</c:v>
                  </c:pt>
                  <c:pt idx="6">
                    <c:v>Употребляю в пищу растительные продукты.</c:v>
                  </c:pt>
                  <c:pt idx="7">
                    <c:v>Смотрю только детские передачи по телевизору.</c:v>
                  </c:pt>
                  <c:pt idx="8">
                    <c:v>Оберегаю глаза от попадания в них инородных тел.</c:v>
                  </c:pt>
                  <c:pt idx="9">
                    <c:v>Каждый год проверяю свое зрение у врача</c:v>
                  </c:pt>
                </c:lvl>
                <c:lvl>
                  <c:pt idx="0">
                    <c:v>1</c:v>
                  </c:pt>
                  <c:pt idx="1">
                    <c:v>2</c:v>
                  </c:pt>
                  <c:pt idx="2">
                    <c:v>3</c:v>
                  </c:pt>
                  <c:pt idx="3">
                    <c:v>4</c:v>
                  </c:pt>
                  <c:pt idx="4">
                    <c:v>5</c:v>
                  </c:pt>
                  <c:pt idx="5">
                    <c:v>6</c:v>
                  </c:pt>
                  <c:pt idx="6">
                    <c:v>7</c:v>
                  </c:pt>
                  <c:pt idx="7">
                    <c:v>8</c:v>
                  </c:pt>
                  <c:pt idx="8">
                    <c:v>9</c:v>
                  </c:pt>
                  <c:pt idx="9">
                    <c:v>10</c:v>
                  </c:pt>
                </c:lvl>
              </c:multiLvlStrCache>
            </c:multiLvlStrRef>
          </c:cat>
          <c:val>
            <c:numRef>
              <c:f>Лист1!$D$4:$D$13</c:f>
              <c:numCache>
                <c:formatCode>General</c:formatCode>
                <c:ptCount val="10"/>
                <c:pt idx="0">
                  <c:v>4</c:v>
                </c:pt>
                <c:pt idx="1">
                  <c:v>17</c:v>
                </c:pt>
                <c:pt idx="2">
                  <c:v>8</c:v>
                </c:pt>
                <c:pt idx="3">
                  <c:v>2</c:v>
                </c:pt>
                <c:pt idx="4">
                  <c:v>17</c:v>
                </c:pt>
                <c:pt idx="5">
                  <c:v>7</c:v>
                </c:pt>
                <c:pt idx="6">
                  <c:v>10</c:v>
                </c:pt>
                <c:pt idx="7">
                  <c:v>24</c:v>
                </c:pt>
                <c:pt idx="8">
                  <c:v>13</c:v>
                </c:pt>
                <c:pt idx="9">
                  <c:v>25</c:v>
                </c:pt>
              </c:numCache>
            </c:numRef>
          </c:val>
        </c:ser>
        <c:dLbls>
          <c:showVal val="1"/>
        </c:dLbls>
        <c:shape val="cylinder"/>
        <c:axId val="38395904"/>
        <c:axId val="38398976"/>
        <c:axId val="0"/>
      </c:bar3DChart>
      <c:catAx>
        <c:axId val="38395904"/>
        <c:scaling>
          <c:orientation val="minMax"/>
        </c:scaling>
        <c:axPos val="l"/>
        <c:majorTickMark val="none"/>
        <c:tickLblPos val="nextTo"/>
        <c:crossAx val="38398976"/>
        <c:crosses val="autoZero"/>
        <c:auto val="1"/>
        <c:lblAlgn val="ctr"/>
        <c:lblOffset val="100"/>
      </c:catAx>
      <c:valAx>
        <c:axId val="38398976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38395904"/>
        <c:crosses val="autoZero"/>
        <c:crossBetween val="between"/>
      </c:valAx>
    </c:plotArea>
    <c:legend>
      <c:legendPos val="t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470025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>
              <a:defRPr b="1" cap="all" spc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34290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0B766-0090-4C6E-A871-B637149EF833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405FB-DF77-446B-9F46-79F38EC92D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8F53D-0620-48A2-A57D-5236EEAA5CD2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6891C-4886-4EC5-8DD1-7D9ECF7E8B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BA3D2-BC93-462D-8878-0A38ED0D18CE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623CE-FD56-4CE6-8E80-A7009C9112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E2C49-9B81-411E-821A-C347FBC9CA3A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3C192-B349-4ED9-B944-C2E736E065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66FFC-B500-4FE9-BF11-AAF70582203C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5CBF7-01B0-46CE-B020-DEA9C34A63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957A6-18A8-451B-922C-7E7E2E47C18E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3596-F14B-431F-8123-6E4A91533C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CC6A4-7179-42CF-990B-DB8B623A135E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56220-EA09-4AB3-90F9-C077B5D725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08333-F23A-4253-B366-8BF697719FE8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F5AB9-E44D-4BE3-8D1E-91D9805277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58549-4D4F-42C7-B27B-4BD264C78D24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B8FC4-1725-4FD3-93CD-789E3DF602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3B7E5-84D6-456A-8008-0F275600E2C7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BEDFD-188E-4121-8626-7DF487C0AA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4B08-C52B-4206-9EF9-64C926987032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1DC10-60BD-45C0-A190-32CAEF0AE2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5723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A65A257-2A95-4483-B65E-AAD9E94423D8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155BB0-EAE8-431B-A57E-E7A5186449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800" i="1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/semyaonline.com.ua/images/2011/09/%D0%A0%D1%8B%D0%B6%D0%B8%D0%BA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http://alenushka-ds.ucoz.ru/Tiflopedagog/narushzren/4.jpg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www.ellf.ru/uploads/posts/2011-04/1304019494_1-14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http://semyaonline.com.ua/images/2011/09/%D0%A0%D1%8B%D0%B6%D0%B8%D0%BA.jpg" TargetMode="Externa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lekron.ru/images/stories/zd1-67/zd_1967_01%20-%200009-1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1412776"/>
            <a:ext cx="7143800" cy="175432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Берегите </a:t>
            </a:r>
            <a:r>
              <a:rPr lang="ru-RU" sz="54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зрение с </a:t>
            </a:r>
            <a:r>
              <a:rPr lang="ru-RU" sz="5400" b="1" dirty="0" err="1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молоду</a:t>
            </a:r>
            <a:r>
              <a:rPr lang="ru-RU" sz="54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!</a:t>
            </a:r>
            <a:endParaRPr lang="ru-RU" sz="5400" b="1" dirty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123" name="Прямоугольник 5"/>
          <p:cNvSpPr>
            <a:spLocks noChangeArrowheads="1"/>
          </p:cNvSpPr>
          <p:nvPr/>
        </p:nvSpPr>
        <p:spPr bwMode="auto">
          <a:xfrm>
            <a:off x="3563888" y="3645024"/>
            <a:ext cx="5143500" cy="176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80000"/>
              </a:lnSpc>
            </a:pP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Автор:</a:t>
            </a:r>
          </a:p>
          <a:p>
            <a:pPr algn="r">
              <a:lnSpc>
                <a:spcPct val="80000"/>
              </a:lnSpc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Немов Иван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 3 «в»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класса</a:t>
            </a:r>
          </a:p>
          <a:p>
            <a:pPr algn="r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МОУ СОШ № 40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8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80000"/>
              </a:lnSpc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Научный руководитель</a:t>
            </a: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r">
              <a:lnSpc>
                <a:spcPct val="80000"/>
              </a:lnSpc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Курникова Оксана Геннадьевна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1115616" y="476672"/>
            <a:ext cx="688766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  <a:cs typeface="Times New Roman" pitchFamily="18" charset="0"/>
              </a:rPr>
              <a:t>НАУЧНО ИССЛЕДОВАТЕЛЬСКА РАБОТА</a:t>
            </a:r>
            <a:endParaRPr lang="ru-RU" sz="2800" b="1" dirty="0"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214414" y="571480"/>
            <a:ext cx="6786610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Болезни глаз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11560" y="1268760"/>
            <a:ext cx="432048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нарушении зрения изображения удаленных предметов в случае ненапряженного глаза могут оказаться либо перед сетчаткой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12481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близорукость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либо за сетчаткой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12481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дальнозоркость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30" name="Picture 6" descr="C:\Users\Администратор\Desktop\Ванина работа 2014г\lozhnaya_miop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340768"/>
            <a:ext cx="3538282" cy="2736304"/>
          </a:xfrm>
          <a:prstGeom prst="rect">
            <a:avLst/>
          </a:prstGeom>
          <a:noFill/>
        </p:spPr>
      </p:pic>
      <p:pic>
        <p:nvPicPr>
          <p:cNvPr id="1031" name="Picture 7" descr="C:\Users\Администратор\Desktop\Ванина работа 2014г\22753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068960"/>
            <a:ext cx="3672408" cy="320114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8"/>
          <p:cNvSpPr txBox="1">
            <a:spLocks noChangeArrowheads="1"/>
          </p:cNvSpPr>
          <p:nvPr/>
        </p:nvSpPr>
        <p:spPr bwMode="auto">
          <a:xfrm>
            <a:off x="467544" y="3068960"/>
            <a:ext cx="232777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Астенопия</a:t>
            </a:r>
            <a:r>
              <a:rPr lang="ru-RU" sz="1200" i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пелена перед глазами, воспаление глаз, двоение в глазах, связанные с продолжительным использованием ПК.</a:t>
            </a:r>
            <a:endParaRPr lang="ru-RU" sz="1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0" descr="C:\Users\Администратор\Desktop\Ванина работа 2014г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76672"/>
            <a:ext cx="3240360" cy="2592288"/>
          </a:xfrm>
          <a:prstGeom prst="rect">
            <a:avLst/>
          </a:prstGeom>
          <a:noFill/>
        </p:spPr>
      </p:pic>
      <p:pic>
        <p:nvPicPr>
          <p:cNvPr id="5" name="Picture 8" descr="C:\Users\Администратор\Desktop\Ванина работа 2014г\1350244770_732227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140968"/>
            <a:ext cx="3168352" cy="2160240"/>
          </a:xfrm>
          <a:prstGeom prst="rect">
            <a:avLst/>
          </a:prstGeom>
          <a:noFill/>
        </p:spPr>
      </p:pic>
      <p:pic>
        <p:nvPicPr>
          <p:cNvPr id="6" name="Picture 9" descr="C:\Users\Администратор\Desktop\Ванина работа 2014г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476672"/>
            <a:ext cx="3159563" cy="2520280"/>
          </a:xfrm>
          <a:prstGeom prst="rect">
            <a:avLst/>
          </a:prstGeom>
          <a:noFill/>
        </p:spPr>
      </p:pic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1691680" y="5301208"/>
            <a:ext cx="311985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Косоглазие -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мозг человека получает изображения предметов от обоих глаз для формирования единого образа,  для этого обе зрительные оси при взгляде на объект должны пересекаться под одним и тем же углом.</a:t>
            </a:r>
            <a:endParaRPr lang="ru-RU" sz="1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6012160" y="3068960"/>
            <a:ext cx="244827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Астигматизм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- это нарушение рефракции глаза, характеризующееся снижением остроты зрения вдаль и вблизи из-за неравномерности преломления световых лучей роговицей глаза.</a:t>
            </a:r>
            <a:endParaRPr lang="ru-RU" sz="1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1538" y="571480"/>
            <a:ext cx="7000924" cy="107721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Первые признаки нарушения зрения: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5409" name="Rectangle 49"/>
          <p:cNvSpPr>
            <a:spLocks noChangeArrowheads="1"/>
          </p:cNvSpPr>
          <p:nvPr/>
        </p:nvSpPr>
        <p:spPr bwMode="auto">
          <a:xfrm>
            <a:off x="899592" y="1926124"/>
            <a:ext cx="583264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80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Покраснение глаз.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80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Снижение остроты зрения.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80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Двоение предметов.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80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Быстрая утомляемость глаз.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80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Боли в области глазниц и лба.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80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Чувство жжения в глазах.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3933056"/>
            <a:ext cx="66247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Для школьников особенно важно соблюдение гигиенических нормативов, т.к. возраст от 6 до 11 лет считается наиболее критическим. В этот период происходит формирование рефракции и чрезмерное напряжение аккомодационной мышцы, которая еще не достаточно развита или ослаблена, что может привести к развитию близорукости.</a:t>
            </a:r>
          </a:p>
        </p:txBody>
      </p:sp>
      <p:pic>
        <p:nvPicPr>
          <p:cNvPr id="7" name="Рисунок 6" descr="http://semyaonline.com.ua/images/2011/09/%D0%A0%D1%8B%D0%B6%D0%B8%D0%BA.jpg"/>
          <p:cNvPicPr/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5508104" y="1700808"/>
            <a:ext cx="2957711" cy="2040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1538" y="571480"/>
            <a:ext cx="7000924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Причины ухудшения зрения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88" name="Рисунок 9" descr="http://alenushka-ds.ucoz.ru/Tiflopedagog/narushzren/4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6300192" y="3429000"/>
            <a:ext cx="2302768" cy="2010025"/>
          </a:xfrm>
          <a:prstGeom prst="rect">
            <a:avLst/>
          </a:prstGeom>
          <a:noFill/>
        </p:spPr>
      </p:pic>
      <p:sp>
        <p:nvSpPr>
          <p:cNvPr id="16390" name="Rectangle 6"/>
          <p:cNvSpPr>
            <a:spLocks noChangeArrowheads="1"/>
          </p:cNvSpPr>
          <p:nvPr/>
        </p:nvSpPr>
        <p:spPr bwMode="auto">
          <a:xfrm rot="10800000" flipV="1">
            <a:off x="971600" y="1196752"/>
            <a:ext cx="536408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Отягощенная наследственность, плохая экология, врожденные или приобретенные заболевания - таковы причины, из-за которых у ребенка может снижаться острота зрения. 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Есть и другие причины: длящиеся часами мультфильмы, компьютерные игры, перегрузки в школе. Главная причина - неправильный режим дня. Прежде всего, речь идет о переизбытке сидячих зрительно-нагружающих занятий по сравнению с другими видами деятельности. Дети должны достаточное количество времени гулять (не менее 2-3 часов для 7-9 лет), хорошо высыпаться (не менее 10 часов для того же возраста), очень желательны занятия спортом (предпочтительно плаванием).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1538" y="571480"/>
            <a:ext cx="7000924" cy="58477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Как я забочусь о своих глазах</a:t>
            </a: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115616" y="1196752"/>
          <a:ext cx="662473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Правила бережного отношения к зрению</a:t>
            </a:r>
            <a:endParaRPr lang="ru-RU" dirty="0"/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755576" y="1484784"/>
            <a:ext cx="792088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Большую часть времени мы проводим за письменным столом в школе или дома. Поэтому необходимо подобрать стол и стул,  соответствующие росту ребенка.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выполнении уроков не наклоняйтесь близко к тетради, книге - помни о своей осанке.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Достаточное освещение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обязательное условие для зрительной работы (чтения, письма, рукоделия и т. п.) Работая за письменным столом предпочтительнее естественный дневной свет, падающий на стол слева и спереди, а для левши справа и спереди. Если его недостаточно, то используется искусственное освещение - это настольная лампа и общий свет. Включать общий свет нужно, чтобы не было резкого контраста между ярко освещенной поверхностью стола и темной комнатой, чтобы глазам не приходилось приспосабливаться к различной степени освещенности.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Нельзя читать лежа, так как не удается зафиксировать текст, и глаза быстро утомляются.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Питание должно быть разнообразным и полноценным, должно включать растительную и животную пищу богатую витаминами.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Регулярно проверяйте свои глаза, посещайте окулиста не реже чем раз в год. Регулярная проверка зрения специалистом поможет выявить возможные проблемы на самых ранних стадиях и принять меры профилактики задолго до того, как проблемы с вашими глазами, как говорится, станут видны невооруженным глазом. Врач подскажет также возможные методы коррекции зрения.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Особое внимание уделите правилам просмотра телевизора и работе за компьютером.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приходится долго читать или писать, не забывайте делать гимнастику для глаз. Она очень проста. Давать отдых глазам обязательно. Поработали минут 20-25 напряженно, посмотрите вдаль, в окно на небо. Что мы и делаем на каждом уроке.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dirty="0" smtClean="0"/>
              <a:t>Упражнения для глаз</a:t>
            </a:r>
            <a:endParaRPr lang="ru-RU" dirty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043608" y="1268760"/>
            <a:ext cx="7488832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глаза стали лучше видеть, необходимо тренировать глазные мышцы.  Из этого следует, что практически любой человек может полностью восстановить зрение с помощью упражнений для глаз. Упражнения простые, но довольно эффективные: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Упражнение для укрепления мышц глаз. Сядьте, крепко зажмурьте глаза на 3-5 секунд, затем откройте глаза на такое же время. Повторите упражнение 6-8 раз.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Упражнение для снижения утомления при длительной работе на близком расстоянии (чтении, письме). Встаньте. Посмотрите перед собой 2-3 секунды, затем, поднесите палец на 25-30 см перед глазами и смотрите на него 3-4 секунды. Опустите руку. Повторите упражнение 10-12 раз.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Упражнения, укрепляющие мышцы глаз, выполняют стоя. Держите палец правой руки на расстоянии 25-30 см от глаз и смотрите на конец пальца 3-5 секунд. Затем повторить то же самое с левой рукой.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уроке после 25-30 минут работы можно выполнять простое упражнение: закройте глаза и посидите 1 минуту, поморгать глазами 30 секунд, посмотреть неподвижно на одну точку 30 секунд, посмотри вверх и быстро переведи глаза вниз, в стороны, а потом вверх-вниз, вправо-влево.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1714488"/>
            <a:ext cx="7143800" cy="258532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СПАСИБО </a:t>
            </a:r>
          </a:p>
          <a:p>
            <a:pPr algn="ctr">
              <a:defRPr/>
            </a:pPr>
            <a:r>
              <a:rPr lang="ru-RU" sz="5400" b="1" dirty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ЗА </a:t>
            </a:r>
          </a:p>
          <a:p>
            <a:pPr algn="ctr">
              <a:defRPr/>
            </a:pPr>
            <a:r>
              <a:rPr lang="ru-RU" sz="5400" b="1" dirty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ВНИМАНИЕ!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285728"/>
            <a:ext cx="5715040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Цель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: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6147" name="Прямоугольник 5"/>
          <p:cNvSpPr>
            <a:spLocks noChangeArrowheads="1"/>
          </p:cNvSpPr>
          <p:nvPr/>
        </p:nvSpPr>
        <p:spPr bwMode="auto">
          <a:xfrm>
            <a:off x="2000250" y="357188"/>
            <a:ext cx="6286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latin typeface="Georgia" pitchFamily="18" charset="0"/>
              </a:rPr>
              <a:t>изучить вопрос о том, как сохранить зрение, здоровье глаз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7224" y="928670"/>
            <a:ext cx="571504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Задачи:</a:t>
            </a:r>
          </a:p>
        </p:txBody>
      </p:sp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857250" y="1285875"/>
            <a:ext cx="7786688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742950">
              <a:buFont typeface="Calibri" pitchFamily="34" charset="0"/>
              <a:buAutoNum type="arabicPeriod"/>
            </a:pPr>
            <a:r>
              <a:rPr lang="ru-RU" sz="2000" b="1" i="1" dirty="0">
                <a:latin typeface="Georgia" pitchFamily="18" charset="0"/>
              </a:rPr>
              <a:t>Изучить литературу по теме.</a:t>
            </a:r>
          </a:p>
          <a:p>
            <a:pPr marL="742950" indent="-742950">
              <a:buFont typeface="Calibri" pitchFamily="34" charset="0"/>
              <a:buAutoNum type="arabicPeriod"/>
            </a:pPr>
            <a:r>
              <a:rPr lang="ru-RU" sz="2000" b="1" i="1" dirty="0">
                <a:latin typeface="Georgia" pitchFamily="18" charset="0"/>
              </a:rPr>
              <a:t>Выяснить причины ухудшения зрения.</a:t>
            </a:r>
          </a:p>
          <a:p>
            <a:pPr marL="742950" indent="-742950">
              <a:buFont typeface="Calibri" pitchFamily="34" charset="0"/>
              <a:buAutoNum type="arabicPeriod"/>
            </a:pPr>
            <a:r>
              <a:rPr lang="ru-RU" sz="2000" b="1" i="1" dirty="0">
                <a:latin typeface="Georgia" pitchFamily="18" charset="0"/>
              </a:rPr>
              <a:t>Познакомиться с правилами бережного отношения к зрению.</a:t>
            </a:r>
          </a:p>
          <a:p>
            <a:pPr marL="742950" indent="-742950">
              <a:buFont typeface="Calibri" pitchFamily="34" charset="0"/>
              <a:buAutoNum type="arabicPeriod"/>
            </a:pPr>
            <a:r>
              <a:rPr lang="ru-RU" sz="2000" b="1" i="1" dirty="0">
                <a:latin typeface="Georgia" pitchFamily="18" charset="0"/>
              </a:rPr>
              <a:t>Создать буклет «Берегите </a:t>
            </a:r>
            <a:r>
              <a:rPr lang="ru-RU" sz="2000" b="1" i="1" dirty="0" smtClean="0">
                <a:latin typeface="Georgia" pitchFamily="18" charset="0"/>
              </a:rPr>
              <a:t>зрение с </a:t>
            </a:r>
            <a:r>
              <a:rPr lang="ru-RU" sz="2000" b="1" i="1" dirty="0" err="1" smtClean="0">
                <a:latin typeface="Georgia" pitchFamily="18" charset="0"/>
              </a:rPr>
              <a:t>молоду</a:t>
            </a:r>
            <a:r>
              <a:rPr lang="ru-RU" sz="2000" b="1" i="1" dirty="0" smtClean="0">
                <a:latin typeface="Georgia" pitchFamily="18" charset="0"/>
              </a:rPr>
              <a:t>!»</a:t>
            </a:r>
            <a:endParaRPr lang="ru-RU" sz="2000" b="1" i="1" dirty="0"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8662" y="4000504"/>
            <a:ext cx="607223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Методы исследования:</a:t>
            </a:r>
          </a:p>
        </p:txBody>
      </p:sp>
      <p:sp>
        <p:nvSpPr>
          <p:cNvPr id="6151" name="TextBox 4"/>
          <p:cNvSpPr txBox="1">
            <a:spLocks noChangeArrowheads="1"/>
          </p:cNvSpPr>
          <p:nvPr/>
        </p:nvSpPr>
        <p:spPr bwMode="auto">
          <a:xfrm>
            <a:off x="1000125" y="4500563"/>
            <a:ext cx="635793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742950">
              <a:buFont typeface="Calibri" pitchFamily="34" charset="0"/>
              <a:buAutoNum type="arabicPeriod"/>
            </a:pPr>
            <a:r>
              <a:rPr lang="ru-RU" sz="2000" b="1" i="1" dirty="0">
                <a:latin typeface="Georgia" pitchFamily="18" charset="0"/>
              </a:rPr>
              <a:t>Подбор и анализ литературы.</a:t>
            </a:r>
          </a:p>
          <a:p>
            <a:pPr marL="742950" indent="-742950">
              <a:buFont typeface="Calibri" pitchFamily="34" charset="0"/>
              <a:buAutoNum type="arabicPeriod"/>
            </a:pPr>
            <a:r>
              <a:rPr lang="ru-RU" sz="2000" b="1" i="1" dirty="0" smtClean="0">
                <a:latin typeface="Georgia" pitchFamily="18" charset="0"/>
              </a:rPr>
              <a:t>Практические </a:t>
            </a:r>
            <a:r>
              <a:rPr lang="ru-RU" sz="2000" b="1" i="1" dirty="0">
                <a:latin typeface="Georgia" pitchFamily="18" charset="0"/>
              </a:rPr>
              <a:t>опыты.</a:t>
            </a:r>
          </a:p>
          <a:p>
            <a:pPr marL="742950" indent="-742950">
              <a:buFont typeface="Calibri" pitchFamily="34" charset="0"/>
              <a:buAutoNum type="arabicPeriod"/>
            </a:pPr>
            <a:r>
              <a:rPr lang="ru-RU" sz="2000" b="1" i="1" dirty="0">
                <a:latin typeface="Georgia" pitchFamily="18" charset="0"/>
              </a:rPr>
              <a:t>Анкетирование.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28662" y="2928934"/>
            <a:ext cx="6072230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Объект исследования:</a:t>
            </a:r>
          </a:p>
        </p:txBody>
      </p:sp>
      <p:sp>
        <p:nvSpPr>
          <p:cNvPr id="6153" name="TextBox 4"/>
          <p:cNvSpPr txBox="1">
            <a:spLocks noChangeArrowheads="1"/>
          </p:cNvSpPr>
          <p:nvPr/>
        </p:nvSpPr>
        <p:spPr bwMode="auto">
          <a:xfrm>
            <a:off x="4929188" y="2928938"/>
            <a:ext cx="3714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742950" algn="r"/>
            <a:r>
              <a:rPr lang="ru-RU" sz="2000" b="1" i="1">
                <a:latin typeface="Georgia" pitchFamily="18" charset="0"/>
              </a:rPr>
              <a:t>глаза как органы зрения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28662" y="3357562"/>
            <a:ext cx="5072098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Предмет исследования:</a:t>
            </a:r>
          </a:p>
        </p:txBody>
      </p:sp>
      <p:sp>
        <p:nvSpPr>
          <p:cNvPr id="6155" name="TextBox 6"/>
          <p:cNvSpPr txBox="1">
            <a:spLocks noChangeArrowheads="1"/>
          </p:cNvSpPr>
          <p:nvPr/>
        </p:nvSpPr>
        <p:spPr bwMode="auto">
          <a:xfrm>
            <a:off x="4857750" y="3357563"/>
            <a:ext cx="3714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742950" algn="r"/>
            <a:r>
              <a:rPr lang="ru-RU" sz="2000" b="1" i="1">
                <a:latin typeface="Georgia" pitchFamily="18" charset="0"/>
              </a:rPr>
              <a:t>бережное отношение к </a:t>
            </a:r>
          </a:p>
          <a:p>
            <a:pPr marL="742950" indent="-742950" algn="r"/>
            <a:r>
              <a:rPr lang="ru-RU" sz="2000" b="1" i="1">
                <a:latin typeface="Georgia" pitchFamily="18" charset="0"/>
              </a:rPr>
              <a:t>своему зрению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714356"/>
            <a:ext cx="6072230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Гипотеза:</a:t>
            </a:r>
          </a:p>
        </p:txBody>
      </p:sp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857250" y="1857375"/>
            <a:ext cx="82867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742950"/>
            <a:r>
              <a:rPr lang="ru-RU" sz="3600" b="1" i="1">
                <a:latin typeface="Georgia" pitchFamily="18" charset="0"/>
              </a:rPr>
              <a:t>предположим, если правильно</a:t>
            </a:r>
          </a:p>
          <a:p>
            <a:pPr marL="742950" indent="-742950"/>
            <a:r>
              <a:rPr lang="ru-RU" sz="3600" b="1" i="1">
                <a:latin typeface="Georgia" pitchFamily="18" charset="0"/>
              </a:rPr>
              <a:t>следить за здоровьем глаз, то</a:t>
            </a:r>
          </a:p>
          <a:p>
            <a:pPr marL="742950" indent="-742950"/>
            <a:r>
              <a:rPr lang="ru-RU" sz="3600" b="1" i="1">
                <a:latin typeface="Georgia" pitchFamily="18" charset="0"/>
              </a:rPr>
              <a:t>можно сохранить хорошее</a:t>
            </a:r>
          </a:p>
          <a:p>
            <a:pPr marL="742950" indent="-742950"/>
            <a:r>
              <a:rPr lang="ru-RU" sz="3600" b="1" i="1">
                <a:latin typeface="Georgia" pitchFamily="18" charset="0"/>
              </a:rPr>
              <a:t>зрение надолго.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4"/>
          <p:cNvSpPr txBox="1">
            <a:spLocks noChangeArrowheads="1"/>
          </p:cNvSpPr>
          <p:nvPr/>
        </p:nvSpPr>
        <p:spPr bwMode="auto">
          <a:xfrm>
            <a:off x="857250" y="571500"/>
            <a:ext cx="82867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742950"/>
            <a:r>
              <a:rPr lang="ru-RU" sz="3600" b="1" i="1">
                <a:latin typeface="Georgia" pitchFamily="18" charset="0"/>
              </a:rPr>
              <a:t>Разберемся вместе, дети:</a:t>
            </a:r>
          </a:p>
          <a:p>
            <a:pPr marL="742950" indent="-742950"/>
            <a:r>
              <a:rPr lang="ru-RU" sz="3600" b="1" i="1">
                <a:latin typeface="Georgia" pitchFamily="18" charset="0"/>
              </a:rPr>
              <a:t>Для чего глаза на свете?</a:t>
            </a:r>
          </a:p>
          <a:p>
            <a:pPr marL="742950" indent="-742950"/>
            <a:r>
              <a:rPr lang="ru-RU" sz="3600" b="1" i="1">
                <a:latin typeface="Georgia" pitchFamily="18" charset="0"/>
              </a:rPr>
              <a:t>Почему у всех у нас</a:t>
            </a:r>
          </a:p>
          <a:p>
            <a:pPr marL="742950" indent="-742950"/>
            <a:r>
              <a:rPr lang="ru-RU" sz="3600" b="1" i="1">
                <a:latin typeface="Georgia" pitchFamily="18" charset="0"/>
              </a:rPr>
              <a:t>На лице есть пара глаз?</a:t>
            </a:r>
          </a:p>
        </p:txBody>
      </p:sp>
      <p:pic>
        <p:nvPicPr>
          <p:cNvPr id="17410" name="Picture 2" descr="http://www.ellf.ru/uploads/posts/2011-04/1304019494_1-14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 rot="20867364">
            <a:off x="993775" y="3683000"/>
            <a:ext cx="3328988" cy="2328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1" name="Picture 3" descr="http://semyaonline.com.ua/images/2011/09/%D0%A0%D1%8B%D0%B6%D0%B8%D0%BA.jpg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4643438" y="2928938"/>
            <a:ext cx="3362325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yogagimalai.files.wordpress.com/2012/03/feel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142984"/>
            <a:ext cx="5786478" cy="4619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357290" y="357166"/>
            <a:ext cx="607223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Органы чувств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alamandi-club.com/upload/blogs/3ca46407e218c4927449d2418a51cec4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3" y="857232"/>
            <a:ext cx="4788387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20" name="Picture 4" descr="http://kolyan.net/uploads/posts/2009-09/1252477227_0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2214554"/>
            <a:ext cx="4500594" cy="3375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0" name="Picture 6" descr="http://eyecenter.com.ua/ergon/ophergo/oko.gif"/>
          <p:cNvPicPr>
            <a:picLocks noChangeAspect="1" noChangeArrowheads="1"/>
          </p:cNvPicPr>
          <p:nvPr/>
        </p:nvPicPr>
        <p:blipFill>
          <a:blip r:embed="rId2" cstate="print"/>
          <a:srcRect b="3704"/>
          <a:stretch>
            <a:fillRect/>
          </a:stretch>
        </p:blipFill>
        <p:spPr bwMode="auto">
          <a:xfrm>
            <a:off x="1071538" y="1428736"/>
            <a:ext cx="6468621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357290" y="357166"/>
            <a:ext cx="6072230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Строение глаза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143625" y="2643188"/>
            <a:ext cx="1214438" cy="142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1594296">
            <a:off x="5943600" y="2759075"/>
            <a:ext cx="46038" cy="7143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715000" y="1928813"/>
            <a:ext cx="1714500" cy="3571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 rot="1814874">
            <a:off x="5722938" y="1973263"/>
            <a:ext cx="60325" cy="6159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786438" y="4214813"/>
            <a:ext cx="1357312" cy="285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500688" y="4572000"/>
            <a:ext cx="1500187" cy="4286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 rot="19372488">
            <a:off x="5054600" y="4559300"/>
            <a:ext cx="1000125" cy="2762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071688" y="2071688"/>
            <a:ext cx="857250" cy="285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 rot="18389490">
            <a:off x="2823369" y="2280444"/>
            <a:ext cx="285750" cy="5921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928813" y="1571625"/>
            <a:ext cx="1928812" cy="7143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278" name="TextBox 23"/>
          <p:cNvSpPr txBox="1">
            <a:spLocks noChangeArrowheads="1"/>
          </p:cNvSpPr>
          <p:nvPr/>
        </p:nvSpPr>
        <p:spPr bwMode="auto">
          <a:xfrm>
            <a:off x="3857625" y="1214438"/>
            <a:ext cx="1643063" cy="461962"/>
          </a:xfrm>
          <a:prstGeom prst="rect">
            <a:avLst/>
          </a:prstGeom>
          <a:solidFill>
            <a:schemeClr val="bg1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70C0"/>
                </a:solidFill>
                <a:latin typeface="Georgia" pitchFamily="18" charset="0"/>
              </a:rPr>
              <a:t>сетчатка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857875" y="2143125"/>
            <a:ext cx="1643063" cy="461963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радужка</a:t>
            </a:r>
          </a:p>
        </p:txBody>
      </p:sp>
      <p:sp>
        <p:nvSpPr>
          <p:cNvPr id="11280" name="TextBox 25"/>
          <p:cNvSpPr txBox="1">
            <a:spLocks noChangeArrowheads="1"/>
          </p:cNvSpPr>
          <p:nvPr/>
        </p:nvSpPr>
        <p:spPr bwMode="auto">
          <a:xfrm>
            <a:off x="6215063" y="2714625"/>
            <a:ext cx="1857375" cy="461963"/>
          </a:xfrm>
          <a:prstGeom prst="rect">
            <a:avLst/>
          </a:prstGeom>
          <a:solidFill>
            <a:schemeClr val="bg1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C000"/>
                </a:solidFill>
                <a:latin typeface="Georgia" pitchFamily="18" charset="0"/>
              </a:rPr>
              <a:t>роговица</a:t>
            </a:r>
          </a:p>
        </p:txBody>
      </p:sp>
      <p:sp>
        <p:nvSpPr>
          <p:cNvPr id="11281" name="TextBox 26"/>
          <p:cNvSpPr txBox="1">
            <a:spLocks noChangeArrowheads="1"/>
          </p:cNvSpPr>
          <p:nvPr/>
        </p:nvSpPr>
        <p:spPr bwMode="auto">
          <a:xfrm>
            <a:off x="6072188" y="3571875"/>
            <a:ext cx="2143125" cy="461963"/>
          </a:xfrm>
          <a:prstGeom prst="rect">
            <a:avLst/>
          </a:prstGeom>
          <a:solidFill>
            <a:schemeClr val="bg1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B0F0"/>
                </a:solidFill>
                <a:latin typeface="Georgia" pitchFamily="18" charset="0"/>
              </a:rPr>
              <a:t>хрусталик</a:t>
            </a:r>
          </a:p>
        </p:txBody>
      </p:sp>
      <p:sp>
        <p:nvSpPr>
          <p:cNvPr id="11282" name="TextBox 27"/>
          <p:cNvSpPr txBox="1">
            <a:spLocks noChangeArrowheads="1"/>
          </p:cNvSpPr>
          <p:nvPr/>
        </p:nvSpPr>
        <p:spPr bwMode="auto">
          <a:xfrm>
            <a:off x="500063" y="2357438"/>
            <a:ext cx="1928812" cy="708025"/>
          </a:xfrm>
          <a:prstGeom prst="rect">
            <a:avLst/>
          </a:prstGeom>
          <a:solidFill>
            <a:schemeClr val="bg1"/>
          </a:solidFill>
          <a:ln w="9525">
            <a:solidFill>
              <a:srgbClr val="00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00CC"/>
                </a:solidFill>
                <a:latin typeface="Georgia" pitchFamily="18" charset="0"/>
              </a:rPr>
              <a:t>зрительный нерв</a:t>
            </a:r>
          </a:p>
        </p:txBody>
      </p:sp>
      <p:sp>
        <p:nvSpPr>
          <p:cNvPr id="24" name="Овал 23"/>
          <p:cNvSpPr/>
          <p:nvPr/>
        </p:nvSpPr>
        <p:spPr>
          <a:xfrm>
            <a:off x="5643563" y="3429000"/>
            <a:ext cx="71437" cy="214313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7" name="Прямая соединительная линия 26"/>
          <p:cNvCxnSpPr>
            <a:stCxn id="24" idx="6"/>
            <a:endCxn id="19" idx="0"/>
          </p:cNvCxnSpPr>
          <p:nvPr/>
        </p:nvCxnSpPr>
        <p:spPr>
          <a:xfrm>
            <a:off x="5715000" y="3536950"/>
            <a:ext cx="536575" cy="10350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285" name="TextBox 27"/>
          <p:cNvSpPr txBox="1">
            <a:spLocks noChangeArrowheads="1"/>
          </p:cNvSpPr>
          <p:nvPr/>
        </p:nvSpPr>
        <p:spPr bwMode="auto">
          <a:xfrm>
            <a:off x="6215063" y="4500563"/>
            <a:ext cx="1714500" cy="4619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Georgia" pitchFamily="18" charset="0"/>
              </a:rPr>
              <a:t>зрачок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Сетчатка"/>
          <p:cNvPicPr>
            <a:picLocks noChangeAspect="1" noChangeArrowheads="1"/>
          </p:cNvPicPr>
          <p:nvPr/>
        </p:nvPicPr>
        <p:blipFill>
          <a:blip r:embed="rId2" cstate="print"/>
          <a:srcRect t="15253" b="25690"/>
          <a:stretch>
            <a:fillRect/>
          </a:stretch>
        </p:blipFill>
        <p:spPr bwMode="auto">
          <a:xfrm>
            <a:off x="928661" y="642918"/>
            <a:ext cx="4236173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1" name="Picture 3" descr="http://www.lekron.ru/images/stories/zd1-67/zd_1967_01%20-%200009-1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2857488" y="3000372"/>
            <a:ext cx="5444333" cy="2297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292" name="TextBox 5"/>
          <p:cNvSpPr txBox="1">
            <a:spLocks noChangeArrowheads="1"/>
          </p:cNvSpPr>
          <p:nvPr/>
        </p:nvSpPr>
        <p:spPr bwMode="auto">
          <a:xfrm>
            <a:off x="1071563" y="2071688"/>
            <a:ext cx="1714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Georgia" pitchFamily="18" charset="0"/>
              </a:rPr>
              <a:t>палочки</a:t>
            </a:r>
          </a:p>
        </p:txBody>
      </p:sp>
      <p:sp>
        <p:nvSpPr>
          <p:cNvPr id="12293" name="TextBox 6"/>
          <p:cNvSpPr txBox="1">
            <a:spLocks noChangeArrowheads="1"/>
          </p:cNvSpPr>
          <p:nvPr/>
        </p:nvSpPr>
        <p:spPr bwMode="auto">
          <a:xfrm>
            <a:off x="3071813" y="2071688"/>
            <a:ext cx="2000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Georgia" pitchFamily="18" charset="0"/>
              </a:rPr>
              <a:t>колбочки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Box 5"/>
          <p:cNvSpPr txBox="1">
            <a:spLocks noChangeArrowheads="1"/>
          </p:cNvSpPr>
          <p:nvPr/>
        </p:nvSpPr>
        <p:spPr bwMode="auto">
          <a:xfrm>
            <a:off x="500063" y="857250"/>
            <a:ext cx="3786187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Georgia" pitchFamily="18" charset="0"/>
              </a:rPr>
              <a:t>Зрачок регулирует количество света. Если света недостаточно – он автоматически расширяется, если достаточно – сужается.</a:t>
            </a:r>
          </a:p>
        </p:txBody>
      </p:sp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1071563" y="500063"/>
            <a:ext cx="2571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Опыт № 1</a:t>
            </a:r>
          </a:p>
        </p:txBody>
      </p:sp>
      <p:sp>
        <p:nvSpPr>
          <p:cNvPr id="13318" name="TextBox 7"/>
          <p:cNvSpPr txBox="1">
            <a:spLocks noChangeArrowheads="1"/>
          </p:cNvSpPr>
          <p:nvPr/>
        </p:nvSpPr>
        <p:spPr bwMode="auto">
          <a:xfrm>
            <a:off x="5000625" y="3500438"/>
            <a:ext cx="2571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Опыт № 2</a:t>
            </a:r>
          </a:p>
        </p:txBody>
      </p:sp>
      <p:sp>
        <p:nvSpPr>
          <p:cNvPr id="13319" name="TextBox 8"/>
          <p:cNvSpPr txBox="1">
            <a:spLocks noChangeArrowheads="1"/>
          </p:cNvSpPr>
          <p:nvPr/>
        </p:nvSpPr>
        <p:spPr bwMode="auto">
          <a:xfrm>
            <a:off x="4643438" y="4071938"/>
            <a:ext cx="4000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Georgia" pitchFamily="18" charset="0"/>
              </a:rPr>
              <a:t>Глаза видят разное изображение, но мозг объединяет и делает единое изображение.</a:t>
            </a:r>
          </a:p>
        </p:txBody>
      </p:sp>
      <p:pic>
        <p:nvPicPr>
          <p:cNvPr id="13320" name="Picture 8" descr="C:\Users\Администратор\Desktop\Ванина работа 2014г\DSC_05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548680"/>
            <a:ext cx="3599850" cy="2384302"/>
          </a:xfrm>
          <a:prstGeom prst="rect">
            <a:avLst/>
          </a:prstGeom>
          <a:noFill/>
        </p:spPr>
      </p:pic>
      <p:pic>
        <p:nvPicPr>
          <p:cNvPr id="13321" name="Picture 9" descr="C:\Users\Администратор\Desktop\Ванина работа 2014г\DSC_05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429000"/>
            <a:ext cx="3423200" cy="22673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ПРЕЗЕНТАЦИЯ.ppt</Template>
  <TotalTime>91</TotalTime>
  <Words>877</Words>
  <Application>Microsoft Office PowerPoint</Application>
  <PresentationFormat>Экран (4:3)</PresentationFormat>
  <Paragraphs>84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 New Roman</vt:lpstr>
      <vt:lpstr>Georgia</vt:lpstr>
      <vt:lpstr>ПРЕЗЕНТАЦИЯ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Правила бережного отношения к зрению</vt:lpstr>
      <vt:lpstr>Упражнения для глаз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BEST</dc:creator>
  <cp:lastModifiedBy>BEST</cp:lastModifiedBy>
  <cp:revision>11</cp:revision>
  <dcterms:created xsi:type="dcterms:W3CDTF">2015-01-26T14:10:54Z</dcterms:created>
  <dcterms:modified xsi:type="dcterms:W3CDTF">2015-01-26T15:42:18Z</dcterms:modified>
</cp:coreProperties>
</file>