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sldIdLst>
    <p:sldId id="258" r:id="rId2"/>
    <p:sldId id="259" r:id="rId3"/>
    <p:sldId id="261" r:id="rId4"/>
    <p:sldId id="262" r:id="rId5"/>
    <p:sldId id="263" r:id="rId6"/>
    <p:sldId id="274" r:id="rId7"/>
    <p:sldId id="266" r:id="rId8"/>
    <p:sldId id="268"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autoAdjust="0"/>
    <p:restoredTop sz="94624" autoAdjust="0"/>
  </p:normalViewPr>
  <p:slideViewPr>
    <p:cSldViewPr>
      <p:cViewPr varScale="1">
        <p:scale>
          <a:sx n="68" d="100"/>
          <a:sy n="68" d="100"/>
        </p:scale>
        <p:origin x="-1428"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3" name="Прямоугольник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Прямоугольник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Прямоугольник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Прямоугольник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Прямоугольник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Скругленный прямоугольник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Скругленный прямоугольник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Прямоугольник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705600" y="4206240"/>
            <a:ext cx="960120" cy="457200"/>
          </a:xfrm>
        </p:spPr>
        <p:txBody>
          <a:bodyPr/>
          <a:lstStyle/>
          <a:p>
            <a:fld id="{5B106E36-FD25-4E2D-B0AA-010F637433A0}" type="datetimeFigureOut">
              <a:rPr lang="ru-RU" smtClean="0"/>
              <a:pPr/>
              <a:t>24.02.2015</a:t>
            </a:fld>
            <a:endParaRPr lang="ru-RU"/>
          </a:p>
        </p:txBody>
      </p:sp>
      <p:sp>
        <p:nvSpPr>
          <p:cNvPr id="17" name="Нижний колонтитул 16"/>
          <p:cNvSpPr>
            <a:spLocks noGrp="1"/>
          </p:cNvSpPr>
          <p:nvPr>
            <p:ph type="ftr" sz="quarter" idx="11"/>
          </p:nvPr>
        </p:nvSpPr>
        <p:spPr>
          <a:xfrm>
            <a:off x="5410200" y="4205288"/>
            <a:ext cx="1295400" cy="457200"/>
          </a:xfrm>
        </p:spPr>
        <p:txBody>
          <a:bodyPr/>
          <a:lstStyle/>
          <a:p>
            <a:endParaRPr lang="ru-RU"/>
          </a:p>
        </p:txBody>
      </p:sp>
      <p:sp>
        <p:nvSpPr>
          <p:cNvPr id="29" name="Номер слайда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24.02.2015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1143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143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24.02.2015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24.02.2015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24.02.2015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24.02.2015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43000"/>
            <a:ext cx="8382000" cy="1069848"/>
          </a:xfrm>
        </p:spPr>
        <p:txBody>
          <a:bodyPr anchor="ctr"/>
          <a:lstStyle>
            <a:lvl1pPr>
              <a:defRPr sz="4000" b="0" i="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Дата 25"/>
          <p:cNvSpPr>
            <a:spLocks noGrp="1"/>
          </p:cNvSpPr>
          <p:nvPr>
            <p:ph type="dt" sz="half" idx="10"/>
          </p:nvPr>
        </p:nvSpPr>
        <p:spPr/>
        <p:txBody>
          <a:bodyPr rtlCol="0"/>
          <a:lstStyle/>
          <a:p>
            <a:fld id="{5B106E36-FD25-4E2D-B0AA-010F637433A0}" type="datetimeFigureOut">
              <a:rPr lang="ru-RU" smtClean="0"/>
              <a:pPr/>
              <a:t>24.02.2015</a:t>
            </a:fld>
            <a:endParaRPr lang="ru-RU"/>
          </a:p>
        </p:txBody>
      </p:sp>
      <p:sp>
        <p:nvSpPr>
          <p:cNvPr id="27" name="Номер слайда 26"/>
          <p:cNvSpPr>
            <a:spLocks noGrp="1"/>
          </p:cNvSpPr>
          <p:nvPr>
            <p:ph type="sldNum" sz="quarter" idx="11"/>
          </p:nvPr>
        </p:nvSpPr>
        <p:spPr/>
        <p:txBody>
          <a:bodyPr rtlCol="0"/>
          <a:lstStyle/>
          <a:p>
            <a:fld id="{725C68B6-61C2-468F-89AB-4B9F7531AA68}" type="slidenum">
              <a:rPr lang="ru-RU" smtClean="0"/>
              <a:pPr/>
              <a:t>‹#›</a:t>
            </a:fld>
            <a:endParaRPr lang="ru-RU"/>
          </a:p>
        </p:txBody>
      </p:sp>
      <p:sp>
        <p:nvSpPr>
          <p:cNvPr id="28" name="Нижний колонтитул 27"/>
          <p:cNvSpPr>
            <a:spLocks noGrp="1"/>
          </p:cNvSpPr>
          <p:nvPr>
            <p:ph type="ftr" sz="quarter" idx="12"/>
          </p:nvPr>
        </p:nvSpPr>
        <p:spPr/>
        <p:txBody>
          <a:bodyPr rtlCol="0"/>
          <a:lstStyle/>
          <a:p>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ru-RU" smtClean="0"/>
              <a:t>Образец заголовка</a:t>
            </a:r>
            <a:endParaRPr kumimoji="0" lang="en-US"/>
          </a:p>
        </p:txBody>
      </p:sp>
      <p:sp>
        <p:nvSpPr>
          <p:cNvPr id="3" name="Дата 2"/>
          <p:cNvSpPr>
            <a:spLocks noGrp="1"/>
          </p:cNvSpPr>
          <p:nvPr>
            <p:ph type="dt" sz="half" idx="10"/>
          </p:nvPr>
        </p:nvSpPr>
        <p:spPr>
          <a:xfrm>
            <a:off x="6583680" y="612648"/>
            <a:ext cx="957264" cy="457200"/>
          </a:xfrm>
        </p:spPr>
        <p:txBody>
          <a:bodyPr/>
          <a:lstStyle/>
          <a:p>
            <a:fld id="{5B106E36-FD25-4E2D-B0AA-010F637433A0}" type="datetimeFigureOut">
              <a:rPr lang="ru-RU" smtClean="0"/>
              <a:pPr/>
              <a:t>24.02.2015</a:t>
            </a:fld>
            <a:endParaRPr lang="ru-RU"/>
          </a:p>
        </p:txBody>
      </p:sp>
      <p:sp>
        <p:nvSpPr>
          <p:cNvPr id="4" name="Нижний колонтитул 3"/>
          <p:cNvSpPr>
            <a:spLocks noGrp="1"/>
          </p:cNvSpPr>
          <p:nvPr>
            <p:ph type="ftr" sz="quarter" idx="11"/>
          </p:nvPr>
        </p:nvSpPr>
        <p:spPr>
          <a:xfrm>
            <a:off x="5257800" y="612648"/>
            <a:ext cx="1325880" cy="457200"/>
          </a:xfrm>
        </p:spPr>
        <p:txBody>
          <a:bodyPr/>
          <a:lstStyle/>
          <a:p>
            <a:endParaRPr lang="ru-RU"/>
          </a:p>
        </p:txBody>
      </p:sp>
      <p:sp>
        <p:nvSpPr>
          <p:cNvPr id="5" name="Номер слайда 4"/>
          <p:cNvSpPr>
            <a:spLocks noGrp="1"/>
          </p:cNvSpPr>
          <p:nvPr>
            <p:ph type="sldNum" sz="quarter" idx="12"/>
          </p:nvPr>
        </p:nvSpPr>
        <p:spPr>
          <a:xfrm>
            <a:off x="8174736" y="2272"/>
            <a:ext cx="762000" cy="365760"/>
          </a:xfrm>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24.02.2015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3496" y="1101970"/>
            <a:ext cx="3383280" cy="877824"/>
          </a:xfrm>
        </p:spPr>
        <p:txBody>
          <a:bodyPr anchor="b"/>
          <a:lstStyle>
            <a:lvl1pPr algn="l">
              <a:buNone/>
              <a:defRPr sz="1800" b="1"/>
            </a:lvl1pPr>
          </a:lstStyle>
          <a:p>
            <a:r>
              <a:rPr kumimoji="0" lang="ru-RU" smtClean="0"/>
              <a:t>Образец заголовка</a:t>
            </a:r>
            <a:endParaRPr kumimoji="0" lang="en-US"/>
          </a:p>
        </p:txBody>
      </p:sp>
      <p:sp>
        <p:nvSpPr>
          <p:cNvPr id="3" name="Текст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24.02.2015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24.02.2015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Прямоугольник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Прямоугольник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Прямоугольник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Скругленный прямоугольник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Скругленный прямоугольник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Прямоугольник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Прямоугольник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Прямоугольник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Прямоугольник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Прямоугольник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Прямоугольник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Заголовок 21"/>
          <p:cNvSpPr>
            <a:spLocks noGrp="1"/>
          </p:cNvSpPr>
          <p:nvPr>
            <p:ph type="title"/>
          </p:nvPr>
        </p:nvSpPr>
        <p:spPr>
          <a:xfrm>
            <a:off x="457200" y="1143000"/>
            <a:ext cx="8229600" cy="10668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5B106E36-FD25-4E2D-B0AA-010F637433A0}" type="datetimeFigureOut">
              <a:rPr lang="ru-RU" smtClean="0"/>
              <a:pPr/>
              <a:t>24.02.2015</a:t>
            </a:fld>
            <a:endParaRPr lang="ru-RU"/>
          </a:p>
        </p:txBody>
      </p:sp>
      <p:sp>
        <p:nvSpPr>
          <p:cNvPr id="3" name="Нижний колонтитул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ru-RU"/>
          </a:p>
        </p:txBody>
      </p:sp>
      <p:sp>
        <p:nvSpPr>
          <p:cNvPr id="23" name="Номер слайда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2800" b="1" i="1" dirty="0" smtClean="0"/>
              <a:t>ТЕМА УРОКА </a:t>
            </a:r>
            <a:r>
              <a:rPr lang="en-US" sz="2800" b="1" i="1" dirty="0" smtClean="0">
                <a:solidFill>
                  <a:srgbClr val="FF0000"/>
                </a:solidFill>
              </a:rPr>
              <a:t>“</a:t>
            </a:r>
            <a:r>
              <a:rPr lang="en-US" sz="2800" b="1" i="1" dirty="0" err="1" smtClean="0">
                <a:solidFill>
                  <a:srgbClr val="FF0000"/>
                </a:solidFill>
              </a:rPr>
              <a:t>Der</a:t>
            </a:r>
            <a:r>
              <a:rPr lang="en-US" sz="2800" b="1" i="1" dirty="0" smtClean="0">
                <a:solidFill>
                  <a:srgbClr val="FF0000"/>
                </a:solidFill>
              </a:rPr>
              <a:t> </a:t>
            </a:r>
            <a:r>
              <a:rPr lang="en-US" sz="2800" b="1" i="1" dirty="0" err="1" smtClean="0">
                <a:solidFill>
                  <a:srgbClr val="FF0000"/>
                </a:solidFill>
              </a:rPr>
              <a:t>Schueleraustausch</a:t>
            </a:r>
            <a:r>
              <a:rPr lang="en-US" sz="2800" b="1" i="1" dirty="0" smtClean="0">
                <a:solidFill>
                  <a:srgbClr val="FF0000"/>
                </a:solidFill>
              </a:rPr>
              <a:t>”</a:t>
            </a:r>
            <a:endParaRPr lang="ru-RU" sz="2800" b="1" i="1" dirty="0">
              <a:solidFill>
                <a:srgbClr val="FF0000"/>
              </a:solidFill>
            </a:endParaRPr>
          </a:p>
        </p:txBody>
      </p:sp>
      <p:pic>
        <p:nvPicPr>
          <p:cNvPr id="9" name="Содержимое 8" descr="i (15).jpg"/>
          <p:cNvPicPr>
            <a:picLocks noGrp="1" noChangeAspect="1"/>
          </p:cNvPicPr>
          <p:nvPr>
            <p:ph sz="half" idx="1"/>
          </p:nvPr>
        </p:nvPicPr>
        <p:blipFill>
          <a:blip r:embed="rId2" cstate="print"/>
          <a:stretch>
            <a:fillRect/>
          </a:stretch>
        </p:blipFill>
        <p:spPr>
          <a:xfrm>
            <a:off x="1071538" y="3000372"/>
            <a:ext cx="3131906" cy="2512224"/>
          </a:xfrm>
        </p:spPr>
      </p:pic>
      <p:sp>
        <p:nvSpPr>
          <p:cNvPr id="4" name="Содержимое 3"/>
          <p:cNvSpPr>
            <a:spLocks noGrp="1"/>
          </p:cNvSpPr>
          <p:nvPr>
            <p:ph sz="half" idx="2"/>
          </p:nvPr>
        </p:nvSpPr>
        <p:spPr/>
        <p:txBody>
          <a:bodyPr>
            <a:normAutofit/>
          </a:bodyPr>
          <a:lstStyle/>
          <a:p>
            <a:pPr>
              <a:buNone/>
            </a:pPr>
            <a:endParaRPr lang="ru-RU" sz="1000" b="1" dirty="0" smtClean="0"/>
          </a:p>
          <a:p>
            <a:pPr>
              <a:buNone/>
            </a:pPr>
            <a:endParaRPr lang="ru-RU" sz="1000" b="1" dirty="0" smtClean="0"/>
          </a:p>
          <a:p>
            <a:pPr>
              <a:buNone/>
            </a:pPr>
            <a:r>
              <a:rPr lang="ru-RU" sz="3200" b="1" dirty="0" smtClean="0">
                <a:latin typeface="Times New Roman" pitchFamily="18" charset="0"/>
                <a:cs typeface="Times New Roman" pitchFamily="18" charset="0"/>
              </a:rPr>
              <a:t>Выполнила: учитель немецкого языка </a:t>
            </a:r>
            <a:r>
              <a:rPr lang="ru-RU" sz="3200" b="1" dirty="0" err="1" smtClean="0">
                <a:latin typeface="Times New Roman" pitchFamily="18" charset="0"/>
                <a:cs typeface="Times New Roman" pitchFamily="18" charset="0"/>
              </a:rPr>
              <a:t>Жернокова</a:t>
            </a:r>
            <a:r>
              <a:rPr lang="ru-RU" sz="3200" b="1" dirty="0" smtClean="0">
                <a:latin typeface="Times New Roman" pitchFamily="18" charset="0"/>
                <a:cs typeface="Times New Roman" pitchFamily="18" charset="0"/>
              </a:rPr>
              <a:t> Ю.А. </a:t>
            </a:r>
            <a:r>
              <a:rPr lang="ru-RU" sz="3200" dirty="0" smtClean="0">
                <a:latin typeface="Times New Roman" pitchFamily="18" charset="0"/>
                <a:cs typeface="Times New Roman" pitchFamily="18" charset="0"/>
              </a:rPr>
              <a:t>  </a:t>
            </a:r>
          </a:p>
          <a:p>
            <a:endParaRPr lang="ru-RU" dirty="0" smtClean="0"/>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1214422"/>
            <a:ext cx="8229600" cy="3286148"/>
          </a:xfrm>
        </p:spPr>
        <p:txBody>
          <a:bodyPr>
            <a:normAutofit fontScale="90000"/>
          </a:bodyPr>
          <a:lstStyle/>
          <a:p>
            <a:r>
              <a:rPr lang="ru-RU" b="1" dirty="0" smtClean="0"/>
              <a:t/>
            </a:r>
            <a:br>
              <a:rPr lang="ru-RU" b="1" dirty="0" smtClean="0"/>
            </a:br>
            <a:r>
              <a:rPr lang="en-US" sz="1800" b="1" dirty="0" err="1" smtClean="0"/>
              <a:t>Der</a:t>
            </a:r>
            <a:r>
              <a:rPr lang="en-US" sz="1800" b="1" dirty="0" smtClean="0"/>
              <a:t> </a:t>
            </a:r>
            <a:r>
              <a:rPr lang="en-US" sz="1800" b="1" dirty="0" err="1" smtClean="0"/>
              <a:t>Schueleraustausch</a:t>
            </a:r>
            <a:r>
              <a:rPr lang="en-US" sz="1800" b="1" dirty="0" smtClean="0"/>
              <a:t> </a:t>
            </a:r>
            <a:r>
              <a:rPr lang="en-US" sz="1800" b="1" dirty="0" err="1" smtClean="0"/>
              <a:t>ist</a:t>
            </a:r>
            <a:r>
              <a:rPr lang="en-US" sz="1800" b="1" dirty="0" smtClean="0"/>
              <a:t> </a:t>
            </a:r>
            <a:r>
              <a:rPr lang="en-US" sz="1800" b="1" dirty="0" err="1" smtClean="0"/>
              <a:t>sehr</a:t>
            </a:r>
            <a:r>
              <a:rPr lang="en-US" sz="1800" b="1" dirty="0" smtClean="0"/>
              <a:t> </a:t>
            </a:r>
            <a:r>
              <a:rPr lang="en-US" sz="1800" b="1" dirty="0" err="1" smtClean="0"/>
              <a:t>populaer</a:t>
            </a:r>
            <a:r>
              <a:rPr lang="en-US" sz="1800" b="1" dirty="0" smtClean="0"/>
              <a:t>. Die </a:t>
            </a:r>
            <a:r>
              <a:rPr lang="en-US" sz="1800" b="1" dirty="0" err="1" smtClean="0"/>
              <a:t>Schueler</a:t>
            </a:r>
            <a:r>
              <a:rPr lang="en-US" sz="1800" b="1" dirty="0" smtClean="0"/>
              <a:t> </a:t>
            </a:r>
            <a:r>
              <a:rPr lang="en-US" sz="1800" b="1" dirty="0" err="1" smtClean="0"/>
              <a:t>reisen</a:t>
            </a:r>
            <a:r>
              <a:rPr lang="en-US" sz="1800" b="1" dirty="0" smtClean="0"/>
              <a:t> in </a:t>
            </a:r>
            <a:r>
              <a:rPr lang="en-US" sz="1800" b="1" dirty="0" err="1" smtClean="0"/>
              <a:t>Gruppen</a:t>
            </a:r>
            <a:r>
              <a:rPr lang="en-US" sz="1800" b="1" dirty="0" smtClean="0"/>
              <a:t> </a:t>
            </a:r>
            <a:r>
              <a:rPr lang="en-US" sz="1800" b="1" dirty="0" err="1" smtClean="0"/>
              <a:t>mit</a:t>
            </a:r>
            <a:r>
              <a:rPr lang="en-US" sz="1800" b="1" dirty="0" smtClean="0"/>
              <a:t> </a:t>
            </a:r>
            <a:r>
              <a:rPr lang="en-US" sz="1800" b="1" dirty="0" err="1" smtClean="0"/>
              <a:t>einem</a:t>
            </a:r>
            <a:r>
              <a:rPr lang="en-US" sz="1800" b="1" dirty="0" smtClean="0"/>
              <a:t> Lehrer </a:t>
            </a:r>
            <a:r>
              <a:rPr lang="en-US" sz="1800" b="1" dirty="0" err="1" smtClean="0"/>
              <a:t>aus</a:t>
            </a:r>
            <a:r>
              <a:rPr lang="en-US" sz="1800" b="1" dirty="0" smtClean="0"/>
              <a:t> </a:t>
            </a:r>
            <a:r>
              <a:rPr lang="en-US" sz="1800" b="1" dirty="0" err="1" smtClean="0"/>
              <a:t>ihrem</a:t>
            </a:r>
            <a:r>
              <a:rPr lang="en-US" sz="1800" b="1" dirty="0" smtClean="0"/>
              <a:t> Land in </a:t>
            </a:r>
            <a:r>
              <a:rPr lang="en-US" sz="1800" b="1" dirty="0" err="1" smtClean="0"/>
              <a:t>ein</a:t>
            </a:r>
            <a:r>
              <a:rPr lang="en-US" sz="1800" b="1" dirty="0" smtClean="0"/>
              <a:t> </a:t>
            </a:r>
            <a:r>
              <a:rPr lang="en-US" sz="1800" b="1" dirty="0" err="1" smtClean="0"/>
              <a:t>anderes</a:t>
            </a:r>
            <a:r>
              <a:rPr lang="en-US" sz="1800" b="1" dirty="0" smtClean="0"/>
              <a:t> Land, also ins </a:t>
            </a:r>
            <a:r>
              <a:rPr lang="en-US" sz="1800" b="1" dirty="0" err="1" smtClean="0"/>
              <a:t>Ausland</a:t>
            </a:r>
            <a:r>
              <a:rPr lang="en-US" sz="1800" b="1" dirty="0" smtClean="0"/>
              <a:t>. </a:t>
            </a:r>
            <a:r>
              <a:rPr lang="en-US" sz="1800" b="1" dirty="0" err="1" smtClean="0"/>
              <a:t>Im</a:t>
            </a:r>
            <a:r>
              <a:rPr lang="en-US" sz="1800" b="1" dirty="0" smtClean="0"/>
              <a:t> </a:t>
            </a:r>
            <a:r>
              <a:rPr lang="en-US" sz="1800" b="1" dirty="0" err="1" smtClean="0"/>
              <a:t>Gastland</a:t>
            </a:r>
            <a:r>
              <a:rPr lang="en-US" sz="1800" b="1" dirty="0" smtClean="0"/>
              <a:t> </a:t>
            </a:r>
            <a:r>
              <a:rPr lang="en-US" sz="1800" b="1" dirty="0" err="1" smtClean="0"/>
              <a:t>lebt</a:t>
            </a:r>
            <a:r>
              <a:rPr lang="en-US" sz="1800" b="1" dirty="0" smtClean="0"/>
              <a:t> </a:t>
            </a:r>
            <a:r>
              <a:rPr lang="en-US" sz="1800" b="1" dirty="0" err="1" smtClean="0"/>
              <a:t>jeder</a:t>
            </a:r>
            <a:r>
              <a:rPr lang="en-US" sz="1800" b="1" dirty="0" smtClean="0"/>
              <a:t> </a:t>
            </a:r>
            <a:r>
              <a:rPr lang="en-US" sz="1800" b="1" dirty="0" err="1" smtClean="0"/>
              <a:t>Schueler</a:t>
            </a:r>
            <a:r>
              <a:rPr lang="en-US" sz="1800" b="1" dirty="0" smtClean="0"/>
              <a:t> in </a:t>
            </a:r>
            <a:r>
              <a:rPr lang="en-US" sz="1800" b="1" dirty="0" err="1" smtClean="0"/>
              <a:t>einer</a:t>
            </a:r>
            <a:r>
              <a:rPr lang="en-US" sz="1800" b="1" dirty="0" smtClean="0"/>
              <a:t> </a:t>
            </a:r>
            <a:r>
              <a:rPr lang="en-US" sz="1800" b="1" dirty="0" err="1" smtClean="0"/>
              <a:t>Familie</a:t>
            </a:r>
            <a:r>
              <a:rPr lang="en-US" sz="1800" b="1" dirty="0" smtClean="0"/>
              <a:t> (</a:t>
            </a:r>
            <a:r>
              <a:rPr lang="en-US" sz="1800" b="1" dirty="0" err="1" smtClean="0"/>
              <a:t>Solche</a:t>
            </a:r>
            <a:r>
              <a:rPr lang="en-US" sz="1800" b="1" dirty="0" smtClean="0"/>
              <a:t> </a:t>
            </a:r>
            <a:r>
              <a:rPr lang="en-US" sz="1800" b="1" dirty="0" err="1" smtClean="0"/>
              <a:t>Familien</a:t>
            </a:r>
            <a:r>
              <a:rPr lang="en-US" sz="1800" b="1" dirty="0" smtClean="0"/>
              <a:t> </a:t>
            </a:r>
            <a:r>
              <a:rPr lang="en-US" sz="1800" b="1" dirty="0" err="1" smtClean="0"/>
              <a:t>heisse</a:t>
            </a:r>
            <a:r>
              <a:rPr lang="en-US" sz="1800" b="1" dirty="0" smtClean="0"/>
              <a:t> </a:t>
            </a:r>
            <a:r>
              <a:rPr lang="en-US" sz="1800" b="1" dirty="0" err="1" smtClean="0"/>
              <a:t>Gastfamilien</a:t>
            </a:r>
            <a:r>
              <a:rPr lang="en-US" sz="1800" b="1" dirty="0" smtClean="0"/>
              <a:t>). Die Kinder </a:t>
            </a:r>
            <a:r>
              <a:rPr lang="en-US" sz="1800" b="1" dirty="0" err="1" smtClean="0"/>
              <a:t>verstehen</a:t>
            </a:r>
            <a:r>
              <a:rPr lang="en-US" sz="1800" b="1" dirty="0" smtClean="0"/>
              <a:t> </a:t>
            </a:r>
            <a:r>
              <a:rPr lang="en-US" sz="1800" b="1" dirty="0" err="1" smtClean="0"/>
              <a:t>sich</a:t>
            </a:r>
            <a:r>
              <a:rPr lang="en-US" sz="1800" b="1" dirty="0" smtClean="0"/>
              <a:t> </a:t>
            </a:r>
            <a:r>
              <a:rPr lang="en-US" sz="1800" b="1" dirty="0" err="1" smtClean="0"/>
              <a:t>gewoehnlich</a:t>
            </a:r>
            <a:r>
              <a:rPr lang="en-US" sz="1800" b="1" dirty="0" smtClean="0"/>
              <a:t> gut und warden bald </a:t>
            </a:r>
            <a:r>
              <a:rPr lang="en-US" sz="1800" b="1" dirty="0" err="1" smtClean="0"/>
              <a:t>Freunde</a:t>
            </a:r>
            <a:r>
              <a:rPr lang="en-US" sz="1800" b="1" dirty="0" smtClean="0"/>
              <a:t>, so </a:t>
            </a:r>
            <a:r>
              <a:rPr lang="en-US" sz="1800" b="1" dirty="0" err="1" smtClean="0"/>
              <a:t>dass</a:t>
            </a:r>
            <a:r>
              <a:rPr lang="en-US" sz="1800" b="1" dirty="0" smtClean="0"/>
              <a:t> </a:t>
            </a:r>
            <a:r>
              <a:rPr lang="en-US" sz="1800" b="1" dirty="0" err="1" smtClean="0"/>
              <a:t>der</a:t>
            </a:r>
            <a:r>
              <a:rPr lang="en-US" sz="1800" b="1" dirty="0" smtClean="0"/>
              <a:t> </a:t>
            </a:r>
            <a:r>
              <a:rPr lang="en-US" sz="1800" b="1" dirty="0" err="1" smtClean="0"/>
              <a:t>Abschied</a:t>
            </a:r>
            <a:r>
              <a:rPr lang="en-US" sz="1800" b="1" dirty="0" smtClean="0"/>
              <a:t> </a:t>
            </a:r>
            <a:r>
              <a:rPr lang="en-US" sz="1800" b="1" dirty="0" err="1" smtClean="0"/>
              <a:t>dann</a:t>
            </a:r>
            <a:r>
              <a:rPr lang="en-US" sz="1800" b="1" dirty="0" smtClean="0"/>
              <a:t> </a:t>
            </a:r>
            <a:r>
              <a:rPr lang="en-US" sz="1800" b="1" dirty="0" err="1" smtClean="0"/>
              <a:t>schwer</a:t>
            </a:r>
            <a:r>
              <a:rPr lang="en-US" sz="1800" b="1" dirty="0" smtClean="0"/>
              <a:t> </a:t>
            </a:r>
            <a:r>
              <a:rPr lang="en-US" sz="1800" b="1" dirty="0" err="1" smtClean="0"/>
              <a:t>faellt</a:t>
            </a:r>
            <a:r>
              <a:rPr lang="en-US" sz="1800" b="1" dirty="0" smtClean="0"/>
              <a:t>. </a:t>
            </a:r>
            <a:r>
              <a:rPr lang="en-US" sz="1800" b="1" dirty="0" err="1" smtClean="0"/>
              <a:t>Zu</a:t>
            </a:r>
            <a:r>
              <a:rPr lang="en-US" sz="1800" b="1" dirty="0" smtClean="0"/>
              <a:t> </a:t>
            </a:r>
            <a:r>
              <a:rPr lang="en-US" sz="1800" b="1" dirty="0" err="1" smtClean="0"/>
              <a:t>Hause</a:t>
            </a:r>
            <a:r>
              <a:rPr lang="en-US" sz="1800" b="1" dirty="0" smtClean="0"/>
              <a:t> </a:t>
            </a:r>
            <a:r>
              <a:rPr lang="en-US" sz="1800" b="1" dirty="0" err="1" smtClean="0"/>
              <a:t>angekommen</a:t>
            </a:r>
            <a:r>
              <a:rPr lang="en-US" sz="1800" b="1" dirty="0" smtClean="0"/>
              <a:t>, </a:t>
            </a:r>
            <a:r>
              <a:rPr lang="en-US" sz="1800" b="1" dirty="0" err="1" smtClean="0"/>
              <a:t>erwarten</a:t>
            </a:r>
            <a:r>
              <a:rPr lang="en-US" sz="1800" b="1" dirty="0" smtClean="0"/>
              <a:t> </a:t>
            </a:r>
            <a:r>
              <a:rPr lang="en-US" sz="1800" b="1" dirty="0" err="1" smtClean="0"/>
              <a:t>sie</a:t>
            </a:r>
            <a:r>
              <a:rPr lang="en-US" sz="1800" b="1" dirty="0" smtClean="0"/>
              <a:t> </a:t>
            </a:r>
            <a:r>
              <a:rPr lang="en-US" sz="1800" b="1" dirty="0" err="1" smtClean="0"/>
              <a:t>dann</a:t>
            </a:r>
            <a:r>
              <a:rPr lang="en-US" sz="1800" b="1" dirty="0" smtClean="0"/>
              <a:t> </a:t>
            </a:r>
            <a:r>
              <a:rPr lang="en-US" sz="1800" b="1" dirty="0" err="1" smtClean="0"/>
              <a:t>ihre</a:t>
            </a:r>
            <a:r>
              <a:rPr lang="en-US" sz="1800" b="1" dirty="0" smtClean="0"/>
              <a:t> </a:t>
            </a:r>
            <a:r>
              <a:rPr lang="en-US" sz="1800" b="1" dirty="0" err="1" smtClean="0"/>
              <a:t>auslaendischen</a:t>
            </a:r>
            <a:r>
              <a:rPr lang="en-US" sz="1800" b="1" dirty="0" smtClean="0"/>
              <a:t> </a:t>
            </a:r>
            <a:r>
              <a:rPr lang="en-US" sz="1800" b="1" dirty="0" err="1" smtClean="0"/>
              <a:t>Freunde</a:t>
            </a:r>
            <a:r>
              <a:rPr lang="en-US" sz="1800" b="1" dirty="0" smtClean="0"/>
              <a:t>. </a:t>
            </a:r>
            <a:r>
              <a:rPr lang="en-US" sz="1800" b="1" dirty="0" err="1" smtClean="0"/>
              <a:t>Diese</a:t>
            </a:r>
            <a:r>
              <a:rPr lang="en-US" sz="1800" b="1" dirty="0" smtClean="0"/>
              <a:t> </a:t>
            </a:r>
            <a:r>
              <a:rPr lang="en-US" sz="1800" b="1" dirty="0" err="1" smtClean="0"/>
              <a:t>kommen</a:t>
            </a:r>
            <a:r>
              <a:rPr lang="en-US" sz="1800" b="1" dirty="0" smtClean="0"/>
              <a:t> und </a:t>
            </a:r>
            <a:r>
              <a:rPr lang="en-US" sz="1800" b="1" dirty="0" err="1" smtClean="0"/>
              <a:t>leben</a:t>
            </a:r>
            <a:r>
              <a:rPr lang="en-US" sz="1800" b="1" dirty="0" smtClean="0"/>
              <a:t> </a:t>
            </a:r>
            <a:r>
              <a:rPr lang="en-US" sz="1800" b="1" dirty="0" err="1" smtClean="0"/>
              <a:t>dann</a:t>
            </a:r>
            <a:r>
              <a:rPr lang="en-US" sz="1800" b="1" dirty="0" smtClean="0"/>
              <a:t> </a:t>
            </a:r>
            <a:r>
              <a:rPr lang="en-US" sz="1800" b="1" dirty="0" err="1" smtClean="0"/>
              <a:t>auch</a:t>
            </a:r>
            <a:r>
              <a:rPr lang="en-US" sz="1800" b="1" dirty="0" smtClean="0"/>
              <a:t> in </a:t>
            </a:r>
            <a:r>
              <a:rPr lang="en-US" sz="1800" b="1" dirty="0" err="1" smtClean="0"/>
              <a:t>Gastfamilien</a:t>
            </a:r>
            <a:r>
              <a:rPr lang="en-US" sz="1800" b="1" dirty="0" smtClean="0"/>
              <a:t>, und man </a:t>
            </a:r>
            <a:r>
              <a:rPr lang="en-US" sz="1800" b="1" dirty="0" err="1" smtClean="0"/>
              <a:t>empfangt</a:t>
            </a:r>
            <a:r>
              <a:rPr lang="en-US" sz="1800" b="1" dirty="0" smtClean="0"/>
              <a:t> </a:t>
            </a:r>
            <a:r>
              <a:rPr lang="en-US" sz="1800" b="1" dirty="0" err="1" smtClean="0"/>
              <a:t>sie</a:t>
            </a:r>
            <a:r>
              <a:rPr lang="en-US" sz="1800" b="1" dirty="0" smtClean="0"/>
              <a:t> </a:t>
            </a:r>
            <a:r>
              <a:rPr lang="en-US" sz="1800" b="1" dirty="0" err="1" smtClean="0"/>
              <a:t>ueberall</a:t>
            </a:r>
            <a:r>
              <a:rPr lang="en-US" sz="1800" b="1" dirty="0" smtClean="0"/>
              <a:t> </a:t>
            </a:r>
            <a:r>
              <a:rPr lang="en-US" sz="1800" b="1" dirty="0" err="1" smtClean="0"/>
              <a:t>herzlich</a:t>
            </a:r>
            <a:r>
              <a:rPr lang="en-US" sz="1800" b="1" dirty="0" smtClean="0"/>
              <a:t>. </a:t>
            </a:r>
            <a:r>
              <a:rPr lang="en-US" sz="1800" b="1" dirty="0" err="1" smtClean="0"/>
              <a:t>Der</a:t>
            </a:r>
            <a:r>
              <a:rPr lang="en-US" sz="1800" b="1" dirty="0" smtClean="0"/>
              <a:t> </a:t>
            </a:r>
            <a:r>
              <a:rPr lang="en-US" sz="1800" b="1" dirty="0" err="1" smtClean="0"/>
              <a:t>Schueleraustausch</a:t>
            </a:r>
            <a:r>
              <a:rPr lang="en-US" sz="1800" b="1" dirty="0" smtClean="0"/>
              <a:t> </a:t>
            </a:r>
            <a:r>
              <a:rPr lang="en-US" sz="1800" b="1" dirty="0" err="1" smtClean="0"/>
              <a:t>gibt</a:t>
            </a:r>
            <a:r>
              <a:rPr lang="en-US" sz="1800" b="1" dirty="0" smtClean="0"/>
              <a:t> </a:t>
            </a:r>
            <a:r>
              <a:rPr lang="en-US" sz="1800" b="1" dirty="0" err="1" smtClean="0"/>
              <a:t>gute</a:t>
            </a:r>
            <a:r>
              <a:rPr lang="en-US" sz="1800" b="1" dirty="0" smtClean="0"/>
              <a:t> </a:t>
            </a:r>
            <a:r>
              <a:rPr lang="en-US" sz="1800" b="1" dirty="0" err="1" smtClean="0"/>
              <a:t>Moeglichkeiten</a:t>
            </a:r>
            <a:r>
              <a:rPr lang="en-US" sz="1800" b="1" dirty="0" smtClean="0"/>
              <a:t>, den </a:t>
            </a:r>
            <a:r>
              <a:rPr lang="en-US" sz="1800" b="1" dirty="0" err="1" smtClean="0"/>
              <a:t>Familienalltag</a:t>
            </a:r>
            <a:r>
              <a:rPr lang="en-US" sz="1800" b="1" dirty="0" smtClean="0"/>
              <a:t> </a:t>
            </a:r>
            <a:r>
              <a:rPr lang="en-US" sz="1800" b="1" dirty="0" err="1" smtClean="0"/>
              <a:t>im</a:t>
            </a:r>
            <a:r>
              <a:rPr lang="en-US" sz="1800" b="1" dirty="0" smtClean="0"/>
              <a:t> </a:t>
            </a:r>
            <a:r>
              <a:rPr lang="en-US" sz="1800" b="1" dirty="0" err="1" smtClean="0"/>
              <a:t>Ausland</a:t>
            </a:r>
            <a:r>
              <a:rPr lang="en-US" sz="1800" b="1" dirty="0" smtClean="0"/>
              <a:t> </a:t>
            </a:r>
            <a:r>
              <a:rPr lang="en-US" sz="1800" b="1" dirty="0" err="1" smtClean="0"/>
              <a:t>zu</a:t>
            </a:r>
            <a:r>
              <a:rPr lang="en-US" sz="1800" b="1" dirty="0" smtClean="0"/>
              <a:t> </a:t>
            </a:r>
            <a:r>
              <a:rPr lang="en-US" sz="1800" b="1" dirty="0" err="1" smtClean="0"/>
              <a:t>beobachten</a:t>
            </a:r>
            <a:r>
              <a:rPr lang="en-US" sz="1800" b="1" dirty="0" smtClean="0"/>
              <a:t> und die </a:t>
            </a:r>
            <a:r>
              <a:rPr lang="en-US" sz="1800" b="1" dirty="0" err="1" smtClean="0"/>
              <a:t>Sprachkenntnisse</a:t>
            </a:r>
            <a:r>
              <a:rPr lang="en-US" sz="1800" b="1" dirty="0" smtClean="0"/>
              <a:t> </a:t>
            </a:r>
            <a:r>
              <a:rPr lang="en-US" sz="1800" b="1" dirty="0" err="1" smtClean="0"/>
              <a:t>zu</a:t>
            </a:r>
            <a:r>
              <a:rPr lang="en-US" sz="1800" b="1" dirty="0" smtClean="0"/>
              <a:t> </a:t>
            </a:r>
            <a:r>
              <a:rPr lang="en-US" sz="1800" b="1" dirty="0" err="1" smtClean="0"/>
              <a:t>verbessern</a:t>
            </a:r>
            <a:r>
              <a:rPr lang="en-US" sz="1800" b="1" dirty="0" smtClean="0"/>
              <a:t>. </a:t>
            </a:r>
            <a:r>
              <a:rPr lang="en-US" sz="1800" b="1" dirty="0" err="1" smtClean="0"/>
              <a:t>Viele</a:t>
            </a:r>
            <a:r>
              <a:rPr lang="en-US" sz="1800" b="1" dirty="0" smtClean="0"/>
              <a:t> </a:t>
            </a:r>
            <a:r>
              <a:rPr lang="en-US" sz="1800" b="1" dirty="0" err="1" smtClean="0"/>
              <a:t>Schueler</a:t>
            </a:r>
            <a:r>
              <a:rPr lang="en-US" sz="1800" b="1" dirty="0" smtClean="0"/>
              <a:t> </a:t>
            </a:r>
            <a:r>
              <a:rPr lang="en-US" sz="1800" b="1" dirty="0" err="1" smtClean="0"/>
              <a:t>benutzen</a:t>
            </a:r>
            <a:r>
              <a:rPr lang="en-US" sz="1800" b="1" dirty="0" smtClean="0"/>
              <a:t> </a:t>
            </a:r>
            <a:r>
              <a:rPr lang="en-US" sz="1800" b="1" dirty="0" err="1" smtClean="0"/>
              <a:t>diese</a:t>
            </a:r>
            <a:r>
              <a:rPr lang="en-US" sz="1800" b="1" dirty="0" smtClean="0"/>
              <a:t> </a:t>
            </a:r>
            <a:r>
              <a:rPr lang="en-US" sz="1800" b="1" dirty="0" err="1" smtClean="0"/>
              <a:t>Moeglichkeiten</a:t>
            </a:r>
            <a:r>
              <a:rPr lang="en-US" sz="1800" b="1" dirty="0" smtClean="0"/>
              <a:t>, um </a:t>
            </a:r>
            <a:r>
              <a:rPr lang="en-US" sz="1800" b="1" dirty="0" err="1" smtClean="0"/>
              <a:t>schneller</a:t>
            </a:r>
            <a:r>
              <a:rPr lang="en-US" sz="1800" b="1" dirty="0" smtClean="0"/>
              <a:t> </a:t>
            </a:r>
            <a:r>
              <a:rPr lang="en-US" sz="1800" b="1" dirty="0" err="1" smtClean="0"/>
              <a:t>eine</a:t>
            </a:r>
            <a:r>
              <a:rPr lang="en-US" sz="1800" b="1" dirty="0" smtClean="0"/>
              <a:t> </a:t>
            </a:r>
            <a:r>
              <a:rPr lang="en-US" sz="1800" b="1" dirty="0" err="1" smtClean="0"/>
              <a:t>Fremdsprache</a:t>
            </a:r>
            <a:r>
              <a:rPr lang="en-US" sz="1800" b="1" dirty="0" smtClean="0"/>
              <a:t> </a:t>
            </a:r>
            <a:r>
              <a:rPr lang="en-US" sz="1800" b="1" dirty="0" err="1" smtClean="0"/>
              <a:t>zu</a:t>
            </a:r>
            <a:r>
              <a:rPr lang="en-US" sz="1800" b="1" dirty="0" smtClean="0"/>
              <a:t> </a:t>
            </a:r>
            <a:r>
              <a:rPr lang="en-US" sz="1800" b="1" dirty="0" err="1" smtClean="0"/>
              <a:t>erlernen</a:t>
            </a:r>
            <a:r>
              <a:rPr lang="en-US" sz="1800" b="1" dirty="0" smtClean="0"/>
              <a:t>.</a:t>
            </a:r>
            <a:r>
              <a:rPr lang="ru-RU" sz="1800" dirty="0" smtClean="0"/>
              <a:t/>
            </a:r>
            <a:br>
              <a:rPr lang="ru-RU" sz="1800" dirty="0" smtClean="0"/>
            </a:br>
            <a:endParaRPr lang="ru-RU" sz="1800" dirty="0"/>
          </a:p>
        </p:txBody>
      </p:sp>
      <p:pic>
        <p:nvPicPr>
          <p:cNvPr id="6" name="Содержимое 5" descr="i (10).jpg"/>
          <p:cNvPicPr>
            <a:picLocks noGrp="1" noChangeAspect="1"/>
          </p:cNvPicPr>
          <p:nvPr>
            <p:ph idx="1"/>
          </p:nvPr>
        </p:nvPicPr>
        <p:blipFill>
          <a:blip r:embed="rId2" cstate="print"/>
          <a:stretch>
            <a:fillRect/>
          </a:stretch>
        </p:blipFill>
        <p:spPr>
          <a:xfrm>
            <a:off x="3143240" y="4572008"/>
            <a:ext cx="2724162" cy="1927473"/>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ЭКВИВАЛЕНТЫ</a:t>
            </a:r>
            <a:endParaRPr lang="ru-RU" dirty="0"/>
          </a:p>
        </p:txBody>
      </p:sp>
      <p:pic>
        <p:nvPicPr>
          <p:cNvPr id="5" name="Содержимое 4" descr="i (11).jpg"/>
          <p:cNvPicPr>
            <a:picLocks noGrp="1" noChangeAspect="1"/>
          </p:cNvPicPr>
          <p:nvPr>
            <p:ph sz="half" idx="1"/>
          </p:nvPr>
        </p:nvPicPr>
        <p:blipFill>
          <a:blip r:embed="rId2" cstate="print"/>
          <a:stretch>
            <a:fillRect/>
          </a:stretch>
        </p:blipFill>
        <p:spPr>
          <a:xfrm>
            <a:off x="857224" y="2500306"/>
            <a:ext cx="3643338" cy="3571900"/>
          </a:xfrm>
        </p:spPr>
      </p:pic>
      <p:sp>
        <p:nvSpPr>
          <p:cNvPr id="4" name="Содержимое 3"/>
          <p:cNvSpPr>
            <a:spLocks noGrp="1"/>
          </p:cNvSpPr>
          <p:nvPr>
            <p:ph sz="half" idx="2"/>
          </p:nvPr>
        </p:nvSpPr>
        <p:spPr/>
        <p:txBody>
          <a:bodyPr>
            <a:normAutofit/>
          </a:bodyPr>
          <a:lstStyle/>
          <a:p>
            <a:r>
              <a:rPr lang="ru-RU" dirty="0" smtClean="0"/>
              <a:t>- школьный обмен сейчас очень популярен;</a:t>
            </a:r>
          </a:p>
          <a:p>
            <a:r>
              <a:rPr lang="ru-RU" dirty="0" smtClean="0"/>
              <a:t>- в чужой стране живет каждый ученик в своей семье;</a:t>
            </a:r>
          </a:p>
          <a:p>
            <a:r>
              <a:rPr lang="ru-RU" dirty="0" smtClean="0"/>
              <a:t>приходя домой, они ожидают своих заграничных гостей;</a:t>
            </a:r>
          </a:p>
          <a:p>
            <a:r>
              <a:rPr lang="ru-RU" dirty="0" smtClean="0"/>
              <a:t>- школьный обмен дает возможности: улучшить свои языковые навыки и узнать быт семей других стран.</a:t>
            </a:r>
          </a:p>
          <a:p>
            <a:pPr>
              <a:buNone/>
            </a:pP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err="1" smtClean="0"/>
              <a:t>Richtig</a:t>
            </a:r>
            <a:r>
              <a:rPr lang="en-US" dirty="0" smtClean="0"/>
              <a:t> </a:t>
            </a:r>
            <a:r>
              <a:rPr lang="en-US" dirty="0" err="1" smtClean="0"/>
              <a:t>oder</a:t>
            </a:r>
            <a:r>
              <a:rPr lang="en-US" dirty="0" smtClean="0"/>
              <a:t> </a:t>
            </a:r>
            <a:r>
              <a:rPr lang="en-US" dirty="0" err="1" smtClean="0"/>
              <a:t>falsch</a:t>
            </a:r>
            <a:endParaRPr lang="ru-RU" dirty="0"/>
          </a:p>
        </p:txBody>
      </p:sp>
      <p:sp>
        <p:nvSpPr>
          <p:cNvPr id="3" name="Содержимое 2"/>
          <p:cNvSpPr>
            <a:spLocks noGrp="1"/>
          </p:cNvSpPr>
          <p:nvPr>
            <p:ph idx="1"/>
          </p:nvPr>
        </p:nvSpPr>
        <p:spPr/>
        <p:txBody>
          <a:bodyPr>
            <a:normAutofit fontScale="92500" lnSpcReduction="10000"/>
          </a:bodyPr>
          <a:lstStyle/>
          <a:p>
            <a:r>
              <a:rPr lang="en-US" dirty="0" smtClean="0"/>
              <a:t>- </a:t>
            </a:r>
            <a:r>
              <a:rPr lang="en-US" dirty="0" err="1" smtClean="0"/>
              <a:t>Der</a:t>
            </a:r>
            <a:r>
              <a:rPr lang="en-US" dirty="0" smtClean="0"/>
              <a:t> </a:t>
            </a:r>
            <a:r>
              <a:rPr lang="en-US" dirty="0" err="1" smtClean="0"/>
              <a:t>Austausch</a:t>
            </a:r>
            <a:r>
              <a:rPr lang="en-US" dirty="0" smtClean="0"/>
              <a:t> </a:t>
            </a:r>
            <a:r>
              <a:rPr lang="en-US" dirty="0" err="1" smtClean="0"/>
              <a:t>ist</a:t>
            </a:r>
            <a:r>
              <a:rPr lang="en-US" dirty="0" smtClean="0"/>
              <a:t> </a:t>
            </a:r>
            <a:r>
              <a:rPr lang="en-US" dirty="0" err="1" smtClean="0"/>
              <a:t>heutzutage</a:t>
            </a:r>
            <a:r>
              <a:rPr lang="en-US" dirty="0" smtClean="0"/>
              <a:t> </a:t>
            </a:r>
            <a:r>
              <a:rPr lang="en-US" dirty="0" err="1" smtClean="0"/>
              <a:t>nicht</a:t>
            </a:r>
            <a:r>
              <a:rPr lang="en-US" dirty="0" smtClean="0"/>
              <a:t> </a:t>
            </a:r>
            <a:r>
              <a:rPr lang="en-US" dirty="0" err="1" smtClean="0"/>
              <a:t>populaer</a:t>
            </a:r>
            <a:r>
              <a:rPr lang="en-US" dirty="0" smtClean="0"/>
              <a:t>.</a:t>
            </a:r>
            <a:endParaRPr lang="ru-RU" dirty="0" smtClean="0"/>
          </a:p>
          <a:p>
            <a:r>
              <a:rPr lang="en-US" dirty="0" smtClean="0"/>
              <a:t>- Die Kinder </a:t>
            </a:r>
            <a:r>
              <a:rPr lang="en-US" dirty="0" err="1" smtClean="0"/>
              <a:t>reisen</a:t>
            </a:r>
            <a:r>
              <a:rPr lang="en-US" dirty="0" smtClean="0"/>
              <a:t> in </a:t>
            </a:r>
            <a:r>
              <a:rPr lang="en-US" dirty="0" err="1" smtClean="0"/>
              <a:t>Gruppen</a:t>
            </a:r>
            <a:r>
              <a:rPr lang="en-US" dirty="0" smtClean="0"/>
              <a:t> in </a:t>
            </a:r>
            <a:r>
              <a:rPr lang="en-US" dirty="0" err="1" smtClean="0"/>
              <a:t>verschiedenen</a:t>
            </a:r>
            <a:r>
              <a:rPr lang="en-US" dirty="0" smtClean="0"/>
              <a:t> </a:t>
            </a:r>
            <a:r>
              <a:rPr lang="en-US" dirty="0" err="1" smtClean="0"/>
              <a:t>Laender</a:t>
            </a:r>
            <a:r>
              <a:rPr lang="en-US" dirty="0" smtClean="0"/>
              <a:t>.</a:t>
            </a:r>
            <a:endParaRPr lang="ru-RU" dirty="0" smtClean="0"/>
          </a:p>
          <a:p>
            <a:r>
              <a:rPr lang="en-US" dirty="0" smtClean="0"/>
              <a:t>- Die </a:t>
            </a:r>
            <a:r>
              <a:rPr lang="en-US" dirty="0" err="1" smtClean="0"/>
              <a:t>Familien</a:t>
            </a:r>
            <a:r>
              <a:rPr lang="en-US" dirty="0" smtClean="0"/>
              <a:t>, in </a:t>
            </a:r>
            <a:r>
              <a:rPr lang="en-US" dirty="0" err="1" smtClean="0"/>
              <a:t>der</a:t>
            </a:r>
            <a:r>
              <a:rPr lang="en-US" dirty="0" smtClean="0"/>
              <a:t> die Kinder </a:t>
            </a:r>
            <a:r>
              <a:rPr lang="en-US" dirty="0" err="1" smtClean="0"/>
              <a:t>fahren</a:t>
            </a:r>
            <a:r>
              <a:rPr lang="en-US" dirty="0" smtClean="0"/>
              <a:t>, </a:t>
            </a:r>
            <a:r>
              <a:rPr lang="en-US" dirty="0" err="1" smtClean="0"/>
              <a:t>heissen</a:t>
            </a:r>
            <a:r>
              <a:rPr lang="en-US" dirty="0" smtClean="0"/>
              <a:t> die </a:t>
            </a:r>
            <a:r>
              <a:rPr lang="en-US" dirty="0" err="1" smtClean="0"/>
              <a:t>Gastfamilien</a:t>
            </a:r>
            <a:r>
              <a:rPr lang="en-US" dirty="0" smtClean="0"/>
              <a:t>.</a:t>
            </a:r>
            <a:endParaRPr lang="ru-RU" dirty="0" smtClean="0"/>
          </a:p>
          <a:p>
            <a:r>
              <a:rPr lang="en-US" dirty="0" smtClean="0"/>
              <a:t>- In </a:t>
            </a:r>
            <a:r>
              <a:rPr lang="en-US" dirty="0" err="1" smtClean="0"/>
              <a:t>der</a:t>
            </a:r>
            <a:r>
              <a:rPr lang="en-US" dirty="0" smtClean="0"/>
              <a:t> </a:t>
            </a:r>
            <a:r>
              <a:rPr lang="en-US" dirty="0" err="1" smtClean="0"/>
              <a:t>Familie</a:t>
            </a:r>
            <a:r>
              <a:rPr lang="en-US" dirty="0" smtClean="0"/>
              <a:t> </a:t>
            </a:r>
            <a:r>
              <a:rPr lang="en-US" dirty="0" err="1" smtClean="0"/>
              <a:t>verstehen</a:t>
            </a:r>
            <a:r>
              <a:rPr lang="en-US" dirty="0" smtClean="0"/>
              <a:t> </a:t>
            </a:r>
            <a:r>
              <a:rPr lang="en-US" dirty="0" err="1" smtClean="0"/>
              <a:t>sich</a:t>
            </a:r>
            <a:r>
              <a:rPr lang="en-US" dirty="0" smtClean="0"/>
              <a:t> die Kinder </a:t>
            </a:r>
            <a:r>
              <a:rPr lang="en-US" dirty="0" err="1" smtClean="0"/>
              <a:t>schlecht</a:t>
            </a:r>
            <a:r>
              <a:rPr lang="en-US" dirty="0" smtClean="0"/>
              <a:t> und warden </a:t>
            </a:r>
            <a:r>
              <a:rPr lang="en-US" dirty="0" err="1" smtClean="0"/>
              <a:t>keine</a:t>
            </a:r>
            <a:r>
              <a:rPr lang="en-US" dirty="0" smtClean="0"/>
              <a:t> </a:t>
            </a:r>
            <a:r>
              <a:rPr lang="en-US" dirty="0" err="1" smtClean="0"/>
              <a:t>Freunde</a:t>
            </a:r>
            <a:r>
              <a:rPr lang="en-US" dirty="0" smtClean="0"/>
              <a:t>.</a:t>
            </a:r>
            <a:endParaRPr lang="ru-RU" dirty="0" smtClean="0"/>
          </a:p>
          <a:p>
            <a:r>
              <a:rPr lang="en-US" dirty="0" smtClean="0"/>
              <a:t>- Die </a:t>
            </a:r>
            <a:r>
              <a:rPr lang="en-US" dirty="0" err="1" smtClean="0"/>
              <a:t>Familie</a:t>
            </a:r>
            <a:r>
              <a:rPr lang="en-US" dirty="0" smtClean="0"/>
              <a:t> </a:t>
            </a:r>
            <a:r>
              <a:rPr lang="en-US" dirty="0" err="1" smtClean="0"/>
              <a:t>empfaengt</a:t>
            </a:r>
            <a:r>
              <a:rPr lang="en-US" dirty="0" smtClean="0"/>
              <a:t> die Kinder </a:t>
            </a:r>
            <a:r>
              <a:rPr lang="en-US" dirty="0" err="1" smtClean="0"/>
              <a:t>sehr</a:t>
            </a:r>
            <a:r>
              <a:rPr lang="en-US" dirty="0" smtClean="0"/>
              <a:t> </a:t>
            </a:r>
            <a:r>
              <a:rPr lang="en-US" dirty="0" err="1" smtClean="0"/>
              <a:t>herzlich</a:t>
            </a:r>
            <a:r>
              <a:rPr lang="en-US" dirty="0" smtClean="0"/>
              <a:t>.</a:t>
            </a:r>
            <a:endParaRPr lang="ru-RU" dirty="0" smtClean="0"/>
          </a:p>
          <a:p>
            <a:r>
              <a:rPr lang="en-US" dirty="0" smtClean="0"/>
              <a:t>- </a:t>
            </a:r>
            <a:r>
              <a:rPr lang="en-US" dirty="0" err="1" smtClean="0"/>
              <a:t>Der</a:t>
            </a:r>
            <a:r>
              <a:rPr lang="en-US" dirty="0" smtClean="0"/>
              <a:t> </a:t>
            </a:r>
            <a:r>
              <a:rPr lang="en-US" dirty="0" err="1" smtClean="0"/>
              <a:t>Austausch</a:t>
            </a:r>
            <a:r>
              <a:rPr lang="en-US" dirty="0" smtClean="0"/>
              <a:t> </a:t>
            </a:r>
            <a:r>
              <a:rPr lang="en-US" dirty="0" err="1" smtClean="0"/>
              <a:t>gibt</a:t>
            </a:r>
            <a:r>
              <a:rPr lang="en-US" dirty="0" smtClean="0"/>
              <a:t> </a:t>
            </a:r>
            <a:r>
              <a:rPr lang="en-US" dirty="0" err="1" smtClean="0"/>
              <a:t>viele</a:t>
            </a:r>
            <a:r>
              <a:rPr lang="en-US" dirty="0" smtClean="0"/>
              <a:t> </a:t>
            </a:r>
            <a:r>
              <a:rPr lang="en-US" dirty="0" err="1" smtClean="0"/>
              <a:t>Moeglichkeiten</a:t>
            </a:r>
            <a:r>
              <a:rPr lang="en-US" dirty="0" smtClean="0"/>
              <a:t>, den </a:t>
            </a:r>
            <a:r>
              <a:rPr lang="en-US" dirty="0" err="1" smtClean="0"/>
              <a:t>Familienalltag</a:t>
            </a:r>
            <a:r>
              <a:rPr lang="en-US" dirty="0" smtClean="0"/>
              <a:t> </a:t>
            </a:r>
            <a:r>
              <a:rPr lang="en-US" dirty="0" err="1" smtClean="0"/>
              <a:t>zu</a:t>
            </a:r>
            <a:r>
              <a:rPr lang="en-US" dirty="0" smtClean="0"/>
              <a:t> </a:t>
            </a:r>
            <a:r>
              <a:rPr lang="en-US" dirty="0" err="1" smtClean="0"/>
              <a:t>beobachten</a:t>
            </a:r>
            <a:r>
              <a:rPr lang="en-US" dirty="0" smtClean="0"/>
              <a:t> und </a:t>
            </a:r>
            <a:r>
              <a:rPr lang="en-US" dirty="0" err="1" smtClean="0"/>
              <a:t>Fremdsprachen</a:t>
            </a:r>
            <a:r>
              <a:rPr lang="en-US" dirty="0" smtClean="0"/>
              <a:t> </a:t>
            </a:r>
            <a:r>
              <a:rPr lang="en-US" dirty="0" err="1" smtClean="0"/>
              <a:t>schneller</a:t>
            </a:r>
            <a:r>
              <a:rPr lang="en-US" dirty="0" smtClean="0"/>
              <a:t> </a:t>
            </a:r>
            <a:r>
              <a:rPr lang="en-US" dirty="0" err="1" smtClean="0"/>
              <a:t>zu</a:t>
            </a:r>
            <a:r>
              <a:rPr lang="en-US" dirty="0" smtClean="0"/>
              <a:t> </a:t>
            </a:r>
            <a:r>
              <a:rPr lang="en-US" dirty="0" err="1" smtClean="0"/>
              <a:t>erlernen</a:t>
            </a:r>
            <a:r>
              <a:rPr lang="en-US" dirty="0" smtClean="0"/>
              <a:t>.</a:t>
            </a:r>
            <a:endParaRPr lang="ru-RU" dirty="0" smtClean="0"/>
          </a:p>
          <a:p>
            <a:pPr>
              <a:buNone/>
            </a:pP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en-US" sz="4800" b="1" dirty="0" smtClean="0"/>
              <a:t>Die </a:t>
            </a:r>
            <a:r>
              <a:rPr lang="en-US" sz="4800" b="1" dirty="0" err="1" smtClean="0"/>
              <a:t>Fragen</a:t>
            </a:r>
            <a:endParaRPr lang="ru-RU" sz="4800" b="1" dirty="0"/>
          </a:p>
        </p:txBody>
      </p:sp>
      <p:sp>
        <p:nvSpPr>
          <p:cNvPr id="3" name="Содержимое 2"/>
          <p:cNvSpPr>
            <a:spLocks noGrp="1"/>
          </p:cNvSpPr>
          <p:nvPr>
            <p:ph idx="1"/>
          </p:nvPr>
        </p:nvSpPr>
        <p:spPr/>
        <p:txBody>
          <a:bodyPr>
            <a:noAutofit/>
          </a:bodyPr>
          <a:lstStyle/>
          <a:p>
            <a:r>
              <a:rPr lang="en-US" sz="3600" dirty="0" err="1" smtClean="0">
                <a:solidFill>
                  <a:srgbClr val="FF0000"/>
                </a:solidFill>
              </a:rPr>
              <a:t>Wo</a:t>
            </a:r>
            <a:r>
              <a:rPr lang="en-US" sz="3600" dirty="0" smtClean="0">
                <a:solidFill>
                  <a:srgbClr val="FF0000"/>
                </a:solidFill>
              </a:rPr>
              <a:t> </a:t>
            </a:r>
            <a:r>
              <a:rPr lang="en-US" sz="3600" dirty="0" err="1" smtClean="0">
                <a:solidFill>
                  <a:srgbClr val="FF0000"/>
                </a:solidFill>
              </a:rPr>
              <a:t>lebt</a:t>
            </a:r>
            <a:r>
              <a:rPr lang="en-US" sz="3600" dirty="0" smtClean="0">
                <a:solidFill>
                  <a:srgbClr val="FF0000"/>
                </a:solidFill>
              </a:rPr>
              <a:t> die </a:t>
            </a:r>
            <a:r>
              <a:rPr lang="en-US" sz="3600" dirty="0" err="1" smtClean="0">
                <a:solidFill>
                  <a:srgbClr val="FF0000"/>
                </a:solidFill>
              </a:rPr>
              <a:t>Schueler</a:t>
            </a:r>
            <a:r>
              <a:rPr lang="en-US" sz="3600" dirty="0" smtClean="0">
                <a:solidFill>
                  <a:srgbClr val="FF0000"/>
                </a:solidFill>
              </a:rPr>
              <a:t> </a:t>
            </a:r>
            <a:r>
              <a:rPr lang="en-US" sz="3600" dirty="0" err="1" smtClean="0">
                <a:solidFill>
                  <a:srgbClr val="FF0000"/>
                </a:solidFill>
              </a:rPr>
              <a:t>im</a:t>
            </a:r>
            <a:r>
              <a:rPr lang="en-US" sz="3600" dirty="0" smtClean="0">
                <a:solidFill>
                  <a:srgbClr val="FF0000"/>
                </a:solidFill>
              </a:rPr>
              <a:t> </a:t>
            </a:r>
            <a:r>
              <a:rPr lang="en-US" sz="3600" dirty="0" err="1" smtClean="0">
                <a:solidFill>
                  <a:srgbClr val="FF0000"/>
                </a:solidFill>
              </a:rPr>
              <a:t>Gastland</a:t>
            </a:r>
            <a:r>
              <a:rPr lang="en-US" sz="3600" dirty="0" smtClean="0">
                <a:solidFill>
                  <a:srgbClr val="FF0000"/>
                </a:solidFill>
              </a:rPr>
              <a:t>?</a:t>
            </a:r>
            <a:endParaRPr lang="ru-RU" sz="3600" dirty="0" smtClean="0">
              <a:solidFill>
                <a:srgbClr val="FF0000"/>
              </a:solidFill>
            </a:endParaRPr>
          </a:p>
          <a:p>
            <a:r>
              <a:rPr lang="en-US" sz="3600" dirty="0" err="1" smtClean="0">
                <a:solidFill>
                  <a:srgbClr val="FF0000"/>
                </a:solidFill>
              </a:rPr>
              <a:t>Wie</a:t>
            </a:r>
            <a:r>
              <a:rPr lang="en-US" sz="3600" dirty="0" smtClean="0">
                <a:solidFill>
                  <a:srgbClr val="FF0000"/>
                </a:solidFill>
              </a:rPr>
              <a:t> </a:t>
            </a:r>
            <a:r>
              <a:rPr lang="en-US" sz="3600" dirty="0" err="1" smtClean="0">
                <a:solidFill>
                  <a:srgbClr val="FF0000"/>
                </a:solidFill>
              </a:rPr>
              <a:t>verstehen</a:t>
            </a:r>
            <a:r>
              <a:rPr lang="en-US" sz="3600" dirty="0" smtClean="0">
                <a:solidFill>
                  <a:srgbClr val="FF0000"/>
                </a:solidFill>
              </a:rPr>
              <a:t> </a:t>
            </a:r>
            <a:r>
              <a:rPr lang="en-US" sz="3600" dirty="0" err="1" smtClean="0">
                <a:solidFill>
                  <a:srgbClr val="FF0000"/>
                </a:solidFill>
              </a:rPr>
              <a:t>sich</a:t>
            </a:r>
            <a:r>
              <a:rPr lang="en-US" sz="3600" dirty="0" smtClean="0">
                <a:solidFill>
                  <a:srgbClr val="FF0000"/>
                </a:solidFill>
              </a:rPr>
              <a:t> die Kinder in </a:t>
            </a:r>
            <a:r>
              <a:rPr lang="en-US" sz="3600" dirty="0" err="1" smtClean="0">
                <a:solidFill>
                  <a:srgbClr val="FF0000"/>
                </a:solidFill>
              </a:rPr>
              <a:t>Familie</a:t>
            </a:r>
            <a:r>
              <a:rPr lang="en-US" sz="3600" dirty="0" smtClean="0">
                <a:solidFill>
                  <a:srgbClr val="FF0000"/>
                </a:solidFill>
              </a:rPr>
              <a:t>?</a:t>
            </a:r>
            <a:endParaRPr lang="ru-RU" sz="3600" dirty="0" smtClean="0">
              <a:solidFill>
                <a:srgbClr val="FF0000"/>
              </a:solidFill>
            </a:endParaRPr>
          </a:p>
          <a:p>
            <a:r>
              <a:rPr lang="en-US" sz="3600" dirty="0" err="1" smtClean="0">
                <a:solidFill>
                  <a:srgbClr val="FF0000"/>
                </a:solidFill>
              </a:rPr>
              <a:t>Wie</a:t>
            </a:r>
            <a:r>
              <a:rPr lang="en-US" sz="3600" dirty="0" smtClean="0">
                <a:solidFill>
                  <a:srgbClr val="FF0000"/>
                </a:solidFill>
              </a:rPr>
              <a:t> </a:t>
            </a:r>
            <a:r>
              <a:rPr lang="en-US" sz="3600" dirty="0" err="1" smtClean="0">
                <a:solidFill>
                  <a:srgbClr val="FF0000"/>
                </a:solidFill>
              </a:rPr>
              <a:t>empfaengt</a:t>
            </a:r>
            <a:r>
              <a:rPr lang="en-US" sz="3600" dirty="0" smtClean="0">
                <a:solidFill>
                  <a:srgbClr val="FF0000"/>
                </a:solidFill>
              </a:rPr>
              <a:t> die </a:t>
            </a:r>
            <a:r>
              <a:rPr lang="en-US" sz="3600" dirty="0" err="1" smtClean="0">
                <a:solidFill>
                  <a:srgbClr val="FF0000"/>
                </a:solidFill>
              </a:rPr>
              <a:t>Familie</a:t>
            </a:r>
            <a:r>
              <a:rPr lang="en-US" sz="3600" dirty="0" smtClean="0">
                <a:solidFill>
                  <a:srgbClr val="FF0000"/>
                </a:solidFill>
              </a:rPr>
              <a:t> die Kinder?</a:t>
            </a:r>
            <a:endParaRPr lang="ru-RU" sz="3600" dirty="0" smtClean="0">
              <a:solidFill>
                <a:srgbClr val="FF0000"/>
              </a:solidFill>
            </a:endParaRPr>
          </a:p>
          <a:p>
            <a:r>
              <a:rPr lang="en-US" sz="3600" dirty="0" smtClean="0">
                <a:solidFill>
                  <a:srgbClr val="FF0000"/>
                </a:solidFill>
              </a:rPr>
              <a:t>Was </a:t>
            </a:r>
            <a:r>
              <a:rPr lang="en-US" sz="3600" dirty="0" err="1" smtClean="0">
                <a:solidFill>
                  <a:srgbClr val="FF0000"/>
                </a:solidFill>
              </a:rPr>
              <a:t>gibt</a:t>
            </a:r>
            <a:r>
              <a:rPr lang="en-US" sz="3600" dirty="0" smtClean="0">
                <a:solidFill>
                  <a:srgbClr val="FF0000"/>
                </a:solidFill>
              </a:rPr>
              <a:t> </a:t>
            </a:r>
            <a:r>
              <a:rPr lang="en-US" sz="3600" dirty="0" err="1" smtClean="0">
                <a:solidFill>
                  <a:srgbClr val="FF0000"/>
                </a:solidFill>
              </a:rPr>
              <a:t>uns</a:t>
            </a:r>
            <a:r>
              <a:rPr lang="en-US" sz="3600" dirty="0" smtClean="0">
                <a:solidFill>
                  <a:srgbClr val="FF0000"/>
                </a:solidFill>
              </a:rPr>
              <a:t> </a:t>
            </a:r>
            <a:r>
              <a:rPr lang="en-US" sz="3600" dirty="0" err="1" smtClean="0">
                <a:solidFill>
                  <a:srgbClr val="FF0000"/>
                </a:solidFill>
              </a:rPr>
              <a:t>der</a:t>
            </a:r>
            <a:r>
              <a:rPr lang="en-US" sz="3600" dirty="0" smtClean="0">
                <a:solidFill>
                  <a:srgbClr val="FF0000"/>
                </a:solidFill>
              </a:rPr>
              <a:t> </a:t>
            </a:r>
            <a:r>
              <a:rPr lang="en-US" sz="3600" dirty="0" err="1" smtClean="0">
                <a:solidFill>
                  <a:srgbClr val="FF0000"/>
                </a:solidFill>
              </a:rPr>
              <a:t>Schueleraustausch</a:t>
            </a:r>
            <a:r>
              <a:rPr lang="en-US" sz="3600" dirty="0" smtClean="0">
                <a:solidFill>
                  <a:srgbClr val="FF0000"/>
                </a:solidFill>
              </a:rPr>
              <a:t>?</a:t>
            </a:r>
            <a:endParaRPr lang="ru-RU" sz="3600" dirty="0" smtClean="0">
              <a:solidFill>
                <a:srgbClr val="FF0000"/>
              </a:solidFill>
            </a:endParaRPr>
          </a:p>
          <a:p>
            <a:r>
              <a:rPr lang="en-US" sz="3600" dirty="0" smtClean="0">
                <a:solidFill>
                  <a:srgbClr val="FF0000"/>
                </a:solidFill>
              </a:rPr>
              <a:t>Was </a:t>
            </a:r>
            <a:r>
              <a:rPr lang="en-US" sz="3600" dirty="0" err="1" smtClean="0">
                <a:solidFill>
                  <a:srgbClr val="FF0000"/>
                </a:solidFill>
              </a:rPr>
              <a:t>ist</a:t>
            </a:r>
            <a:r>
              <a:rPr lang="en-US" sz="3600" dirty="0" smtClean="0">
                <a:solidFill>
                  <a:srgbClr val="FF0000"/>
                </a:solidFill>
              </a:rPr>
              <a:t> </a:t>
            </a:r>
            <a:r>
              <a:rPr lang="en-US" sz="3600" dirty="0" err="1" smtClean="0">
                <a:solidFill>
                  <a:srgbClr val="FF0000"/>
                </a:solidFill>
              </a:rPr>
              <a:t>der</a:t>
            </a:r>
            <a:r>
              <a:rPr lang="en-US" sz="3600" dirty="0" smtClean="0">
                <a:solidFill>
                  <a:srgbClr val="FF0000"/>
                </a:solidFill>
              </a:rPr>
              <a:t> </a:t>
            </a:r>
            <a:r>
              <a:rPr lang="en-US" sz="3600" dirty="0" err="1" smtClean="0">
                <a:solidFill>
                  <a:srgbClr val="FF0000"/>
                </a:solidFill>
              </a:rPr>
              <a:t>Austauschschueler</a:t>
            </a:r>
            <a:r>
              <a:rPr lang="en-US" sz="3600" dirty="0" smtClean="0">
                <a:solidFill>
                  <a:srgbClr val="FF0000"/>
                </a:solidFill>
              </a:rPr>
              <a:t>?</a:t>
            </a:r>
            <a:endParaRPr lang="ru-RU" sz="3600" dirty="0" smtClean="0">
              <a:solidFill>
                <a:srgbClr val="FF0000"/>
              </a:solidFill>
            </a:endParaRPr>
          </a:p>
          <a:p>
            <a:endParaRPr lang="ru-RU" sz="3600" dirty="0">
              <a:solidFill>
                <a:srgbClr val="FF0000"/>
              </a:solidFill>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Физкультминутка</a:t>
            </a:r>
            <a:endParaRPr lang="ru-RU" dirty="0"/>
          </a:p>
        </p:txBody>
      </p:sp>
      <p:pic>
        <p:nvPicPr>
          <p:cNvPr id="4" name="Содержимое 3" descr="i (16).jpg"/>
          <p:cNvPicPr>
            <a:picLocks noGrp="1" noChangeAspect="1"/>
          </p:cNvPicPr>
          <p:nvPr>
            <p:ph idx="1"/>
          </p:nvPr>
        </p:nvPicPr>
        <p:blipFill>
          <a:blip r:embed="rId2" cstate="print"/>
          <a:stretch>
            <a:fillRect/>
          </a:stretch>
        </p:blipFill>
        <p:spPr>
          <a:xfrm>
            <a:off x="3357554" y="2500306"/>
            <a:ext cx="3952896" cy="2964672"/>
          </a:xfrm>
        </p:spPr>
      </p:pic>
      <p:pic>
        <p:nvPicPr>
          <p:cNvPr id="5" name="Содержимое 3" descr="i (16).jpg"/>
          <p:cNvPicPr>
            <a:picLocks noChangeAspect="1"/>
          </p:cNvPicPr>
          <p:nvPr/>
        </p:nvPicPr>
        <p:blipFill>
          <a:blip r:embed="rId2" cstate="print"/>
          <a:stretch>
            <a:fillRect/>
          </a:stretch>
        </p:blipFill>
        <p:spPr>
          <a:xfrm>
            <a:off x="3509954" y="2652706"/>
            <a:ext cx="3952896" cy="2964672"/>
          </a:xfrm>
          <a:prstGeom prst="rect">
            <a:avLst/>
          </a:prstGeom>
        </p:spPr>
      </p:pic>
      <p:pic>
        <p:nvPicPr>
          <p:cNvPr id="6" name="Содержимое 3" descr="i (16).jpg"/>
          <p:cNvPicPr>
            <a:picLocks noChangeAspect="1"/>
          </p:cNvPicPr>
          <p:nvPr/>
        </p:nvPicPr>
        <p:blipFill>
          <a:blip r:embed="rId2" cstate="print"/>
          <a:stretch>
            <a:fillRect/>
          </a:stretch>
        </p:blipFill>
        <p:spPr>
          <a:xfrm>
            <a:off x="3500430" y="2643182"/>
            <a:ext cx="3952896" cy="2964672"/>
          </a:xfrm>
          <a:prstGeom prst="rect">
            <a:avLst/>
          </a:prstGeom>
        </p:spPr>
      </p:pic>
      <p:pic>
        <p:nvPicPr>
          <p:cNvPr id="7" name="Содержимое 3" descr="i (16).jpg"/>
          <p:cNvPicPr>
            <a:picLocks noChangeAspect="1"/>
          </p:cNvPicPr>
          <p:nvPr/>
        </p:nvPicPr>
        <p:blipFill>
          <a:blip r:embed="rId2" cstate="print"/>
          <a:stretch>
            <a:fillRect/>
          </a:stretch>
        </p:blipFill>
        <p:spPr>
          <a:xfrm>
            <a:off x="3357554" y="2500306"/>
            <a:ext cx="4214842" cy="314327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200" b="1" dirty="0" smtClean="0"/>
              <a:t/>
            </a:r>
            <a:br>
              <a:rPr lang="ru-RU" sz="2200" b="1" dirty="0" smtClean="0"/>
            </a:br>
            <a:r>
              <a:rPr lang="ru-RU" sz="2200" b="1" dirty="0" smtClean="0"/>
              <a:t/>
            </a:r>
            <a:br>
              <a:rPr lang="ru-RU" sz="2200" b="1" dirty="0" smtClean="0"/>
            </a:br>
            <a:r>
              <a:rPr lang="ru-RU" dirty="0" smtClean="0"/>
              <a:t/>
            </a:r>
            <a:br>
              <a:rPr lang="ru-RU" dirty="0" smtClean="0"/>
            </a:br>
            <a:endParaRPr lang="ru-RU" dirty="0"/>
          </a:p>
        </p:txBody>
      </p:sp>
      <p:pic>
        <p:nvPicPr>
          <p:cNvPr id="7" name="Содержимое 6" descr="i (1).jpg"/>
          <p:cNvPicPr>
            <a:picLocks noGrp="1" noChangeAspect="1"/>
          </p:cNvPicPr>
          <p:nvPr>
            <p:ph sz="half" idx="1"/>
          </p:nvPr>
        </p:nvPicPr>
        <p:blipFill>
          <a:blip r:embed="rId2" cstate="print"/>
          <a:stretch>
            <a:fillRect/>
          </a:stretch>
        </p:blipFill>
        <p:spPr>
          <a:xfrm>
            <a:off x="214282" y="1428736"/>
            <a:ext cx="4714908" cy="4643470"/>
          </a:xfrm>
        </p:spPr>
      </p:pic>
      <p:sp>
        <p:nvSpPr>
          <p:cNvPr id="4" name="Содержимое 3"/>
          <p:cNvSpPr>
            <a:spLocks noGrp="1"/>
          </p:cNvSpPr>
          <p:nvPr>
            <p:ph sz="half" idx="2"/>
          </p:nvPr>
        </p:nvSpPr>
        <p:spPr>
          <a:xfrm>
            <a:off x="4648200" y="1785926"/>
            <a:ext cx="4038600" cy="4989461"/>
          </a:xfrm>
        </p:spPr>
        <p:txBody>
          <a:bodyPr>
            <a:normAutofit/>
          </a:bodyPr>
          <a:lstStyle/>
          <a:p>
            <a:pPr algn="ctr">
              <a:buNone/>
            </a:pPr>
            <a:r>
              <a:rPr lang="en-US" sz="6600" b="1" dirty="0" smtClean="0">
                <a:solidFill>
                  <a:schemeClr val="accent2"/>
                </a:solidFill>
              </a:rPr>
              <a:t>Das Spiel</a:t>
            </a:r>
          </a:p>
          <a:p>
            <a:pPr algn="ctr">
              <a:buNone/>
            </a:pPr>
            <a:r>
              <a:rPr lang="en-US" sz="6600" b="1" dirty="0" smtClean="0">
                <a:solidFill>
                  <a:schemeClr val="accent2"/>
                </a:solidFill>
              </a:rPr>
              <a:t>SCHNEEBALL</a:t>
            </a:r>
            <a:endParaRPr lang="ru-RU" sz="6600" b="1" dirty="0">
              <a:solidFill>
                <a:schemeClr val="accent2"/>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Oval 4"/>
          <p:cNvSpPr>
            <a:spLocks noChangeArrowheads="1"/>
          </p:cNvSpPr>
          <p:nvPr/>
        </p:nvSpPr>
        <p:spPr bwMode="auto">
          <a:xfrm>
            <a:off x="2209800" y="2057400"/>
            <a:ext cx="5029200" cy="2362200"/>
          </a:xfrm>
          <a:prstGeom prst="ellipse">
            <a:avLst/>
          </a:prstGeom>
          <a:solidFill>
            <a:schemeClr val="bg1"/>
          </a:solidFill>
          <a:ln w="9525">
            <a:solidFill>
              <a:schemeClr val="tx1"/>
            </a:solidFill>
            <a:round/>
            <a:headEnd/>
            <a:tailEnd/>
          </a:ln>
        </p:spPr>
        <p:txBody>
          <a:bodyPr wrap="none" anchor="ctr"/>
          <a:lstStyle/>
          <a:p>
            <a:pPr algn="ctr"/>
            <a:r>
              <a:rPr lang="en-US" sz="3600" b="1" dirty="0" err="1" smtClean="0">
                <a:solidFill>
                  <a:srgbClr val="0070C0"/>
                </a:solidFill>
              </a:rPr>
              <a:t>Schueleraustausch</a:t>
            </a:r>
            <a:endParaRPr lang="ru-RU" sz="3600" b="1" dirty="0">
              <a:solidFill>
                <a:srgbClr val="0070C0"/>
              </a:solidFill>
            </a:endParaRPr>
          </a:p>
        </p:txBody>
      </p:sp>
      <p:sp>
        <p:nvSpPr>
          <p:cNvPr id="13315" name="Line 5"/>
          <p:cNvSpPr>
            <a:spLocks noChangeShapeType="1"/>
          </p:cNvSpPr>
          <p:nvPr/>
        </p:nvSpPr>
        <p:spPr bwMode="auto">
          <a:xfrm flipH="1">
            <a:off x="785786" y="3214686"/>
            <a:ext cx="1371600" cy="76200"/>
          </a:xfrm>
          <a:prstGeom prst="line">
            <a:avLst/>
          </a:prstGeom>
          <a:noFill/>
          <a:ln w="9525">
            <a:solidFill>
              <a:schemeClr val="tx1"/>
            </a:solidFill>
            <a:round/>
            <a:headEnd/>
            <a:tailEnd type="triangle" w="med" len="med"/>
          </a:ln>
        </p:spPr>
        <p:txBody>
          <a:bodyPr/>
          <a:lstStyle/>
          <a:p>
            <a:endParaRPr lang="ru-RU"/>
          </a:p>
        </p:txBody>
      </p:sp>
      <p:sp>
        <p:nvSpPr>
          <p:cNvPr id="13316" name="Line 6"/>
          <p:cNvSpPr>
            <a:spLocks noChangeShapeType="1"/>
          </p:cNvSpPr>
          <p:nvPr/>
        </p:nvSpPr>
        <p:spPr bwMode="auto">
          <a:xfrm>
            <a:off x="7239000" y="3124200"/>
            <a:ext cx="1066800" cy="152400"/>
          </a:xfrm>
          <a:prstGeom prst="line">
            <a:avLst/>
          </a:prstGeom>
          <a:noFill/>
          <a:ln w="9525">
            <a:solidFill>
              <a:schemeClr val="tx1"/>
            </a:solidFill>
            <a:round/>
            <a:headEnd/>
            <a:tailEnd type="triangle" w="med" len="med"/>
          </a:ln>
        </p:spPr>
        <p:txBody>
          <a:bodyPr/>
          <a:lstStyle/>
          <a:p>
            <a:endParaRPr lang="ru-RU"/>
          </a:p>
        </p:txBody>
      </p:sp>
      <p:sp>
        <p:nvSpPr>
          <p:cNvPr id="13317" name="Line 7"/>
          <p:cNvSpPr>
            <a:spLocks noChangeShapeType="1"/>
          </p:cNvSpPr>
          <p:nvPr/>
        </p:nvSpPr>
        <p:spPr bwMode="auto">
          <a:xfrm>
            <a:off x="6324600" y="4191000"/>
            <a:ext cx="1600200" cy="685800"/>
          </a:xfrm>
          <a:prstGeom prst="line">
            <a:avLst/>
          </a:prstGeom>
          <a:noFill/>
          <a:ln w="9525">
            <a:solidFill>
              <a:schemeClr val="tx1"/>
            </a:solidFill>
            <a:round/>
            <a:headEnd/>
            <a:tailEnd type="triangle" w="med" len="med"/>
          </a:ln>
        </p:spPr>
        <p:txBody>
          <a:bodyPr/>
          <a:lstStyle/>
          <a:p>
            <a:endParaRPr lang="ru-RU"/>
          </a:p>
        </p:txBody>
      </p:sp>
      <p:sp>
        <p:nvSpPr>
          <p:cNvPr id="13318" name="Line 8"/>
          <p:cNvSpPr>
            <a:spLocks noChangeShapeType="1"/>
          </p:cNvSpPr>
          <p:nvPr/>
        </p:nvSpPr>
        <p:spPr bwMode="auto">
          <a:xfrm>
            <a:off x="5181600" y="4419600"/>
            <a:ext cx="457200" cy="1371600"/>
          </a:xfrm>
          <a:prstGeom prst="line">
            <a:avLst/>
          </a:prstGeom>
          <a:noFill/>
          <a:ln w="9525">
            <a:solidFill>
              <a:schemeClr val="tx1"/>
            </a:solidFill>
            <a:round/>
            <a:headEnd/>
            <a:tailEnd type="triangle" w="med" len="med"/>
          </a:ln>
        </p:spPr>
        <p:txBody>
          <a:bodyPr/>
          <a:lstStyle/>
          <a:p>
            <a:endParaRPr lang="ru-RU"/>
          </a:p>
        </p:txBody>
      </p:sp>
      <p:sp>
        <p:nvSpPr>
          <p:cNvPr id="13319" name="Line 9"/>
          <p:cNvSpPr>
            <a:spLocks noChangeShapeType="1"/>
          </p:cNvSpPr>
          <p:nvPr/>
        </p:nvSpPr>
        <p:spPr bwMode="auto">
          <a:xfrm flipH="1">
            <a:off x="1828800" y="4038600"/>
            <a:ext cx="914400" cy="1295400"/>
          </a:xfrm>
          <a:prstGeom prst="line">
            <a:avLst/>
          </a:prstGeom>
          <a:noFill/>
          <a:ln w="9525">
            <a:solidFill>
              <a:schemeClr val="tx1"/>
            </a:solidFill>
            <a:round/>
            <a:headEnd/>
            <a:tailEnd type="triangle" w="med" len="med"/>
          </a:ln>
        </p:spPr>
        <p:txBody>
          <a:bodyPr/>
          <a:lstStyle/>
          <a:p>
            <a:endParaRPr lang="ru-RU"/>
          </a:p>
        </p:txBody>
      </p:sp>
      <p:sp>
        <p:nvSpPr>
          <p:cNvPr id="13320" name="Line 10"/>
          <p:cNvSpPr>
            <a:spLocks noChangeShapeType="1"/>
          </p:cNvSpPr>
          <p:nvPr/>
        </p:nvSpPr>
        <p:spPr bwMode="auto">
          <a:xfrm flipH="1">
            <a:off x="3810000" y="4419600"/>
            <a:ext cx="457200" cy="1447800"/>
          </a:xfrm>
          <a:prstGeom prst="line">
            <a:avLst/>
          </a:prstGeom>
          <a:noFill/>
          <a:ln w="9525">
            <a:solidFill>
              <a:schemeClr val="tx1"/>
            </a:solidFill>
            <a:round/>
            <a:headEnd/>
            <a:tailEnd type="triangle" w="med" len="med"/>
          </a:ln>
        </p:spPr>
        <p:txBody>
          <a:bodyPr/>
          <a:lstStyle/>
          <a:p>
            <a:endParaRPr lang="ru-RU"/>
          </a:p>
        </p:txBody>
      </p:sp>
      <p:sp>
        <p:nvSpPr>
          <p:cNvPr id="13321" name="Line 11"/>
          <p:cNvSpPr>
            <a:spLocks noChangeShapeType="1"/>
          </p:cNvSpPr>
          <p:nvPr/>
        </p:nvSpPr>
        <p:spPr bwMode="auto">
          <a:xfrm flipV="1">
            <a:off x="6400800" y="1143000"/>
            <a:ext cx="685800" cy="1219200"/>
          </a:xfrm>
          <a:prstGeom prst="line">
            <a:avLst/>
          </a:prstGeom>
          <a:noFill/>
          <a:ln w="9525">
            <a:solidFill>
              <a:schemeClr val="tx1"/>
            </a:solidFill>
            <a:round/>
            <a:headEnd/>
            <a:tailEnd type="triangle" w="med" len="med"/>
          </a:ln>
        </p:spPr>
        <p:txBody>
          <a:bodyPr/>
          <a:lstStyle/>
          <a:p>
            <a:endParaRPr lang="ru-RU"/>
          </a:p>
        </p:txBody>
      </p:sp>
      <p:sp>
        <p:nvSpPr>
          <p:cNvPr id="13322" name="Line 12"/>
          <p:cNvSpPr>
            <a:spLocks noChangeShapeType="1"/>
          </p:cNvSpPr>
          <p:nvPr/>
        </p:nvSpPr>
        <p:spPr bwMode="auto">
          <a:xfrm flipV="1">
            <a:off x="5562600" y="762000"/>
            <a:ext cx="228600" cy="1295400"/>
          </a:xfrm>
          <a:prstGeom prst="line">
            <a:avLst/>
          </a:prstGeom>
          <a:noFill/>
          <a:ln w="9525">
            <a:solidFill>
              <a:schemeClr val="tx1"/>
            </a:solidFill>
            <a:round/>
            <a:headEnd/>
            <a:tailEnd type="triangle" w="med" len="med"/>
          </a:ln>
        </p:spPr>
        <p:txBody>
          <a:bodyPr/>
          <a:lstStyle/>
          <a:p>
            <a:endParaRPr lang="ru-RU"/>
          </a:p>
        </p:txBody>
      </p:sp>
      <p:sp>
        <p:nvSpPr>
          <p:cNvPr id="13323" name="Line 13"/>
          <p:cNvSpPr>
            <a:spLocks noChangeShapeType="1"/>
          </p:cNvSpPr>
          <p:nvPr/>
        </p:nvSpPr>
        <p:spPr bwMode="auto">
          <a:xfrm flipV="1">
            <a:off x="4343400" y="685800"/>
            <a:ext cx="0" cy="1295400"/>
          </a:xfrm>
          <a:prstGeom prst="line">
            <a:avLst/>
          </a:prstGeom>
          <a:noFill/>
          <a:ln w="9525">
            <a:solidFill>
              <a:schemeClr val="tx1"/>
            </a:solidFill>
            <a:round/>
            <a:headEnd/>
            <a:tailEnd type="triangle" w="med" len="med"/>
          </a:ln>
        </p:spPr>
        <p:txBody>
          <a:bodyPr/>
          <a:lstStyle/>
          <a:p>
            <a:endParaRPr lang="ru-RU"/>
          </a:p>
        </p:txBody>
      </p:sp>
      <p:sp>
        <p:nvSpPr>
          <p:cNvPr id="13324" name="Line 14"/>
          <p:cNvSpPr>
            <a:spLocks noChangeShapeType="1"/>
          </p:cNvSpPr>
          <p:nvPr/>
        </p:nvSpPr>
        <p:spPr bwMode="auto">
          <a:xfrm flipH="1" flipV="1">
            <a:off x="2362200" y="1066800"/>
            <a:ext cx="533400" cy="1295400"/>
          </a:xfrm>
          <a:prstGeom prst="line">
            <a:avLst/>
          </a:prstGeom>
          <a:noFill/>
          <a:ln w="9525">
            <a:solidFill>
              <a:schemeClr val="tx1"/>
            </a:solidFill>
            <a:round/>
            <a:headEnd/>
            <a:tailEnd type="triangle" w="med" len="med"/>
          </a:ln>
        </p:spPr>
        <p:txBody>
          <a:bodyPr/>
          <a:lstStyle/>
          <a:p>
            <a:endParaRPr lang="ru-RU"/>
          </a:p>
        </p:txBody>
      </p:sp>
      <p:sp>
        <p:nvSpPr>
          <p:cNvPr id="13" name="Oval 4"/>
          <p:cNvSpPr>
            <a:spLocks noChangeArrowheads="1"/>
          </p:cNvSpPr>
          <p:nvPr/>
        </p:nvSpPr>
        <p:spPr bwMode="auto">
          <a:xfrm>
            <a:off x="2214546" y="2071678"/>
            <a:ext cx="5029200" cy="2362200"/>
          </a:xfrm>
          <a:prstGeom prst="ellipse">
            <a:avLst/>
          </a:prstGeom>
          <a:solidFill>
            <a:schemeClr val="bg1"/>
          </a:solidFill>
          <a:ln w="9525">
            <a:solidFill>
              <a:schemeClr val="tx1"/>
            </a:solidFill>
            <a:round/>
            <a:headEnd/>
            <a:tailEnd/>
          </a:ln>
        </p:spPr>
        <p:txBody>
          <a:bodyPr wrap="none" anchor="ctr"/>
          <a:lstStyle/>
          <a:p>
            <a:pPr algn="ctr"/>
            <a:r>
              <a:rPr lang="en-US" sz="3600" b="1" dirty="0" err="1" smtClean="0">
                <a:solidFill>
                  <a:srgbClr val="0070C0"/>
                </a:solidFill>
              </a:rPr>
              <a:t>Schueleraustausch</a:t>
            </a:r>
            <a:endParaRPr lang="ru-RU" sz="3600" b="1" dirty="0">
              <a:solidFill>
                <a:srgbClr val="0070C0"/>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ородская">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123</TotalTime>
  <Words>175</Words>
  <Application>Microsoft Office PowerPoint</Application>
  <PresentationFormat>Экран (4:3)</PresentationFormat>
  <Paragraphs>29</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Городская</vt:lpstr>
      <vt:lpstr>ТЕМА УРОКА “Der Schueleraustausch”</vt:lpstr>
      <vt:lpstr> Der Schueleraustausch ist sehr populaer. Die Schueler reisen in Gruppen mit einem Lehrer aus ihrem Land in ein anderes Land, also ins Ausland. Im Gastland lebt jeder Schueler in einer Familie (Solche Familien heisse Gastfamilien). Die Kinder verstehen sich gewoehnlich gut und warden bald Freunde, so dass der Abschied dann schwer faellt. Zu Hause angekommen, erwarten sie dann ihre auslaendischen Freunde. Diese kommen und leben dann auch in Gastfamilien, und man empfangt sie ueberall herzlich. Der Schueleraustausch gibt gute Moeglichkeiten, den Familienalltag im Ausland zu beobachten und die Sprachkenntnisse zu verbessern. Viele Schueler benutzen diese Moeglichkeiten, um schneller eine Fremdsprache zu erlernen. </vt:lpstr>
      <vt:lpstr>ЭКВИВАЛЕНТЫ</vt:lpstr>
      <vt:lpstr>Richtig oder falsch</vt:lpstr>
      <vt:lpstr>Die Fragen</vt:lpstr>
      <vt:lpstr>Физкультминутка</vt:lpstr>
      <vt:lpstr>   </vt:lpstr>
      <vt:lpstr>Слайд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1</dc:creator>
  <cp:lastModifiedBy>XTreme.ws</cp:lastModifiedBy>
  <cp:revision>15</cp:revision>
  <dcterms:created xsi:type="dcterms:W3CDTF">2013-11-27T14:35:43Z</dcterms:created>
  <dcterms:modified xsi:type="dcterms:W3CDTF">2015-02-24T11:54:24Z</dcterms:modified>
</cp:coreProperties>
</file>