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4" r:id="rId8"/>
    <p:sldId id="263" r:id="rId9"/>
    <p:sldId id="265" r:id="rId10"/>
    <p:sldId id="266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A381C-0E19-4FDB-8B52-15F43BEB14EC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0ACFB-CAFB-48F8-A753-B9D8099D51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8" y="1357313"/>
            <a:ext cx="8929687" cy="310832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ЛЕКСИКА -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(от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др.-греч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τὸ λεξικός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					«относящийся к слову», 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от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ἡ λέξις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«слово», «оборот речи»)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		совокупность всех слов русского языка.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835696" y="4941168"/>
            <a:ext cx="6511925" cy="1143000"/>
          </a:xfrm>
        </p:spPr>
        <p:txBody>
          <a:bodyPr/>
          <a:lstStyle/>
          <a:p>
            <a:pPr marL="0" indent="0" eaLnBrk="1" hangingPunct="1">
              <a:buFont typeface="Georgia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sz="quarter" idx="4294967295"/>
          </p:nvPr>
        </p:nvSpPr>
        <p:spPr>
          <a:xfrm>
            <a:off x="928662" y="1714488"/>
            <a:ext cx="7100888" cy="3657600"/>
          </a:xfrm>
          <a:prstGeom prst="rect">
            <a:avLst/>
          </a:prstGeom>
        </p:spPr>
        <p:txBody>
          <a:bodyPr/>
          <a:lstStyle/>
          <a:p>
            <a:pPr marL="44450" indent="0" eaLnBrk="1" hangingPunct="1">
              <a:buFont typeface="Georgia" pitchFamily="18" charset="0"/>
              <a:buNone/>
            </a:pPr>
            <a:r>
              <a:rPr lang="ru-RU" sz="4000" b="1" smtClean="0">
                <a:latin typeface="AdLib Win95BT" pitchFamily="82" charset="0"/>
              </a:rPr>
              <a:t>   </a:t>
            </a:r>
          </a:p>
        </p:txBody>
      </p:sp>
      <p:pic>
        <p:nvPicPr>
          <p:cNvPr id="15364" name="Picture 2" descr="C:\Users\Алексеева\Desktop\1310631872_228082223_1--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763" y="1557338"/>
            <a:ext cx="791527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357166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Bookman Old Style" pitchFamily="18" charset="0"/>
              </a:rPr>
              <a:t>Слова-омонимы</a:t>
            </a:r>
            <a:endParaRPr lang="ru-RU" sz="5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readmas.ru/wp-content/filesall/krramu-400x3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1" y="2786058"/>
            <a:ext cx="4159679" cy="3286147"/>
          </a:xfrm>
          <a:prstGeom prst="rect">
            <a:avLst/>
          </a:prstGeom>
          <a:noFill/>
        </p:spPr>
      </p:pic>
      <p:pic>
        <p:nvPicPr>
          <p:cNvPr id="5124" name="Picture 4" descr="http://img2.board.com.ua/a/2000396384/wm/3-lopata-sovkova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971799"/>
            <a:ext cx="2800350" cy="38862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5429264"/>
            <a:ext cx="4329114" cy="10715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Коса  кисть</a:t>
            </a:r>
            <a:endParaRPr lang="ru-RU" dirty="0"/>
          </a:p>
        </p:txBody>
      </p:sp>
      <p:pic>
        <p:nvPicPr>
          <p:cNvPr id="5122" name="Picture 2" descr="http://kakclub.com/wp-content/uploads/2011/10/kak_zaplesti_kosich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61902"/>
            <a:ext cx="3143272" cy="3143272"/>
          </a:xfrm>
          <a:prstGeom prst="rect">
            <a:avLst/>
          </a:prstGeom>
          <a:noFill/>
        </p:spPr>
      </p:pic>
      <p:pic>
        <p:nvPicPr>
          <p:cNvPr id="5126" name="Picture 6" descr="http://paintingart.ru/joomgallery/details/___3/__4/___36/_20111012_194678323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285728"/>
            <a:ext cx="4605871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835696" y="4941168"/>
            <a:ext cx="6511925" cy="1143000"/>
          </a:xfrm>
        </p:spPr>
        <p:txBody>
          <a:bodyPr/>
          <a:lstStyle/>
          <a:p>
            <a:pPr marL="0" indent="0" eaLnBrk="1" hangingPunct="1">
              <a:buFont typeface="Georgia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sz="quarter" idx="4294967295"/>
          </p:nvPr>
        </p:nvSpPr>
        <p:spPr>
          <a:xfrm>
            <a:off x="928662" y="1714488"/>
            <a:ext cx="7100888" cy="3657600"/>
          </a:xfrm>
          <a:prstGeom prst="rect">
            <a:avLst/>
          </a:prstGeom>
        </p:spPr>
        <p:txBody>
          <a:bodyPr/>
          <a:lstStyle/>
          <a:p>
            <a:pPr marL="44450" indent="0" eaLnBrk="1" hangingPunct="1">
              <a:buFont typeface="Georgia" pitchFamily="18" charset="0"/>
              <a:buNone/>
            </a:pPr>
            <a:r>
              <a:rPr lang="ru-RU" sz="4000" b="1" smtClean="0">
                <a:latin typeface="AdLib Win95BT" pitchFamily="82" charset="0"/>
              </a:rPr>
              <a:t>   </a:t>
            </a:r>
          </a:p>
        </p:txBody>
      </p:sp>
      <p:pic>
        <p:nvPicPr>
          <p:cNvPr id="15364" name="Picture 2" descr="C:\Users\Алексеева\Desktop\1310631872_228082223_1--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763" y="1557338"/>
            <a:ext cx="791527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357166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Bookman Old Style" pitchFamily="18" charset="0"/>
              </a:rPr>
              <a:t>Слова-синонимы</a:t>
            </a:r>
            <a:endParaRPr lang="ru-RU" sz="5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2" descr="C:\Users\Алексеева\Desktop\191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97399"/>
            <a:ext cx="5929354" cy="626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763688" y="189434"/>
            <a:ext cx="4032448" cy="936104"/>
          </a:xfrm>
        </p:spPr>
        <p:txBody>
          <a:bodyPr/>
          <a:lstStyle/>
          <a:p>
            <a:pPr marL="0" indent="0" eaLnBrk="1" hangingPunct="1">
              <a:buFont typeface="Georgia"/>
              <a:buNone/>
              <a:defRPr/>
            </a:pPr>
            <a:r>
              <a:rPr lang="ru-RU" dirty="0" smtClean="0"/>
              <a:t>  </a:t>
            </a:r>
          </a:p>
        </p:txBody>
      </p:sp>
      <p:sp>
        <p:nvSpPr>
          <p:cNvPr id="16387" name="Объект 2"/>
          <p:cNvSpPr>
            <a:spLocks noGrp="1"/>
          </p:cNvSpPr>
          <p:nvPr>
            <p:ph sz="quarter" idx="4294967295"/>
          </p:nvPr>
        </p:nvSpPr>
        <p:spPr>
          <a:xfrm>
            <a:off x="3276600" y="333375"/>
            <a:ext cx="3509978" cy="1452551"/>
          </a:xfrm>
          <a:prstGeom prst="rect">
            <a:avLst/>
          </a:prstGeom>
        </p:spPr>
        <p:txBody>
          <a:bodyPr/>
          <a:lstStyle/>
          <a:p>
            <a:pPr marL="44450" indent="0" eaLnBrk="1" hangingPunct="1">
              <a:buFont typeface="Georgia" pitchFamily="18" charset="0"/>
              <a:buNone/>
            </a:pPr>
            <a:r>
              <a:rPr lang="ru-RU" sz="4400" b="1" dirty="0" smtClean="0"/>
              <a:t>Смелый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763688" y="476672"/>
            <a:ext cx="4536503" cy="905768"/>
          </a:xfrm>
        </p:spPr>
        <p:txBody>
          <a:bodyPr/>
          <a:lstStyle/>
          <a:p>
            <a:pPr marL="0" indent="0" eaLnBrk="1" hangingPunct="1">
              <a:buFont typeface="Georgia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</a:t>
            </a:r>
          </a:p>
        </p:txBody>
      </p:sp>
      <p:sp>
        <p:nvSpPr>
          <p:cNvPr id="17411" name="Объект 2"/>
          <p:cNvSpPr>
            <a:spLocks noGrp="1"/>
          </p:cNvSpPr>
          <p:nvPr>
            <p:ph sz="quarter" idx="4294967295"/>
          </p:nvPr>
        </p:nvSpPr>
        <p:spPr>
          <a:xfrm>
            <a:off x="3154363" y="404813"/>
            <a:ext cx="2924175" cy="3705225"/>
          </a:xfrm>
          <a:prstGeom prst="rect">
            <a:avLst/>
          </a:prstGeom>
        </p:spPr>
        <p:txBody>
          <a:bodyPr/>
          <a:lstStyle/>
          <a:p>
            <a:pPr marL="44450" indent="0" eaLnBrk="1" hangingPunct="1">
              <a:buFont typeface="Georgia" pitchFamily="18" charset="0"/>
              <a:buNone/>
            </a:pPr>
            <a:r>
              <a:rPr lang="ru-RU" sz="4400" b="1" smtClean="0"/>
              <a:t>Мелкий</a:t>
            </a:r>
          </a:p>
        </p:txBody>
      </p:sp>
      <p:pic>
        <p:nvPicPr>
          <p:cNvPr id="17412" name="Picture 2" descr="C:\Users\Алексеева\Desktop\078b630ad4ec6f7da066b6d12ac91a06_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86158"/>
            <a:ext cx="7143800" cy="536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/>
              <a:buNone/>
              <a:defRPr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8435" name="Объект 2"/>
          <p:cNvSpPr>
            <a:spLocks noGrp="1"/>
          </p:cNvSpPr>
          <p:nvPr>
            <p:ph sz="quarter" idx="4294967295"/>
          </p:nvPr>
        </p:nvSpPr>
        <p:spPr>
          <a:xfrm>
            <a:off x="1428728" y="285728"/>
            <a:ext cx="6335713" cy="1087431"/>
          </a:xfrm>
          <a:prstGeom prst="rect">
            <a:avLst/>
          </a:prstGeo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ru-RU" sz="4800" b="1" dirty="0" smtClean="0">
                <a:latin typeface="AdLib Win95BT" pitchFamily="82" charset="0"/>
              </a:rPr>
              <a:t>Упражнение</a:t>
            </a:r>
            <a:endParaRPr lang="ru-RU" sz="4800" b="1" dirty="0" smtClean="0">
              <a:latin typeface="AdLib Win95BT" pitchFamily="82" charset="0"/>
            </a:endParaRP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4800" b="1" dirty="0" smtClean="0">
                <a:latin typeface="AdLib Win95BT" pitchFamily="82" charset="0"/>
              </a:rPr>
              <a:t> на сочетаемость синонимов</a:t>
            </a:r>
            <a:endParaRPr lang="ru-RU" sz="4800" dirty="0" smtClean="0">
              <a:latin typeface="AdLib Win95BT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857364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</a:rPr>
              <a:t>Согласуйте с данными существительными прилагательное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</a:rPr>
              <a:t>смелый.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</a:rPr>
              <a:t>Боец, партизан, девочка, решение, проект, план, предложение, поступок.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071942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Bookman Old Style" pitchFamily="18" charset="0"/>
              </a:rPr>
              <a:t>С каким из этих существительных не сочетается прилагательное </a:t>
            </a:r>
            <a:r>
              <a:rPr lang="ru-RU" sz="2800" b="1" i="1" dirty="0">
                <a:latin typeface="Bookman Old Style" pitchFamily="18" charset="0"/>
              </a:rPr>
              <a:t>храбрый?</a:t>
            </a: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/>
              <a:buNone/>
              <a:defRPr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3555" name="Объект 2"/>
          <p:cNvSpPr>
            <a:spLocks noGrp="1"/>
          </p:cNvSpPr>
          <p:nvPr>
            <p:ph sz="quarter" idx="4294967295"/>
          </p:nvPr>
        </p:nvSpPr>
        <p:spPr>
          <a:xfrm>
            <a:off x="2484438" y="260350"/>
            <a:ext cx="6854825" cy="2886075"/>
          </a:xfrm>
          <a:prstGeom prst="rect">
            <a:avLst/>
          </a:prstGeo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ru-RU" sz="4400" b="1" smtClean="0">
                <a:latin typeface="AdLib Win95BT" pitchFamily="82" charset="0"/>
                <a:cs typeface="Times New Roman" pitchFamily="18" charset="0"/>
              </a:rPr>
              <a:t>      </a:t>
            </a:r>
          </a:p>
        </p:txBody>
      </p:sp>
      <p:pic>
        <p:nvPicPr>
          <p:cNvPr id="23556" name="Picture 4" descr="C:\Users\Алексеева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493713"/>
            <a:ext cx="6235700" cy="613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14810" y="500042"/>
            <a:ext cx="42773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Bookman Old Style" pitchFamily="18" charset="0"/>
              </a:rPr>
              <a:t>Слова-антонимы</a:t>
            </a:r>
            <a:endParaRPr lang="ru-RU" sz="480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507" name="Объект 2"/>
          <p:cNvSpPr>
            <a:spLocks noGrp="1"/>
          </p:cNvSpPr>
          <p:nvPr>
            <p:ph sz="quarter" idx="4294967295"/>
          </p:nvPr>
        </p:nvSpPr>
        <p:spPr>
          <a:xfrm>
            <a:off x="1258888" y="115888"/>
            <a:ext cx="6400800" cy="3475037"/>
          </a:xfrm>
          <a:prstGeom prst="rect">
            <a:avLst/>
          </a:prstGeo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У прохожих на виду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Висело яблоко в саду.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Ну, кому какое дело?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Просто яблоко висело.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Только конь сказал, что низко,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А мышонок – высоко.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Воробей сказал, что близко,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А улитка – далеко.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А телёнок озабочен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Тем, что яблоко мало.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А цыплёнок – тем, что очень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Велико и тяжело.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А котёнку всё равно.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- Кислое, зачем оно?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-Что вы? – шепчет червячок – 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2000" smtClean="0"/>
              <a:t>Сладкий у него бочок.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6511925" cy="1143000"/>
          </a:xfrm>
        </p:spPr>
        <p:txBody>
          <a:bodyPr/>
          <a:lstStyle/>
          <a:p>
            <a:pPr algn="l" eaLnBrk="1" hangingPunct="1">
              <a:buFont typeface="Georgia"/>
              <a:buChar char="*"/>
              <a:defRPr/>
            </a:pPr>
            <a:endParaRPr lang="ru-RU" dirty="0">
              <a:latin typeface="AdLib Win95BT" pitchFamily="82" charset="0"/>
            </a:endParaRPr>
          </a:p>
        </p:txBody>
      </p:sp>
      <p:sp>
        <p:nvSpPr>
          <p:cNvPr id="25603" name="Объект 2"/>
          <p:cNvSpPr>
            <a:spLocks noGrp="1"/>
          </p:cNvSpPr>
          <p:nvPr>
            <p:ph sz="quarter" idx="4294967295"/>
          </p:nvPr>
        </p:nvSpPr>
        <p:spPr>
          <a:xfrm>
            <a:off x="857224" y="500042"/>
            <a:ext cx="7705725" cy="3455988"/>
          </a:xfrm>
          <a:prstGeom prst="rect">
            <a:avLst/>
          </a:prstGeo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ru-RU" sz="3200" b="1" i="1" dirty="0" smtClean="0"/>
              <a:t>Восстановите пословицу, </a:t>
            </a:r>
          </a:p>
          <a:p>
            <a:pPr marL="44450" indent="0" algn="ctr" eaLnBrk="1" hangingPunct="1">
              <a:buFont typeface="Georgia" pitchFamily="18" charset="0"/>
              <a:buNone/>
            </a:pPr>
            <a:r>
              <a:rPr lang="ru-RU" sz="3200" b="1" i="1" dirty="0" smtClean="0"/>
              <a:t>в которой встречаются антонимы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2428868"/>
            <a:ext cx="764383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1 ряд.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Дело-слово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2 ряд.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свет-тьма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3 ряд.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дело-потеха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162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  </vt:lpstr>
      <vt:lpstr>  </vt:lpstr>
      <vt:lpstr>  </vt:lpstr>
      <vt:lpstr>  </vt:lpstr>
      <vt:lpstr>  </vt:lpstr>
      <vt:lpstr> </vt:lpstr>
      <vt:lpstr>Слайд 9</vt:lpstr>
      <vt:lpstr>  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4</cp:revision>
  <dcterms:created xsi:type="dcterms:W3CDTF">2014-02-07T17:35:03Z</dcterms:created>
  <dcterms:modified xsi:type="dcterms:W3CDTF">2014-02-07T18:05:56Z</dcterms:modified>
</cp:coreProperties>
</file>