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0"/>
  </p:notesMasterIdLst>
  <p:sldIdLst>
    <p:sldId id="256" r:id="rId3"/>
    <p:sldId id="257" r:id="rId4"/>
    <p:sldId id="259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 snapToGrid="0">
      <p:cViewPr varScale="1">
        <p:scale>
          <a:sx n="67" d="100"/>
          <a:sy n="67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404EF0C-48F8-4789-A368-A67BEDF51F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6081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C92B5C0-81E7-4AE5-8960-9E3CC4E3DF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C07B1-7408-49C5-847F-FDD731145C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518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E8BEA-4982-4541-B8F4-A1360F948C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52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8CA917E-CA82-410F-BE57-6098DD68E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B72C1-515A-46C0-AFBE-37EEA72985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306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72034-B83F-40FD-BB8F-3747A77DF5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76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64FC0-F598-46F9-ACF4-4B3E63A476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506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C534B-7AE4-45DA-A96F-7553E07553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64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D4F1E-8952-401C-985D-6E28603180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24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68933-3B47-4F9E-8444-D7D8F6B611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158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E2E38-3853-40C9-999A-1FE9945B23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06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C0945-9AFD-499F-A309-9F47764A2A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740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A8BD0-461E-46D1-9EFD-2186D8045E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393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8D223-C834-4345-AD1B-3F9EC19155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7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536F1-C748-4B1D-911A-233359D100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990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5613" y="1600200"/>
            <a:ext cx="8226425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C8758B6-5E2F-4BAE-BD70-E358B04307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57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B6511-59C0-4E53-AF7F-D3EE98B10F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06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762A5-F0A5-4792-B263-7A8A0ED30A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8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B086E-060D-4AD7-BFCC-C2F3A6E09B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82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A5A01-D653-4570-B4F3-245485CA40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70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DFF92-C922-46C4-86C1-B06B5EC5DE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79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40199-8B21-4458-B9B5-B05FBE4FB1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946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85BA6-D072-4751-888A-9C139CFCFC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39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D85CE3-0872-4097-8424-7275B823F30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8B52432-39EF-44D2-AF77-4554BAF45E1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9575" y="238125"/>
            <a:ext cx="8458200" cy="2660650"/>
          </a:xfrm>
        </p:spPr>
        <p:txBody>
          <a:bodyPr/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В ЧЕМ ЗАКЛЮЧАЕТСЯ УСПЕШНОСТЬ ПРОЕКТНО – ИССЛЕДОВАТЕЛЬСКОЙ ДЕЯТЕЛЬНОСТИ ОБУЧАЮЩИХСЯ?</a:t>
            </a:r>
          </a:p>
        </p:txBody>
      </p:sp>
      <p:pic>
        <p:nvPicPr>
          <p:cNvPr id="72709" name="Picture 5" descr="DSC015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03787">
            <a:off x="1227138" y="3398838"/>
            <a:ext cx="3960812" cy="297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1" name="Picture 8" descr="IMG_28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0736">
            <a:off x="5043488" y="3184525"/>
            <a:ext cx="2476500" cy="331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8125" y="260350"/>
            <a:ext cx="8782050" cy="5865813"/>
          </a:xfrm>
        </p:spPr>
        <p:txBody>
          <a:bodyPr/>
          <a:lstStyle/>
          <a:p>
            <a:pPr marL="457200" indent="-457200"/>
            <a:r>
              <a:rPr lang="ru-RU" sz="3000">
                <a:latin typeface="Times New Roman" pitchFamily="18" charset="0"/>
                <a:cs typeface="Times New Roman" pitchFamily="18" charset="0"/>
              </a:rPr>
              <a:t>Методическое планирование проектной деятельности.</a:t>
            </a:r>
          </a:p>
          <a:p>
            <a:pPr marL="457200" indent="-457200"/>
            <a:r>
              <a:rPr lang="ru-RU" sz="3000">
                <a:latin typeface="Times New Roman" pitchFamily="18" charset="0"/>
                <a:cs typeface="Times New Roman" pitchFamily="18" charset="0"/>
              </a:rPr>
              <a:t>В помощь обучающимся. </a:t>
            </a:r>
          </a:p>
          <a:p>
            <a:pPr marL="457200" indent="-457200"/>
            <a:r>
              <a:rPr lang="ru-RU" sz="3000">
                <a:latin typeface="Times New Roman" pitchFamily="18" charset="0"/>
                <a:cs typeface="Times New Roman" pitchFamily="18" charset="0"/>
              </a:rPr>
              <a:t>Основные требования членов комиссии к содержанию проекта.</a:t>
            </a:r>
          </a:p>
          <a:p>
            <a:pPr marL="457200" indent="-457200"/>
            <a:r>
              <a:rPr lang="ru-RU" sz="3000">
                <a:latin typeface="Times New Roman" pitchFamily="18" charset="0"/>
                <a:cs typeface="Times New Roman" pitchFamily="18" charset="0"/>
              </a:rPr>
              <a:t>Правильная подача презентационного материала.</a:t>
            </a:r>
          </a:p>
          <a:p>
            <a:pPr marL="457200" indent="-457200"/>
            <a:endParaRPr lang="ru-RU" sz="3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400">
                <a:latin typeface="Times New Roman" pitchFamily="18" charset="0"/>
                <a:cs typeface="Times New Roman" pitchFamily="18" charset="0"/>
              </a:rPr>
              <a:t>Методическое планирование проектной деятельности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Tx/>
              <a:buNone/>
            </a:pPr>
            <a:r>
              <a:rPr lang="ru-RU"/>
              <a:t>   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Самое главное в проекте определения темы – это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выработка гипотезы, постановка проблемы, планирование учебных действий, сопоставление фактов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Tx/>
              <a:buNone/>
            </a:pP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None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   Основная ценность проекта – общий конечный результат</a:t>
            </a:r>
          </a:p>
          <a:p>
            <a:pPr marL="457200" indent="-457200">
              <a:buFontTx/>
              <a:buNone/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234950"/>
            <a:ext cx="8362950" cy="5891213"/>
          </a:xfrm>
        </p:spPr>
        <p:txBody>
          <a:bodyPr/>
          <a:lstStyle/>
          <a:p>
            <a:pPr>
              <a:buFontTx/>
              <a:buNone/>
            </a:pPr>
            <a:r>
              <a:rPr lang="ru-RU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Модель исследовательской деятельности учащихся:</a:t>
            </a:r>
            <a:endParaRPr lang="ru-RU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постановка проблемы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прояснение неясных вопросов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формирование Гипотезы исследования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планирование учебных действий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сбор данных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анализ и синтез данных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подготовка сообщений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выступление с сообщениями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ответы на вопросы, корректировка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обобщение, выводы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самооценка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233363"/>
            <a:ext cx="8226425" cy="58928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Материалы для диагностики учащихся (выявление склонности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 исследовательской и общественной деятельности)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1800" b="1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Анкета</a:t>
            </a:r>
            <a:endParaRPr lang="ru-RU" sz="180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Какая область человеческих знаний вам наиболее интересна?</a:t>
            </a:r>
          </a:p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Какой школьный предмет вам наиболее интересен?</a:t>
            </a:r>
          </a:p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По каким предметам вам интересно читать дополнительную литературу?</a:t>
            </a:r>
          </a:p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Какую познавательную литературу вы прочитали за последний год? Назовите ее.</a:t>
            </a:r>
          </a:p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Занимаетесь ли вы в кружках, секциях, посещаете ли факультативы? Какие и где?</a:t>
            </a:r>
          </a:p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Какая из научных проблем современности вам представляется наиболее актуальной (значимой)?</a:t>
            </a:r>
          </a:p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Хотели бы вы участвовать в исследовании какой-нибудь проблемы?</a:t>
            </a:r>
          </a:p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Какое реальное общественное мероприятие с привлечением своих товарищей вы хотели бы провести в рамках школы, округа, города?</a:t>
            </a:r>
          </a:p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Входите ли вы в какие-либо общественные объединения молодежи? Назовите их.</a:t>
            </a:r>
          </a:p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Кто из учителей школы мог бы стать вашим консультантов, советчиком при организации и проведении проекта?</a:t>
            </a:r>
          </a:p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Хотели бы вы привлечь к своей работе родителей? (да/нет)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5575" y="185738"/>
            <a:ext cx="8801100" cy="6429375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ученику.</a:t>
            </a:r>
            <a:endParaRPr lang="ru-RU" sz="200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Проект – это твоя самостоятельная творческая разработка. Выполняя его, привлекай к работе родителей, друзей и других людей. Помни, что главное для тебя – развить твои творческие способности.</a:t>
            </a:r>
          </a:p>
          <a:p>
            <a:pPr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Выполняй проект в следующем порядке:</a:t>
            </a:r>
          </a:p>
          <a:p>
            <a:pPr lvl="1"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Выбери с помощью родителей и учителя тему;</a:t>
            </a:r>
          </a:p>
          <a:p>
            <a:pPr lvl="1"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Подбери информацию (книги, журналы, компьютерные программы, телепередачи и т.д.)</a:t>
            </a:r>
          </a:p>
          <a:p>
            <a:pPr lvl="1"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Планируй весь объем работы и организацию ее выполнения с помощью учителя;</a:t>
            </a:r>
          </a:p>
          <a:p>
            <a:pPr lvl="1"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Выполни теоретическую и практическую части проекта;</a:t>
            </a:r>
          </a:p>
          <a:p>
            <a:pPr lvl="1"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Внеси коррективы в теоретическую часть по результатам выполнения изделия;</a:t>
            </a:r>
          </a:p>
          <a:p>
            <a:pPr lvl="1"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Напечатай графическую часть проекта;</a:t>
            </a:r>
          </a:p>
          <a:p>
            <a:pPr lvl="1"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Подготовься к защите и оценке качества твоей работы, выполняя для защиты демонстрационные наглядные материалы;</a:t>
            </a:r>
          </a:p>
          <a:p>
            <a:pPr lvl="1"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Защити проект;</a:t>
            </a:r>
          </a:p>
          <a:p>
            <a:pPr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Используй в работе справочную литературу: каталоги, словари, журналы, книги и т.п., а также материалы музеев и выставок.</a:t>
            </a:r>
          </a:p>
          <a:p>
            <a:pPr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Старайся применять в работе современную технику: видеокамеру, компьютер, видео- и аудиомагнитофоны, фото- и ксерокопировальные аппараты, Интернет.</a:t>
            </a:r>
          </a:p>
          <a:p>
            <a:pPr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Думай о том, как твоя работа пригодиться тебе в будущем, старайся связать ее с выбранной профессией.</a:t>
            </a:r>
          </a:p>
          <a:p>
            <a:pPr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Учитывай традиции и обычаи округ и города, в котором ты живешь.</a:t>
            </a:r>
          </a:p>
          <a:p>
            <a:pPr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Всегда помни об экологии родного города и своем здоровье.</a:t>
            </a:r>
          </a:p>
          <a:p>
            <a:pPr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Используй знания по любым предметам, а также свой бытовой опыт. Проявляя творчество, основывайся только на научных знаниях.</a:t>
            </a:r>
          </a:p>
          <a:p>
            <a:pPr>
              <a:lnSpc>
                <a:spcPct val="80000"/>
              </a:lnSpc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Не стесняйся по всем вопросам обращаться к руководителю проекта.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91" name="Rectangle 99"/>
          <p:cNvSpPr>
            <a:spLocks noGrp="1" noChangeArrowheads="1"/>
          </p:cNvSpPr>
          <p:nvPr>
            <p:ph type="title"/>
          </p:nvPr>
        </p:nvSpPr>
        <p:spPr>
          <a:xfrm>
            <a:off x="455613" y="274638"/>
            <a:ext cx="8226425" cy="542925"/>
          </a:xfrm>
        </p:spPr>
        <p:txBody>
          <a:bodyPr/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Общая схема</a:t>
            </a:r>
          </a:p>
        </p:txBody>
      </p:sp>
      <p:graphicFrame>
        <p:nvGraphicFramePr>
          <p:cNvPr id="85093" name="Group 101"/>
          <p:cNvGraphicFramePr>
            <a:graphicFrameLocks noGrp="1"/>
          </p:cNvGraphicFramePr>
          <p:nvPr>
            <p:ph idx="1"/>
          </p:nvPr>
        </p:nvGraphicFramePr>
        <p:xfrm>
          <a:off x="476250" y="874713"/>
          <a:ext cx="8205788" cy="5589588"/>
        </p:xfrm>
        <a:graphic>
          <a:graphicData uri="http://schemas.openxmlformats.org/drawingml/2006/table">
            <a:tbl>
              <a:tblPr/>
              <a:tblGrid>
                <a:gridCol w="1835150"/>
                <a:gridCol w="2587625"/>
                <a:gridCol w="3783013"/>
              </a:tblGrid>
              <a:tr h="1117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Проблема проекта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«Почему?»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(это важно для меня лично)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Актуальность проблемы – мотивация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проекта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«Зачем?»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(мы делаем проект)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Целеполагание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91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Задачи проекта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«Что?»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(для этого мы делаем)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Постановка задач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 и способы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«Как?»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(мы можем это делать)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Выбор способов и методов планирования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«Что получится?»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(как решение проблемы)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Ожидаемый результат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МАТЕРИАЛ ДЛЯ ОРГ.ПРОЕКТНОЙ ДЕЯТЕЛЬНОСТИ">
  <a:themeElements>
    <a:clrScheme name="Оформление по умолчанию 1">
      <a:dk1>
        <a:srgbClr val="000000"/>
      </a:dk1>
      <a:lt1>
        <a:srgbClr val="FFFFFF"/>
      </a:lt1>
      <a:dk2>
        <a:srgbClr val="085539"/>
      </a:dk2>
      <a:lt2>
        <a:srgbClr val="FFFFFF"/>
      </a:lt2>
      <a:accent1>
        <a:srgbClr val="30E9A9"/>
      </a:accent1>
      <a:accent2>
        <a:srgbClr val="BCE2D6"/>
      </a:accent2>
      <a:accent3>
        <a:srgbClr val="AAB4AE"/>
      </a:accent3>
      <a:accent4>
        <a:srgbClr val="DADADA"/>
      </a:accent4>
      <a:accent5>
        <a:srgbClr val="ADF2D1"/>
      </a:accent5>
      <a:accent6>
        <a:srgbClr val="AACDC2"/>
      </a:accent6>
      <a:hlink>
        <a:srgbClr val="D1FFED"/>
      </a:hlink>
      <a:folHlink>
        <a:srgbClr val="75F0C6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30E9A9"/>
        </a:accent1>
        <a:accent2>
          <a:srgbClr val="BCE2D6"/>
        </a:accent2>
        <a:accent3>
          <a:srgbClr val="AAB4AE"/>
        </a:accent3>
        <a:accent4>
          <a:srgbClr val="DADADA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82C4F2"/>
        </a:accent1>
        <a:accent2>
          <a:srgbClr val="A2DB14"/>
        </a:accent2>
        <a:accent3>
          <a:srgbClr val="AAB4AE"/>
        </a:accent3>
        <a:accent4>
          <a:srgbClr val="DADADA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F7BAD3"/>
        </a:accent1>
        <a:accent2>
          <a:srgbClr val="FBB76E"/>
        </a:accent2>
        <a:accent3>
          <a:srgbClr val="AAB4AE"/>
        </a:accent3>
        <a:accent4>
          <a:srgbClr val="DADADA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ECE2AC"/>
        </a:accent1>
        <a:accent2>
          <a:srgbClr val="FCB8A1"/>
        </a:accent2>
        <a:accent3>
          <a:srgbClr val="AAB4AE"/>
        </a:accent3>
        <a:accent4>
          <a:srgbClr val="DADADA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0E9A9"/>
        </a:accent1>
        <a:accent2>
          <a:srgbClr val="BCE2D6"/>
        </a:accent2>
        <a:accent3>
          <a:srgbClr val="FFFFFF"/>
        </a:accent3>
        <a:accent4>
          <a:srgbClr val="000000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2C4F2"/>
        </a:accent1>
        <a:accent2>
          <a:srgbClr val="A2DB14"/>
        </a:accent2>
        <a:accent3>
          <a:srgbClr val="FFFFFF"/>
        </a:accent3>
        <a:accent4>
          <a:srgbClr val="000000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7BAD3"/>
        </a:accent1>
        <a:accent2>
          <a:srgbClr val="FBB76E"/>
        </a:accent2>
        <a:accent3>
          <a:srgbClr val="FFFFFF"/>
        </a:accent3>
        <a:accent4>
          <a:srgbClr val="000000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CE2AC"/>
        </a:accent1>
        <a:accent2>
          <a:srgbClr val="FCB8A1"/>
        </a:accent2>
        <a:accent3>
          <a:srgbClr val="FFFFFF"/>
        </a:accent3>
        <a:accent4>
          <a:srgbClr val="000000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3">
      <a:dk1>
        <a:srgbClr val="000000"/>
      </a:dk1>
      <a:lt1>
        <a:srgbClr val="FFFFFF"/>
      </a:lt1>
      <a:dk2>
        <a:srgbClr val="085539"/>
      </a:dk2>
      <a:lt2>
        <a:srgbClr val="FFFFFF"/>
      </a:lt2>
      <a:accent1>
        <a:srgbClr val="F7BAD3"/>
      </a:accent1>
      <a:accent2>
        <a:srgbClr val="FBB76E"/>
      </a:accent2>
      <a:accent3>
        <a:srgbClr val="AAB4AE"/>
      </a:accent3>
      <a:accent4>
        <a:srgbClr val="DADADA"/>
      </a:accent4>
      <a:accent5>
        <a:srgbClr val="FAD9E6"/>
      </a:accent5>
      <a:accent6>
        <a:srgbClr val="E3A663"/>
      </a:accent6>
      <a:hlink>
        <a:srgbClr val="58E3B5"/>
      </a:hlink>
      <a:folHlink>
        <a:srgbClr val="EBDA7A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30E9A9"/>
        </a:accent1>
        <a:accent2>
          <a:srgbClr val="BCE2D6"/>
        </a:accent2>
        <a:accent3>
          <a:srgbClr val="AAB4AE"/>
        </a:accent3>
        <a:accent4>
          <a:srgbClr val="DADADA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82C4F2"/>
        </a:accent1>
        <a:accent2>
          <a:srgbClr val="A2DB14"/>
        </a:accent2>
        <a:accent3>
          <a:srgbClr val="AAB4AE"/>
        </a:accent3>
        <a:accent4>
          <a:srgbClr val="DADADA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F7BAD3"/>
        </a:accent1>
        <a:accent2>
          <a:srgbClr val="FBB76E"/>
        </a:accent2>
        <a:accent3>
          <a:srgbClr val="AAB4AE"/>
        </a:accent3>
        <a:accent4>
          <a:srgbClr val="DADADA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ECE2AC"/>
        </a:accent1>
        <a:accent2>
          <a:srgbClr val="FCB8A1"/>
        </a:accent2>
        <a:accent3>
          <a:srgbClr val="AAB4AE"/>
        </a:accent3>
        <a:accent4>
          <a:srgbClr val="DADADA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0E9A9"/>
        </a:accent1>
        <a:accent2>
          <a:srgbClr val="BCE2D6"/>
        </a:accent2>
        <a:accent3>
          <a:srgbClr val="FFFFFF"/>
        </a:accent3>
        <a:accent4>
          <a:srgbClr val="000000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7BAD3"/>
        </a:accent1>
        <a:accent2>
          <a:srgbClr val="FBB76E"/>
        </a:accent2>
        <a:accent3>
          <a:srgbClr val="FFFFFF"/>
        </a:accent3>
        <a:accent4>
          <a:srgbClr val="000000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2C4F2"/>
        </a:accent1>
        <a:accent2>
          <a:srgbClr val="A2DB14"/>
        </a:accent2>
        <a:accent3>
          <a:srgbClr val="FFFFFF"/>
        </a:accent3>
        <a:accent4>
          <a:srgbClr val="000000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CE2AC"/>
        </a:accent1>
        <a:accent2>
          <a:srgbClr val="FCB8A1"/>
        </a:accent2>
        <a:accent3>
          <a:srgbClr val="FFFFFF"/>
        </a:accent3>
        <a:accent4>
          <a:srgbClr val="000000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МАТЕРИАЛ ДЛЯ ОРГ.ПРОЕКТНОЙ ДЕЯТЕЛЬНОСТИ</Template>
  <TotalTime>0</TotalTime>
  <Words>507</Words>
  <Application>Microsoft Office PowerPoint</Application>
  <PresentationFormat>Экран (4:3)</PresentationFormat>
  <Paragraphs>70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МАТЕРИАЛ ДЛЯ ОРГ.ПРОЕКТНОЙ ДЕЯТЕЛЬНОСТИ</vt:lpstr>
      <vt:lpstr>1_Default Design</vt:lpstr>
      <vt:lpstr>В ЧЕМ ЗАКЛЮЧАЕТСЯ УСПЕШНОСТЬ ПРОЕКТНО – ИССЛЕДОВАТЕЛЬСКОЙ ДЕЯТЕЛЬНОСТИ ОБУЧАЮЩИХСЯ?</vt:lpstr>
      <vt:lpstr>Презентация PowerPoint</vt:lpstr>
      <vt:lpstr>Методическое планирование проектной деятельности</vt:lpstr>
      <vt:lpstr>Презентация PowerPoint</vt:lpstr>
      <vt:lpstr>Презентация PowerPoint</vt:lpstr>
      <vt:lpstr>Презентация PowerPoint</vt:lpstr>
      <vt:lpstr>Общая схема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ЧЕМ ЗАКЛЮЧАЕТСЯ УСПЕШНОСТЬ ПРОЕКТНО – ИССЛЕДОВАТЕЛЬСКОЙ ДЕЯТЕЛЬНОСТИ ОБУЧАЮЩИХСЯ?</dc:title>
  <dc:creator>user</dc:creator>
  <cp:lastModifiedBy>user</cp:lastModifiedBy>
  <cp:revision>1</cp:revision>
  <dcterms:created xsi:type="dcterms:W3CDTF">2015-04-13T12:42:55Z</dcterms:created>
  <dcterms:modified xsi:type="dcterms:W3CDTF">2015-04-13T12:43:31Z</dcterms:modified>
</cp:coreProperties>
</file>