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4" r:id="rId3"/>
    <p:sldId id="257" r:id="rId4"/>
    <p:sldId id="258" r:id="rId5"/>
    <p:sldId id="263" r:id="rId6"/>
    <p:sldId id="262" r:id="rId7"/>
    <p:sldId id="259" r:id="rId8"/>
    <p:sldId id="261" r:id="rId9"/>
    <p:sldId id="260"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dirty="0"/>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dirty="0"/>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03.02.2015</a:t>
            </a:fld>
            <a:endParaRPr lang="ru-RU" dirty="0"/>
          </a:p>
        </p:txBody>
      </p:sp>
      <p:sp>
        <p:nvSpPr>
          <p:cNvPr id="19" name="Нижний колонтитул 18"/>
          <p:cNvSpPr>
            <a:spLocks noGrp="1"/>
          </p:cNvSpPr>
          <p:nvPr>
            <p:ph type="ftr" sz="quarter" idx="11"/>
          </p:nvPr>
        </p:nvSpPr>
        <p:spPr/>
        <p:txBody>
          <a:bodyPr/>
          <a:lstStyle/>
          <a:p>
            <a:endParaRPr lang="ru-RU" dirty="0"/>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03.02.2015</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03.02.2015</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03.02.2015</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dirty="0"/>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03.02.2015</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03.02.2015</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03.02.2015</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03.02.2015</a:t>
            </a:fld>
            <a:endParaRPr lang="ru-RU" dirty="0"/>
          </a:p>
        </p:txBody>
      </p:sp>
      <p:sp>
        <p:nvSpPr>
          <p:cNvPr id="8" name="Номер слайда 7"/>
          <p:cNvSpPr>
            <a:spLocks noGrp="1"/>
          </p:cNvSpPr>
          <p:nvPr>
            <p:ph type="sldNum" sz="quarter" idx="11"/>
          </p:nvPr>
        </p:nvSpPr>
        <p:spPr/>
        <p:txBody>
          <a:bodyPr/>
          <a:lstStyle/>
          <a:p>
            <a:fld id="{725C68B6-61C2-468F-89AB-4B9F7531AA68}" type="slidenum">
              <a:rPr lang="ru-RU" smtClean="0"/>
              <a:pPr/>
              <a:t>‹#›</a:t>
            </a:fld>
            <a:endParaRPr lang="ru-RU" dirty="0"/>
          </a:p>
        </p:txBody>
      </p:sp>
      <p:sp>
        <p:nvSpPr>
          <p:cNvPr id="9" name="Нижний колонтитул 8"/>
          <p:cNvSpPr>
            <a:spLocks noGrp="1"/>
          </p:cNvSpPr>
          <p:nvPr>
            <p:ph type="ftr" sz="quarter" idx="12"/>
          </p:nvPr>
        </p:nvSpPr>
        <p:spPr/>
        <p:txBody>
          <a:bodyPr/>
          <a:lstStyle/>
          <a:p>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03.02.2015</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03.02.2015</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a:xfrm>
            <a:off x="8156448" y="6422064"/>
            <a:ext cx="762000" cy="365125"/>
          </a:xfrm>
        </p:spPr>
        <p:txBody>
          <a:bodyPr/>
          <a:lstStyle/>
          <a:p>
            <a:fld id="{725C68B6-61C2-468F-89AB-4B9F7531AA68}"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dirty="0"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5B106E36-FD25-4E2D-B0AA-010F637433A0}" type="datetimeFigureOut">
              <a:rPr lang="ru-RU" smtClean="0"/>
              <a:pPr/>
              <a:t>03.02.2015</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dirty="0"/>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dirty="0"/>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5B106E36-FD25-4E2D-B0AA-010F637433A0}" type="datetimeFigureOut">
              <a:rPr lang="ru-RU" smtClean="0"/>
              <a:pPr/>
              <a:t>03.02.2015</a:t>
            </a:fld>
            <a:endParaRPr lang="ru-RU" dirty="0"/>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dirty="0"/>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725C68B6-61C2-468F-89AB-4B9F7531AA68}" type="slidenum">
              <a:rPr lang="ru-RU" smtClean="0"/>
              <a:pPr/>
              <a:t>‹#›</a:t>
            </a:fld>
            <a:endParaRPr lang="ru-RU"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8596" y="3500438"/>
            <a:ext cx="8501122" cy="2714644"/>
          </a:xfrm>
        </p:spPr>
        <p:txBody>
          <a:bodyPr>
            <a:normAutofit fontScale="90000"/>
          </a:bodyPr>
          <a:lstStyle/>
          <a:p>
            <a:r>
              <a:rPr lang="en-US" dirty="0" smtClean="0"/>
              <a:t>The student 8 "G" class</a:t>
            </a:r>
            <a:br>
              <a:rPr lang="en-US" dirty="0" smtClean="0"/>
            </a:br>
            <a:r>
              <a:rPr lang="en-US" dirty="0" smtClean="0"/>
              <a:t> AlexeevA  </a:t>
            </a:r>
            <a:r>
              <a:rPr lang="en-US" dirty="0" smtClean="0"/>
              <a:t>A</a:t>
            </a:r>
            <a:r>
              <a:rPr lang="en-US" dirty="0" smtClean="0"/>
              <a:t>nastasia  </a:t>
            </a:r>
            <a:br>
              <a:rPr lang="en-US" dirty="0" smtClean="0"/>
            </a:br>
            <a:r>
              <a:rPr lang="en-US" dirty="0" smtClean="0"/>
              <a:t>And</a:t>
            </a:r>
            <a:br>
              <a:rPr lang="en-US" dirty="0" smtClean="0"/>
            </a:br>
            <a:r>
              <a:rPr lang="en-US" dirty="0" smtClean="0"/>
              <a:t> Meshcheriakova  </a:t>
            </a:r>
            <a:r>
              <a:rPr lang="en-US" dirty="0" smtClean="0"/>
              <a:t>Anastasia</a:t>
            </a:r>
            <a:endParaRPr lang="ru-RU" dirty="0"/>
          </a:p>
        </p:txBody>
      </p:sp>
      <p:sp>
        <p:nvSpPr>
          <p:cNvPr id="3" name="Подзаголовок 2"/>
          <p:cNvSpPr>
            <a:spLocks noGrp="1"/>
          </p:cNvSpPr>
          <p:nvPr>
            <p:ph type="subTitle" idx="1"/>
          </p:nvPr>
        </p:nvSpPr>
        <p:spPr>
          <a:xfrm>
            <a:off x="2643174" y="1571612"/>
            <a:ext cx="3555544" cy="868544"/>
          </a:xfrm>
        </p:spPr>
        <p:txBody>
          <a:bodyPr>
            <a:normAutofit/>
          </a:bodyPr>
          <a:lstStyle/>
          <a:p>
            <a:r>
              <a:rPr lang="en-US" sz="4800" dirty="0" smtClean="0">
                <a:latin typeface="Arial Black" pitchFamily="34" charset="0"/>
              </a:rPr>
              <a:t>Traveling</a:t>
            </a:r>
            <a:endParaRPr lang="ru-RU" sz="4800" dirty="0">
              <a:latin typeface="Arial Black"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286116" y="214290"/>
            <a:ext cx="2133918" cy="830997"/>
          </a:xfrm>
          <a:prstGeom prst="rect">
            <a:avLst/>
          </a:prstGeom>
        </p:spPr>
        <p:txBody>
          <a:bodyPr wrap="none">
            <a:spAutoFit/>
          </a:bodyPr>
          <a:lstStyle/>
          <a:p>
            <a:r>
              <a:rPr lang="en-US" sz="4800" b="1" i="1" dirty="0" smtClean="0">
                <a:latin typeface="Arial Black" pitchFamily="34" charset="0"/>
              </a:rPr>
              <a:t>Derby</a:t>
            </a:r>
            <a:endParaRPr lang="ru-RU" sz="4800" b="1" i="1" dirty="0">
              <a:latin typeface="Arial Black" pitchFamily="34" charset="0"/>
            </a:endParaRPr>
          </a:p>
        </p:txBody>
      </p:sp>
      <p:sp>
        <p:nvSpPr>
          <p:cNvPr id="5" name="Прямоугольник 4"/>
          <p:cNvSpPr/>
          <p:nvPr/>
        </p:nvSpPr>
        <p:spPr>
          <a:xfrm>
            <a:off x="3357554" y="714356"/>
            <a:ext cx="3000396" cy="923330"/>
          </a:xfrm>
          <a:prstGeom prst="rect">
            <a:avLst/>
          </a:prstGeom>
        </p:spPr>
        <p:txBody>
          <a:bodyPr wrap="square">
            <a:spAutoFit/>
          </a:bodyPr>
          <a:lstStyle/>
          <a:p>
            <a:r>
              <a:rPr lang="en-US" dirty="0" smtClean="0"/>
              <a:t/>
            </a:r>
            <a:br>
              <a:rPr lang="en-US" dirty="0" smtClean="0"/>
            </a:br>
            <a:r>
              <a:rPr lang="en-US" dirty="0" smtClean="0"/>
              <a:t>Derby Arboretum</a:t>
            </a:r>
            <a:br>
              <a:rPr lang="en-US" dirty="0" smtClean="0"/>
            </a:br>
            <a:endParaRPr lang="ru-RU" dirty="0"/>
          </a:p>
        </p:txBody>
      </p:sp>
      <p:pic>
        <p:nvPicPr>
          <p:cNvPr id="13314" name="Picture 2" descr="http://www.rukivnogi.com/images/sights/1821_2.jpg"/>
          <p:cNvPicPr>
            <a:picLocks noChangeAspect="1" noChangeArrowheads="1"/>
          </p:cNvPicPr>
          <p:nvPr/>
        </p:nvPicPr>
        <p:blipFill>
          <a:blip r:embed="rId2" cstate="print"/>
          <a:srcRect/>
          <a:stretch>
            <a:fillRect/>
          </a:stretch>
        </p:blipFill>
        <p:spPr bwMode="auto">
          <a:xfrm>
            <a:off x="285720" y="1357298"/>
            <a:ext cx="4214842" cy="2643206"/>
          </a:xfrm>
          <a:prstGeom prst="rect">
            <a:avLst/>
          </a:prstGeom>
          <a:noFill/>
        </p:spPr>
      </p:pic>
      <p:pic>
        <p:nvPicPr>
          <p:cNvPr id="13316" name="Picture 4" descr="http://www.rukivnogi.com/images/sights/1821.jpg"/>
          <p:cNvPicPr>
            <a:picLocks noChangeAspect="1" noChangeArrowheads="1"/>
          </p:cNvPicPr>
          <p:nvPr/>
        </p:nvPicPr>
        <p:blipFill>
          <a:blip r:embed="rId3" cstate="print"/>
          <a:srcRect/>
          <a:stretch>
            <a:fillRect/>
          </a:stretch>
        </p:blipFill>
        <p:spPr bwMode="auto">
          <a:xfrm>
            <a:off x="4572000" y="1357299"/>
            <a:ext cx="4572000" cy="2571767"/>
          </a:xfrm>
          <a:prstGeom prst="rect">
            <a:avLst/>
          </a:prstGeom>
          <a:noFill/>
        </p:spPr>
      </p:pic>
      <p:sp>
        <p:nvSpPr>
          <p:cNvPr id="8" name="Прямоугольник 7"/>
          <p:cNvSpPr/>
          <p:nvPr/>
        </p:nvSpPr>
        <p:spPr>
          <a:xfrm>
            <a:off x="214282" y="4500570"/>
            <a:ext cx="8715436" cy="1754326"/>
          </a:xfrm>
          <a:prstGeom prst="rect">
            <a:avLst/>
          </a:prstGeom>
        </p:spPr>
        <p:txBody>
          <a:bodyPr wrap="square">
            <a:spAutoFit/>
          </a:bodyPr>
          <a:lstStyle/>
          <a:p>
            <a:r>
              <a:rPr lang="en-US" b="1" i="1" dirty="0" smtClean="0"/>
              <a:t>Derby Arboretum - Arboretum and public park located in Rose Hill, about a mile south of the center of Derby. This is the first landscaped park of culture and recreation in England.</a:t>
            </a:r>
          </a:p>
          <a:p>
            <a:r>
              <a:rPr lang="en-US" b="1" i="1" dirty="0" smtClean="0"/>
              <a:t>For many years in the arboretum there were all new buildings, statues and ornaments. Perhaps the most famous decoration of the park is a statue of "Florentine Boar", which is a replica of the sculpture set in Florence.</a:t>
            </a:r>
            <a:endParaRPr lang="ru-RU" b="1" i="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714612" y="428604"/>
            <a:ext cx="2891754" cy="830997"/>
          </a:xfrm>
          <a:prstGeom prst="rect">
            <a:avLst/>
          </a:prstGeom>
        </p:spPr>
        <p:txBody>
          <a:bodyPr wrap="none">
            <a:spAutoFit/>
          </a:bodyPr>
          <a:lstStyle/>
          <a:p>
            <a:r>
              <a:rPr lang="en-US" sz="4800" b="1" i="1" dirty="0" smtClean="0">
                <a:solidFill>
                  <a:schemeClr val="tx1">
                    <a:lumMod val="95000"/>
                  </a:schemeClr>
                </a:solidFill>
                <a:latin typeface="Arial Black" pitchFamily="34" charset="0"/>
              </a:rPr>
              <a:t>England</a:t>
            </a:r>
            <a:endParaRPr lang="ru-RU" sz="4800" b="1" i="1" dirty="0">
              <a:solidFill>
                <a:schemeClr val="tx1">
                  <a:lumMod val="95000"/>
                </a:schemeClr>
              </a:solidFill>
              <a:latin typeface="Arial Black" pitchFamily="34" charset="0"/>
            </a:endParaRPr>
          </a:p>
        </p:txBody>
      </p:sp>
      <p:sp>
        <p:nvSpPr>
          <p:cNvPr id="5" name="Прямоугольник 4"/>
          <p:cNvSpPr/>
          <p:nvPr/>
        </p:nvSpPr>
        <p:spPr>
          <a:xfrm>
            <a:off x="3357554" y="1357298"/>
            <a:ext cx="1608133" cy="369332"/>
          </a:xfrm>
          <a:prstGeom prst="rect">
            <a:avLst/>
          </a:prstGeom>
        </p:spPr>
        <p:txBody>
          <a:bodyPr wrap="none">
            <a:spAutoFit/>
          </a:bodyPr>
          <a:lstStyle/>
          <a:p>
            <a:r>
              <a:rPr lang="en-US" dirty="0" smtClean="0"/>
              <a:t>Derwentwater</a:t>
            </a:r>
            <a:endParaRPr lang="ru-RU" dirty="0"/>
          </a:p>
        </p:txBody>
      </p:sp>
      <p:pic>
        <p:nvPicPr>
          <p:cNvPr id="14338" name="Picture 2" descr="Первые книги Озерного края - Беатрикс Поттер - Волшебный мир Беатрикс Поттер - первые, книги, Беатрикс Поттер, Озерный Край, озе"/>
          <p:cNvPicPr>
            <a:picLocks noChangeAspect="1" noChangeArrowheads="1"/>
          </p:cNvPicPr>
          <p:nvPr/>
        </p:nvPicPr>
        <p:blipFill>
          <a:blip r:embed="rId2" cstate="print"/>
          <a:srcRect/>
          <a:stretch>
            <a:fillRect/>
          </a:stretch>
        </p:blipFill>
        <p:spPr bwMode="auto">
          <a:xfrm>
            <a:off x="500034" y="1857364"/>
            <a:ext cx="7620000" cy="1990725"/>
          </a:xfrm>
          <a:prstGeom prst="rect">
            <a:avLst/>
          </a:prstGeom>
          <a:noFill/>
        </p:spPr>
      </p:pic>
      <p:sp>
        <p:nvSpPr>
          <p:cNvPr id="8" name="Прямоугольник 7"/>
          <p:cNvSpPr/>
          <p:nvPr/>
        </p:nvSpPr>
        <p:spPr>
          <a:xfrm>
            <a:off x="285720" y="4429132"/>
            <a:ext cx="8286792" cy="1754326"/>
          </a:xfrm>
          <a:prstGeom prst="rect">
            <a:avLst/>
          </a:prstGeom>
        </p:spPr>
        <p:txBody>
          <a:bodyPr wrap="square">
            <a:spAutoFit/>
          </a:bodyPr>
          <a:lstStyle/>
          <a:p>
            <a:r>
              <a:rPr lang="en-US" b="1" i="1" dirty="0" smtClean="0">
                <a:solidFill>
                  <a:schemeClr val="tx1">
                    <a:lumMod val="95000"/>
                  </a:schemeClr>
                </a:solidFill>
              </a:rPr>
              <a:t>Derwentwater is the third largest lake in Cumbria, as well as the third largest natural lake in England .On the lake located 4 and 9 </a:t>
            </a:r>
            <a:r>
              <a:rPr lang="en-US" b="1" i="1" dirty="0" smtClean="0">
                <a:solidFill>
                  <a:schemeClr val="tx1">
                    <a:lumMod val="95000"/>
                  </a:schemeClr>
                </a:solidFill>
              </a:rPr>
              <a:t>small</a:t>
            </a:r>
            <a:r>
              <a:rPr lang="ru-RU" b="1" i="1" dirty="0" smtClean="0">
                <a:solidFill>
                  <a:schemeClr val="tx1">
                    <a:lumMod val="95000"/>
                  </a:schemeClr>
                </a:solidFill>
              </a:rPr>
              <a:t> </a:t>
            </a:r>
            <a:r>
              <a:rPr lang="en-US" b="1" i="1" dirty="0" smtClean="0">
                <a:solidFill>
                  <a:schemeClr val="tx1">
                    <a:lumMod val="95000"/>
                  </a:schemeClr>
                </a:solidFill>
              </a:rPr>
              <a:t>islands</a:t>
            </a:r>
            <a:r>
              <a:rPr lang="en-US" b="1" i="1" dirty="0" smtClean="0">
                <a:solidFill>
                  <a:schemeClr val="tx1">
                    <a:lumMod val="95000"/>
                  </a:schemeClr>
                </a:solidFill>
              </a:rPr>
              <a:t>. islands</a:t>
            </a:r>
            <a:r>
              <a:rPr lang="ru-RU" b="1" i="1" dirty="0" smtClean="0">
                <a:solidFill>
                  <a:schemeClr val="tx1">
                    <a:lumMod val="95000"/>
                  </a:schemeClr>
                </a:solidFill>
              </a:rPr>
              <a:t> </a:t>
            </a:r>
            <a:r>
              <a:rPr lang="en-US" b="1" i="1" dirty="0" smtClean="0">
                <a:solidFill>
                  <a:schemeClr val="tx1">
                    <a:lumMod val="95000"/>
                  </a:schemeClr>
                </a:solidFill>
              </a:rPr>
              <a:t>Derwent </a:t>
            </a:r>
            <a:r>
              <a:rPr lang="en-US" b="1" i="1" dirty="0" smtClean="0">
                <a:solidFill>
                  <a:schemeClr val="tx1">
                    <a:lumMod val="95000"/>
                  </a:schemeClr>
                </a:solidFill>
              </a:rPr>
              <a:t>once belonged to the monks of the Abbey of Fontaine. Later on the island lived German miners working in the area. With 50 years of XX century the island belongs to the National Fund, a free visit to the island is allowed only five days a year.</a:t>
            </a:r>
            <a:endParaRPr lang="ru-RU" b="1" i="1" dirty="0">
              <a:solidFill>
                <a:schemeClr val="tx1">
                  <a:lumMod val="95000"/>
                </a:schemeClr>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Тауэр будет охранять женщина - Пикник - Форум для Всех и для Каждого - скачать бесплатно фильмы, музыку, клипы"/>
          <p:cNvPicPr>
            <a:picLocks noChangeAspect="1" noChangeArrowheads="1"/>
          </p:cNvPicPr>
          <p:nvPr/>
        </p:nvPicPr>
        <p:blipFill>
          <a:blip r:embed="rId2" cstate="print"/>
          <a:srcRect/>
          <a:stretch>
            <a:fillRect/>
          </a:stretch>
        </p:blipFill>
        <p:spPr bwMode="auto">
          <a:xfrm>
            <a:off x="4929190" y="1571612"/>
            <a:ext cx="3714776" cy="2786082"/>
          </a:xfrm>
          <a:prstGeom prst="rect">
            <a:avLst/>
          </a:prstGeom>
          <a:noFill/>
        </p:spPr>
      </p:pic>
      <p:sp>
        <p:nvSpPr>
          <p:cNvPr id="5" name="Прямоугольник 4"/>
          <p:cNvSpPr/>
          <p:nvPr/>
        </p:nvSpPr>
        <p:spPr>
          <a:xfrm>
            <a:off x="357158" y="4549676"/>
            <a:ext cx="7643834" cy="2308324"/>
          </a:xfrm>
          <a:prstGeom prst="rect">
            <a:avLst/>
          </a:prstGeom>
        </p:spPr>
        <p:txBody>
          <a:bodyPr wrap="square">
            <a:spAutoFit/>
          </a:bodyPr>
          <a:lstStyle/>
          <a:p>
            <a:r>
              <a:rPr lang="en-US" b="1" dirty="0" smtClean="0">
                <a:solidFill>
                  <a:schemeClr val="tx1">
                    <a:lumMod val="85000"/>
                  </a:schemeClr>
                </a:solidFill>
              </a:rPr>
              <a:t>Tower, fortress, standing on the north bank of the Thames - the historic center of London and one of the oldest </a:t>
            </a:r>
            <a:r>
              <a:rPr lang="en-US" b="1" dirty="0" smtClean="0">
                <a:solidFill>
                  <a:schemeClr val="tx1">
                    <a:lumMod val="85000"/>
                  </a:schemeClr>
                </a:solidFill>
              </a:rPr>
              <a:t>structures England . Now of </a:t>
            </a:r>
            <a:r>
              <a:rPr lang="en-US" b="1" dirty="0" smtClean="0">
                <a:solidFill>
                  <a:schemeClr val="tx1">
                    <a:lumMod val="85000"/>
                  </a:schemeClr>
                </a:solidFill>
              </a:rPr>
              <a:t>London - one of the main attractions of the UK. He has not changed since the days of the past. Symbol of sinister past the Tower is a place where previously there was a scaffold of Tower Hill. Now there with a small plaque in memory of the "tragic fate and sometimes martyrdom of those who in the name of religion, homeland and ideals risked his life and suffered death."</a:t>
            </a:r>
            <a:endParaRPr lang="ru-RU" b="1" dirty="0">
              <a:solidFill>
                <a:schemeClr val="tx1">
                  <a:lumMod val="85000"/>
                </a:schemeClr>
              </a:solidFill>
            </a:endParaRPr>
          </a:p>
        </p:txBody>
      </p:sp>
      <p:sp>
        <p:nvSpPr>
          <p:cNvPr id="6" name="Прямоугольник 5"/>
          <p:cNvSpPr/>
          <p:nvPr/>
        </p:nvSpPr>
        <p:spPr>
          <a:xfrm>
            <a:off x="3000364" y="571480"/>
            <a:ext cx="2646878" cy="830997"/>
          </a:xfrm>
          <a:prstGeom prst="rect">
            <a:avLst/>
          </a:prstGeom>
        </p:spPr>
        <p:txBody>
          <a:bodyPr wrap="none">
            <a:spAutoFit/>
          </a:bodyPr>
          <a:lstStyle/>
          <a:p>
            <a:r>
              <a:rPr lang="en-US" sz="4800" b="1" i="1" dirty="0" smtClean="0">
                <a:latin typeface="Arial Black" pitchFamily="34" charset="0"/>
              </a:rPr>
              <a:t>London</a:t>
            </a:r>
            <a:endParaRPr lang="ru-RU" sz="4800" b="1" i="1" dirty="0">
              <a:latin typeface="Arial Black" pitchFamily="34" charset="0"/>
            </a:endParaRPr>
          </a:p>
        </p:txBody>
      </p:sp>
      <p:pic>
        <p:nvPicPr>
          <p:cNvPr id="21508" name="Picture 4" descr="Фотогалерея - London - The Tower of London"/>
          <p:cNvPicPr>
            <a:picLocks noChangeAspect="1" noChangeArrowheads="1"/>
          </p:cNvPicPr>
          <p:nvPr/>
        </p:nvPicPr>
        <p:blipFill>
          <a:blip r:embed="rId3" cstate="print"/>
          <a:srcRect/>
          <a:stretch>
            <a:fillRect/>
          </a:stretch>
        </p:blipFill>
        <p:spPr bwMode="auto">
          <a:xfrm>
            <a:off x="571472" y="1571612"/>
            <a:ext cx="3714776" cy="2786082"/>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143240" y="357166"/>
            <a:ext cx="2552622" cy="830997"/>
          </a:xfrm>
          <a:prstGeom prst="rect">
            <a:avLst/>
          </a:prstGeom>
        </p:spPr>
        <p:txBody>
          <a:bodyPr wrap="none">
            <a:spAutoFit/>
          </a:bodyPr>
          <a:lstStyle/>
          <a:p>
            <a:r>
              <a:rPr lang="en-US" sz="4800" b="1" i="1" dirty="0" smtClean="0">
                <a:latin typeface="Arial Black" pitchFamily="34" charset="0"/>
              </a:rPr>
              <a:t>Ireland</a:t>
            </a:r>
            <a:endParaRPr lang="ru-RU" sz="4800" b="1" i="1" dirty="0">
              <a:latin typeface="Arial Black" pitchFamily="34" charset="0"/>
            </a:endParaRPr>
          </a:p>
        </p:txBody>
      </p:sp>
      <p:sp>
        <p:nvSpPr>
          <p:cNvPr id="5" name="Прямоугольник 4"/>
          <p:cNvSpPr/>
          <p:nvPr/>
        </p:nvSpPr>
        <p:spPr>
          <a:xfrm>
            <a:off x="3714744" y="1214422"/>
            <a:ext cx="1556836" cy="369332"/>
          </a:xfrm>
          <a:prstGeom prst="rect">
            <a:avLst/>
          </a:prstGeom>
        </p:spPr>
        <p:txBody>
          <a:bodyPr wrap="none">
            <a:spAutoFit/>
          </a:bodyPr>
          <a:lstStyle/>
          <a:p>
            <a:r>
              <a:rPr lang="en-US" dirty="0" smtClean="0"/>
              <a:t>Phoenix Park</a:t>
            </a:r>
            <a:endParaRPr lang="ru-RU" dirty="0"/>
          </a:p>
        </p:txBody>
      </p:sp>
      <p:pic>
        <p:nvPicPr>
          <p:cNvPr id="20482" name="Picture 2" descr="Кулинарный форум Хорошей кухни - Красота Вокруг Нас - 5"/>
          <p:cNvPicPr>
            <a:picLocks noChangeAspect="1" noChangeArrowheads="1"/>
          </p:cNvPicPr>
          <p:nvPr/>
        </p:nvPicPr>
        <p:blipFill>
          <a:blip r:embed="rId2" cstate="print"/>
          <a:srcRect/>
          <a:stretch>
            <a:fillRect/>
          </a:stretch>
        </p:blipFill>
        <p:spPr bwMode="auto">
          <a:xfrm>
            <a:off x="428596" y="1643050"/>
            <a:ext cx="3429024" cy="2571768"/>
          </a:xfrm>
          <a:prstGeom prst="rect">
            <a:avLst/>
          </a:prstGeom>
          <a:noFill/>
        </p:spPr>
      </p:pic>
      <p:pic>
        <p:nvPicPr>
          <p:cNvPr id="20484" name="Picture 4" descr="Феникс-парк: парк незабываемых впечатлений"/>
          <p:cNvPicPr>
            <a:picLocks noChangeAspect="1" noChangeArrowheads="1"/>
          </p:cNvPicPr>
          <p:nvPr/>
        </p:nvPicPr>
        <p:blipFill>
          <a:blip r:embed="rId3" cstate="print"/>
          <a:srcRect/>
          <a:stretch>
            <a:fillRect/>
          </a:stretch>
        </p:blipFill>
        <p:spPr bwMode="auto">
          <a:xfrm>
            <a:off x="4643438" y="1643050"/>
            <a:ext cx="3857652" cy="2589449"/>
          </a:xfrm>
          <a:prstGeom prst="rect">
            <a:avLst/>
          </a:prstGeom>
          <a:noFill/>
        </p:spPr>
      </p:pic>
      <p:sp>
        <p:nvSpPr>
          <p:cNvPr id="8" name="Прямоугольник 7"/>
          <p:cNvSpPr/>
          <p:nvPr/>
        </p:nvSpPr>
        <p:spPr>
          <a:xfrm>
            <a:off x="285720" y="4500570"/>
            <a:ext cx="8358246" cy="1477328"/>
          </a:xfrm>
          <a:prstGeom prst="rect">
            <a:avLst/>
          </a:prstGeom>
        </p:spPr>
        <p:txBody>
          <a:bodyPr wrap="square">
            <a:spAutoFit/>
          </a:bodyPr>
          <a:lstStyle/>
          <a:p>
            <a:r>
              <a:rPr lang="en-US" b="1" i="1" dirty="0" smtClean="0">
                <a:solidFill>
                  <a:schemeClr val="tx1">
                    <a:lumMod val="95000"/>
                  </a:schemeClr>
                </a:solidFill>
              </a:rPr>
              <a:t>Park in Dublin, one of the largest in the world of urban </a:t>
            </a:r>
            <a:r>
              <a:rPr lang="en-US" b="1" i="1" dirty="0" smtClean="0">
                <a:solidFill>
                  <a:schemeClr val="tx1">
                    <a:lumMod val="95000"/>
                  </a:schemeClr>
                </a:solidFill>
              </a:rPr>
              <a:t>public</a:t>
            </a:r>
            <a:r>
              <a:rPr lang="ru-RU" b="1" i="1" dirty="0" smtClean="0">
                <a:solidFill>
                  <a:schemeClr val="tx1">
                    <a:lumMod val="95000"/>
                  </a:schemeClr>
                </a:solidFill>
              </a:rPr>
              <a:t> </a:t>
            </a:r>
            <a:r>
              <a:rPr lang="en-US" b="1" i="1" dirty="0" smtClean="0">
                <a:solidFill>
                  <a:schemeClr val="tx1">
                    <a:lumMod val="95000"/>
                  </a:schemeClr>
                </a:solidFill>
              </a:rPr>
              <a:t>parks</a:t>
            </a:r>
            <a:r>
              <a:rPr lang="ru-RU" b="1" i="1" dirty="0" smtClean="0">
                <a:solidFill>
                  <a:schemeClr val="tx1">
                    <a:lumMod val="95000"/>
                  </a:schemeClr>
                </a:solidFill>
              </a:rPr>
              <a:t> </a:t>
            </a:r>
            <a:r>
              <a:rPr lang="en-US" b="1" i="1" dirty="0" smtClean="0">
                <a:solidFill>
                  <a:schemeClr val="tx1">
                    <a:lumMod val="95000"/>
                  </a:schemeClr>
                </a:solidFill>
              </a:rPr>
              <a:t>.</a:t>
            </a:r>
            <a:r>
              <a:rPr lang="ru-RU" b="1" i="1" dirty="0" smtClean="0">
                <a:solidFill>
                  <a:schemeClr val="tx1">
                    <a:lumMod val="95000"/>
                  </a:schemeClr>
                </a:solidFill>
              </a:rPr>
              <a:t> </a:t>
            </a:r>
            <a:r>
              <a:rPr lang="en-US" b="1" i="1" dirty="0" smtClean="0">
                <a:solidFill>
                  <a:schemeClr val="tx1">
                    <a:lumMod val="95000"/>
                  </a:schemeClr>
                </a:solidFill>
              </a:rPr>
              <a:t>T</a:t>
            </a:r>
            <a:r>
              <a:rPr lang="en-US" b="1" i="1" dirty="0" smtClean="0">
                <a:solidFill>
                  <a:schemeClr val="tx1">
                    <a:lumMod val="95000"/>
                  </a:schemeClr>
                </a:solidFill>
              </a:rPr>
              <a:t>he most</a:t>
            </a:r>
            <a:r>
              <a:rPr lang="ru-RU" b="1" i="1" dirty="0" smtClean="0">
                <a:solidFill>
                  <a:schemeClr val="tx1">
                    <a:lumMod val="95000"/>
                  </a:schemeClr>
                </a:solidFill>
              </a:rPr>
              <a:t> </a:t>
            </a:r>
            <a:r>
              <a:rPr lang="en-US" b="1" i="1" dirty="0" smtClean="0">
                <a:solidFill>
                  <a:schemeClr val="tx1">
                    <a:lumMod val="95000"/>
                  </a:schemeClr>
                </a:solidFill>
              </a:rPr>
              <a:t>awesome </a:t>
            </a:r>
            <a:r>
              <a:rPr lang="en-US" b="1" i="1" dirty="0" smtClean="0">
                <a:solidFill>
                  <a:schemeClr val="tx1">
                    <a:lumMod val="95000"/>
                  </a:schemeClr>
                </a:solidFill>
              </a:rPr>
              <a:t>spectacle that you will see definitely hitting on the territory of the park will be - huge herds of deer living here, absolutely not worrying about tomorrow. On the territory of the Phoenix Park is the presidential residence.</a:t>
            </a:r>
            <a:endParaRPr lang="ru-RU" b="1" i="1" dirty="0">
              <a:solidFill>
                <a:schemeClr val="tx1">
                  <a:lumMod val="95000"/>
                </a:schemeClr>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214678" y="500042"/>
            <a:ext cx="2192331" cy="830997"/>
          </a:xfrm>
          <a:prstGeom prst="rect">
            <a:avLst/>
          </a:prstGeom>
        </p:spPr>
        <p:txBody>
          <a:bodyPr wrap="none">
            <a:spAutoFit/>
          </a:bodyPr>
          <a:lstStyle/>
          <a:p>
            <a:r>
              <a:rPr lang="en-US" sz="4800" b="1" i="1" dirty="0" smtClean="0">
                <a:solidFill>
                  <a:schemeClr val="tx1">
                    <a:lumMod val="95000"/>
                  </a:schemeClr>
                </a:solidFill>
                <a:latin typeface="Arial Black" pitchFamily="34" charset="0"/>
              </a:rPr>
              <a:t>Wales</a:t>
            </a:r>
            <a:endParaRPr lang="ru-RU" sz="4800" b="1" dirty="0">
              <a:solidFill>
                <a:schemeClr val="tx1">
                  <a:lumMod val="95000"/>
                </a:schemeClr>
              </a:solidFill>
              <a:latin typeface="Arial Black" pitchFamily="34" charset="0"/>
            </a:endParaRPr>
          </a:p>
        </p:txBody>
      </p:sp>
      <p:pic>
        <p:nvPicPr>
          <p:cNvPr id="15362" name="Picture 2" descr="Уэльс"/>
          <p:cNvPicPr>
            <a:picLocks noChangeAspect="1" noChangeArrowheads="1"/>
          </p:cNvPicPr>
          <p:nvPr/>
        </p:nvPicPr>
        <p:blipFill>
          <a:blip r:embed="rId2" cstate="print"/>
          <a:srcRect/>
          <a:stretch>
            <a:fillRect/>
          </a:stretch>
        </p:blipFill>
        <p:spPr bwMode="auto">
          <a:xfrm>
            <a:off x="285720" y="1643050"/>
            <a:ext cx="4286279" cy="2357454"/>
          </a:xfrm>
          <a:prstGeom prst="rect">
            <a:avLst/>
          </a:prstGeom>
          <a:noFill/>
        </p:spPr>
      </p:pic>
      <p:pic>
        <p:nvPicPr>
          <p:cNvPr id="15364" name="Picture 4" descr="Замок Харлех, Уэльс Все о Путешествиях"/>
          <p:cNvPicPr>
            <a:picLocks noChangeAspect="1" noChangeArrowheads="1"/>
          </p:cNvPicPr>
          <p:nvPr/>
        </p:nvPicPr>
        <p:blipFill>
          <a:blip r:embed="rId3" cstate="print"/>
          <a:srcRect/>
          <a:stretch>
            <a:fillRect/>
          </a:stretch>
        </p:blipFill>
        <p:spPr bwMode="auto">
          <a:xfrm>
            <a:off x="4929190" y="1643050"/>
            <a:ext cx="4214810" cy="2357454"/>
          </a:xfrm>
          <a:prstGeom prst="rect">
            <a:avLst/>
          </a:prstGeom>
          <a:noFill/>
        </p:spPr>
      </p:pic>
      <p:sp>
        <p:nvSpPr>
          <p:cNvPr id="7" name="Прямоугольник 6"/>
          <p:cNvSpPr/>
          <p:nvPr/>
        </p:nvSpPr>
        <p:spPr>
          <a:xfrm>
            <a:off x="3929058" y="1214422"/>
            <a:ext cx="979755" cy="369332"/>
          </a:xfrm>
          <a:prstGeom prst="rect">
            <a:avLst/>
          </a:prstGeom>
        </p:spPr>
        <p:txBody>
          <a:bodyPr wrap="none">
            <a:spAutoFit/>
          </a:bodyPr>
          <a:lstStyle/>
          <a:p>
            <a:r>
              <a:rPr lang="en-US" i="1" dirty="0" smtClean="0"/>
              <a:t>Harlech</a:t>
            </a:r>
            <a:endParaRPr lang="ru-RU" dirty="0"/>
          </a:p>
        </p:txBody>
      </p:sp>
      <p:sp>
        <p:nvSpPr>
          <p:cNvPr id="8" name="Прямоугольник 7"/>
          <p:cNvSpPr/>
          <p:nvPr/>
        </p:nvSpPr>
        <p:spPr>
          <a:xfrm>
            <a:off x="0" y="4572008"/>
            <a:ext cx="8858280" cy="1754326"/>
          </a:xfrm>
          <a:prstGeom prst="rect">
            <a:avLst/>
          </a:prstGeom>
        </p:spPr>
        <p:txBody>
          <a:bodyPr wrap="square">
            <a:spAutoFit/>
          </a:bodyPr>
          <a:lstStyle/>
          <a:p>
            <a:r>
              <a:rPr lang="en-US" b="1" i="1" dirty="0" smtClean="0">
                <a:solidFill>
                  <a:schemeClr val="tx1">
                    <a:lumMod val="95000"/>
                  </a:schemeClr>
                </a:solidFill>
              </a:rPr>
              <a:t>Harlech was supposed to be the epitome of power and absolute authority of Edward I and inspire uelstsam respect to the English crown. His continuous construction lasted for seven years, and is involved in it were about a thousand workers - masons, blacksmiths, apprentices, and so. D. The king did not spare funds for the construction, and in the end it cost him more than eight thousand pounds. They were fabulous money at the time.</a:t>
            </a:r>
            <a:endParaRPr lang="ru-RU" b="1" i="1" dirty="0">
              <a:solidFill>
                <a:schemeClr val="tx1">
                  <a:lumMod val="95000"/>
                </a:schemeClr>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928926" y="500042"/>
            <a:ext cx="2787943" cy="830997"/>
          </a:xfrm>
          <a:prstGeom prst="rect">
            <a:avLst/>
          </a:prstGeom>
        </p:spPr>
        <p:txBody>
          <a:bodyPr wrap="none">
            <a:spAutoFit/>
          </a:bodyPr>
          <a:lstStyle/>
          <a:p>
            <a:r>
              <a:rPr lang="en-US" sz="4800" b="1" i="1" dirty="0" smtClean="0">
                <a:solidFill>
                  <a:schemeClr val="tx1">
                    <a:lumMod val="95000"/>
                  </a:schemeClr>
                </a:solidFill>
              </a:rPr>
              <a:t>Scotland</a:t>
            </a:r>
            <a:endParaRPr lang="ru-RU" sz="4800" b="1" dirty="0">
              <a:solidFill>
                <a:schemeClr val="tx1">
                  <a:lumMod val="95000"/>
                </a:schemeClr>
              </a:solidFill>
            </a:endParaRPr>
          </a:p>
        </p:txBody>
      </p:sp>
      <p:sp>
        <p:nvSpPr>
          <p:cNvPr id="5" name="Прямоугольник 4"/>
          <p:cNvSpPr/>
          <p:nvPr/>
        </p:nvSpPr>
        <p:spPr>
          <a:xfrm>
            <a:off x="3500430" y="1214422"/>
            <a:ext cx="1710725" cy="369332"/>
          </a:xfrm>
          <a:prstGeom prst="rect">
            <a:avLst/>
          </a:prstGeom>
        </p:spPr>
        <p:txBody>
          <a:bodyPr wrap="none">
            <a:spAutoFit/>
          </a:bodyPr>
          <a:lstStyle/>
          <a:p>
            <a:r>
              <a:rPr lang="en-US" i="1" dirty="0" smtClean="0"/>
              <a:t>Knap of </a:t>
            </a:r>
            <a:r>
              <a:rPr lang="en-US" i="1" dirty="0" smtClean="0"/>
              <a:t>Howar</a:t>
            </a:r>
            <a:endParaRPr lang="ru-RU" dirty="0"/>
          </a:p>
        </p:txBody>
      </p:sp>
      <p:sp>
        <p:nvSpPr>
          <p:cNvPr id="6" name="Прямоугольник 5"/>
          <p:cNvSpPr/>
          <p:nvPr/>
        </p:nvSpPr>
        <p:spPr>
          <a:xfrm>
            <a:off x="500034" y="4643446"/>
            <a:ext cx="8358246" cy="1477328"/>
          </a:xfrm>
          <a:prstGeom prst="rect">
            <a:avLst/>
          </a:prstGeom>
        </p:spPr>
        <p:txBody>
          <a:bodyPr wrap="square">
            <a:spAutoFit/>
          </a:bodyPr>
          <a:lstStyle/>
          <a:p>
            <a:r>
              <a:rPr lang="en-US" b="1" i="1" dirty="0" smtClean="0"/>
              <a:t>Considered one of the most ancient examples of surviving stone houses in the northern </a:t>
            </a:r>
            <a:r>
              <a:rPr lang="en-US" b="1" i="1" dirty="0" smtClean="0"/>
              <a:t>Europe</a:t>
            </a:r>
            <a:r>
              <a:rPr lang="ru-RU" b="1" i="1" dirty="0" smtClean="0"/>
              <a:t> </a:t>
            </a:r>
            <a:r>
              <a:rPr lang="en-US" b="1" i="1" dirty="0" smtClean="0"/>
              <a:t>. M</a:t>
            </a:r>
            <a:r>
              <a:rPr lang="en-US" b="1" i="1" dirty="0" smtClean="0"/>
              <a:t>onument</a:t>
            </a:r>
            <a:r>
              <a:rPr lang="ru-RU" b="1" i="1" dirty="0" smtClean="0"/>
              <a:t> </a:t>
            </a:r>
            <a:r>
              <a:rPr lang="en-US" b="1" i="1" dirty="0" smtClean="0"/>
              <a:t> </a:t>
            </a:r>
            <a:r>
              <a:rPr lang="en-US" b="1" i="1" dirty="0" smtClean="0"/>
              <a:t>is a farm consisting of two contiguous rectangular thick-walled buildings with very low doorway facing the sea, with more and more old building is connected to a low corridor with other buildings that could be either a second home or workshop.</a:t>
            </a:r>
            <a:endParaRPr lang="ru-RU" b="1" i="1" dirty="0"/>
          </a:p>
        </p:txBody>
      </p:sp>
      <p:pic>
        <p:nvPicPr>
          <p:cNvPr id="16386" name="Picture 2" descr="Knapofhowarinsun.jpg"/>
          <p:cNvPicPr>
            <a:picLocks noChangeAspect="1" noChangeArrowheads="1"/>
          </p:cNvPicPr>
          <p:nvPr/>
        </p:nvPicPr>
        <p:blipFill>
          <a:blip r:embed="rId2" cstate="print"/>
          <a:srcRect/>
          <a:stretch>
            <a:fillRect/>
          </a:stretch>
        </p:blipFill>
        <p:spPr bwMode="auto">
          <a:xfrm>
            <a:off x="428596" y="1714488"/>
            <a:ext cx="4214842" cy="2732504"/>
          </a:xfrm>
          <a:prstGeom prst="rect">
            <a:avLst/>
          </a:prstGeom>
          <a:noFill/>
        </p:spPr>
      </p:pic>
      <p:pic>
        <p:nvPicPr>
          <p:cNvPr id="16388" name="Picture 4" descr="https://upload.wikimedia.org/wikipedia/commons/thumb/1/12/Knapp_of_Howar.jpg/640px-Knapp_of_Howar.jpg"/>
          <p:cNvPicPr>
            <a:picLocks noChangeAspect="1" noChangeArrowheads="1"/>
          </p:cNvPicPr>
          <p:nvPr/>
        </p:nvPicPr>
        <p:blipFill>
          <a:blip r:embed="rId3" cstate="print"/>
          <a:srcRect/>
          <a:stretch>
            <a:fillRect/>
          </a:stretch>
        </p:blipFill>
        <p:spPr bwMode="auto">
          <a:xfrm>
            <a:off x="5357818" y="1714488"/>
            <a:ext cx="2786082" cy="2786082"/>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000232" y="642918"/>
            <a:ext cx="5000660" cy="830997"/>
          </a:xfrm>
          <a:prstGeom prst="rect">
            <a:avLst/>
          </a:prstGeom>
        </p:spPr>
        <p:txBody>
          <a:bodyPr wrap="square">
            <a:spAutoFit/>
          </a:bodyPr>
          <a:lstStyle/>
          <a:p>
            <a:r>
              <a:rPr lang="en-US" sz="4800" b="1" i="1" dirty="0" smtClean="0">
                <a:latin typeface="Arial Black" pitchFamily="34" charset="0"/>
              </a:rPr>
              <a:t>Birmingham</a:t>
            </a:r>
            <a:endParaRPr lang="ru-RU" sz="4800" b="1" dirty="0">
              <a:latin typeface="Arial Black" pitchFamily="34" charset="0"/>
            </a:endParaRPr>
          </a:p>
        </p:txBody>
      </p:sp>
      <p:sp>
        <p:nvSpPr>
          <p:cNvPr id="5" name="Прямоугольник 4"/>
          <p:cNvSpPr/>
          <p:nvPr/>
        </p:nvSpPr>
        <p:spPr>
          <a:xfrm>
            <a:off x="0" y="4272677"/>
            <a:ext cx="8929718" cy="2585323"/>
          </a:xfrm>
          <a:prstGeom prst="rect">
            <a:avLst/>
          </a:prstGeom>
        </p:spPr>
        <p:txBody>
          <a:bodyPr wrap="square">
            <a:spAutoFit/>
          </a:bodyPr>
          <a:lstStyle/>
          <a:p>
            <a:r>
              <a:rPr lang="en-US" b="1" i="1" dirty="0" smtClean="0">
                <a:solidFill>
                  <a:schemeClr val="tx1">
                    <a:lumMod val="95000"/>
                  </a:schemeClr>
                </a:solidFill>
              </a:rPr>
              <a:t>Most popular tourist attractions are festivals that are held in large quantities in the territory of Birmingham: annual military music festival, a parade of sexual minorities, Arts Festival, Folk Festival, an international festival of Caribbean </a:t>
            </a:r>
            <a:r>
              <a:rPr lang="en-US" b="1" i="1" dirty="0" smtClean="0">
                <a:solidFill>
                  <a:schemeClr val="tx1">
                    <a:lumMod val="95000"/>
                  </a:schemeClr>
                </a:solidFill>
              </a:rPr>
              <a:t>style . </a:t>
            </a:r>
            <a:r>
              <a:rPr lang="en-US" b="1" i="1" dirty="0" smtClean="0">
                <a:solidFill>
                  <a:schemeClr val="tx1">
                    <a:lumMod val="95000"/>
                  </a:schemeClr>
                </a:solidFill>
              </a:rPr>
              <a:t>A</a:t>
            </a:r>
            <a:r>
              <a:rPr lang="en-US" b="1" i="1" dirty="0" smtClean="0">
                <a:solidFill>
                  <a:schemeClr val="tx1">
                    <a:lumMod val="95000"/>
                  </a:schemeClr>
                </a:solidFill>
              </a:rPr>
              <a:t>lso here </a:t>
            </a:r>
            <a:r>
              <a:rPr lang="en-US" b="1" i="1" dirty="0" smtClean="0">
                <a:solidFill>
                  <a:schemeClr val="tx1">
                    <a:lumMod val="95000"/>
                  </a:schemeClr>
                </a:solidFill>
              </a:rPr>
              <a:t>in a big way to celebrate a religious festival in honor of St. George - </a:t>
            </a:r>
            <a:r>
              <a:rPr lang="en-US" b="1" i="1" dirty="0" smtClean="0">
                <a:solidFill>
                  <a:schemeClr val="tx1">
                    <a:lumMod val="95000"/>
                  </a:schemeClr>
                </a:solidFill>
              </a:rPr>
              <a:t>Victorious </a:t>
            </a:r>
            <a:r>
              <a:rPr lang="en-US" b="1" i="1" dirty="0" smtClean="0">
                <a:solidFill>
                  <a:schemeClr val="tx1">
                    <a:lumMod val="95000"/>
                  </a:schemeClr>
                </a:solidFill>
              </a:rPr>
              <a:t>. Festivals are held annually in the St. Patrick's Day, the feast of Mardi Gras (Carnival Russian analogue).</a:t>
            </a:r>
          </a:p>
          <a:p>
            <a:endParaRPr lang="en-US" b="1" i="1" dirty="0" smtClean="0">
              <a:solidFill>
                <a:schemeClr val="tx1">
                  <a:lumMod val="95000"/>
                </a:schemeClr>
              </a:solidFill>
            </a:endParaRPr>
          </a:p>
          <a:p>
            <a:r>
              <a:rPr lang="en-US" b="1" i="1" dirty="0" smtClean="0">
                <a:solidFill>
                  <a:schemeClr val="tx1">
                    <a:lumMod val="95000"/>
                  </a:schemeClr>
                </a:solidFill>
              </a:rPr>
              <a:t>One of the attractions is the Cathedral of St. Philip, the seat of the Bishop of Birmingham.</a:t>
            </a:r>
            <a:endParaRPr lang="ru-RU" b="1" i="1" dirty="0">
              <a:solidFill>
                <a:schemeClr val="tx1">
                  <a:lumMod val="95000"/>
                </a:schemeClr>
              </a:solidFill>
            </a:endParaRPr>
          </a:p>
        </p:txBody>
      </p:sp>
      <p:pic>
        <p:nvPicPr>
          <p:cNvPr id="19458" name="Picture 2" descr="Сообщество Великобритании : LiveInternet - Российский Сервис…"/>
          <p:cNvPicPr>
            <a:picLocks noChangeAspect="1" noChangeArrowheads="1"/>
          </p:cNvPicPr>
          <p:nvPr/>
        </p:nvPicPr>
        <p:blipFill>
          <a:blip r:embed="rId2" cstate="print"/>
          <a:srcRect/>
          <a:stretch>
            <a:fillRect/>
          </a:stretch>
        </p:blipFill>
        <p:spPr bwMode="auto">
          <a:xfrm>
            <a:off x="285720" y="1500174"/>
            <a:ext cx="3905277" cy="2714644"/>
          </a:xfrm>
          <a:prstGeom prst="rect">
            <a:avLst/>
          </a:prstGeom>
          <a:noFill/>
        </p:spPr>
      </p:pic>
      <p:pic>
        <p:nvPicPr>
          <p:cNvPr id="19460" name="Picture 4" descr="Город Бирмингем Англия (Birmingham) - История Достопримечате…"/>
          <p:cNvPicPr>
            <a:picLocks noChangeAspect="1" noChangeArrowheads="1"/>
          </p:cNvPicPr>
          <p:nvPr/>
        </p:nvPicPr>
        <p:blipFill>
          <a:blip r:embed="rId3" cstate="print"/>
          <a:srcRect/>
          <a:stretch>
            <a:fillRect/>
          </a:stretch>
        </p:blipFill>
        <p:spPr bwMode="auto">
          <a:xfrm>
            <a:off x="4500562" y="1500174"/>
            <a:ext cx="4357686" cy="2643206"/>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214678" y="1071546"/>
            <a:ext cx="1834669" cy="369332"/>
          </a:xfrm>
          <a:prstGeom prst="rect">
            <a:avLst/>
          </a:prstGeom>
        </p:spPr>
        <p:txBody>
          <a:bodyPr wrap="none">
            <a:spAutoFit/>
          </a:bodyPr>
          <a:lstStyle/>
          <a:p>
            <a:r>
              <a:rPr lang="en-US" dirty="0" smtClean="0"/>
              <a:t> </a:t>
            </a:r>
            <a:r>
              <a:rPr lang="en-US" i="1" dirty="0" smtClean="0"/>
              <a:t>Free Trade Hall</a:t>
            </a:r>
            <a:endParaRPr lang="ru-RU" dirty="0"/>
          </a:p>
        </p:txBody>
      </p:sp>
      <p:sp>
        <p:nvSpPr>
          <p:cNvPr id="5" name="Прямоугольник 4"/>
          <p:cNvSpPr/>
          <p:nvPr/>
        </p:nvSpPr>
        <p:spPr>
          <a:xfrm>
            <a:off x="2143108" y="285728"/>
            <a:ext cx="4138377" cy="830997"/>
          </a:xfrm>
          <a:prstGeom prst="rect">
            <a:avLst/>
          </a:prstGeom>
        </p:spPr>
        <p:txBody>
          <a:bodyPr wrap="none">
            <a:spAutoFit/>
          </a:bodyPr>
          <a:lstStyle/>
          <a:p>
            <a:r>
              <a:rPr lang="en-US" sz="4800" b="1" i="1" dirty="0" smtClean="0">
                <a:latin typeface="Arial Black" pitchFamily="34" charset="0"/>
              </a:rPr>
              <a:t>Manchester</a:t>
            </a:r>
            <a:endParaRPr lang="ru-RU" sz="4800" b="1" i="1" dirty="0">
              <a:latin typeface="Arial Black" pitchFamily="34" charset="0"/>
            </a:endParaRPr>
          </a:p>
        </p:txBody>
      </p:sp>
      <p:pic>
        <p:nvPicPr>
          <p:cNvPr id="17410" name="Picture 2" descr="Manchester Free Trade Hall.jpg"/>
          <p:cNvPicPr>
            <a:picLocks noChangeAspect="1" noChangeArrowheads="1"/>
          </p:cNvPicPr>
          <p:nvPr/>
        </p:nvPicPr>
        <p:blipFill>
          <a:blip r:embed="rId2" cstate="print"/>
          <a:srcRect/>
          <a:stretch>
            <a:fillRect/>
          </a:stretch>
        </p:blipFill>
        <p:spPr bwMode="auto">
          <a:xfrm>
            <a:off x="428596" y="1571612"/>
            <a:ext cx="8358246" cy="2357454"/>
          </a:xfrm>
          <a:prstGeom prst="rect">
            <a:avLst/>
          </a:prstGeom>
          <a:noFill/>
        </p:spPr>
      </p:pic>
      <p:sp>
        <p:nvSpPr>
          <p:cNvPr id="7" name="Прямоугольник 6"/>
          <p:cNvSpPr/>
          <p:nvPr/>
        </p:nvSpPr>
        <p:spPr>
          <a:xfrm>
            <a:off x="428596" y="4214818"/>
            <a:ext cx="8358246" cy="2031325"/>
          </a:xfrm>
          <a:prstGeom prst="rect">
            <a:avLst/>
          </a:prstGeom>
        </p:spPr>
        <p:txBody>
          <a:bodyPr wrap="square">
            <a:spAutoFit/>
          </a:bodyPr>
          <a:lstStyle/>
          <a:p>
            <a:r>
              <a:rPr lang="en-US" b="1" i="1" dirty="0" smtClean="0"/>
              <a:t>Former center of public performances and cultural activities in Manchester, England. At the moment, it is the hotel. The building is protected by the state and is the subject of historical and cultural heritage. Free Trade Hall was built in 1853-1856 under the project of Edward Walters.</a:t>
            </a:r>
          </a:p>
          <a:p>
            <a:r>
              <a:rPr lang="en-US" b="1" i="1" dirty="0" smtClean="0"/>
              <a:t>In the Hall of free trade in 1904, Winston Churchill gave a speech in defense of British policy towards free trade. Then there is live music performances.</a:t>
            </a:r>
            <a:endParaRPr lang="ru-RU" b="1" i="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Ливерпуль (Великобритания) -- Международное радио Китая"/>
          <p:cNvPicPr>
            <a:picLocks noChangeAspect="1" noChangeArrowheads="1"/>
          </p:cNvPicPr>
          <p:nvPr/>
        </p:nvPicPr>
        <p:blipFill>
          <a:blip r:embed="rId2" cstate="print"/>
          <a:srcRect/>
          <a:stretch>
            <a:fillRect/>
          </a:stretch>
        </p:blipFill>
        <p:spPr bwMode="auto">
          <a:xfrm>
            <a:off x="0" y="1571612"/>
            <a:ext cx="9144000" cy="2571768"/>
          </a:xfrm>
          <a:prstGeom prst="rect">
            <a:avLst/>
          </a:prstGeom>
          <a:noFill/>
        </p:spPr>
      </p:pic>
      <p:sp>
        <p:nvSpPr>
          <p:cNvPr id="5" name="Прямоугольник 4"/>
          <p:cNvSpPr/>
          <p:nvPr/>
        </p:nvSpPr>
        <p:spPr>
          <a:xfrm>
            <a:off x="3571868" y="1142984"/>
            <a:ext cx="1441420" cy="369332"/>
          </a:xfrm>
          <a:prstGeom prst="rect">
            <a:avLst/>
          </a:prstGeom>
        </p:spPr>
        <p:txBody>
          <a:bodyPr wrap="none">
            <a:spAutoFit/>
          </a:bodyPr>
          <a:lstStyle/>
          <a:p>
            <a:r>
              <a:rPr lang="en-US" dirty="0" smtClean="0"/>
              <a:t>Albert Dock.</a:t>
            </a:r>
            <a:endParaRPr lang="ru-RU" dirty="0"/>
          </a:p>
        </p:txBody>
      </p:sp>
      <p:sp>
        <p:nvSpPr>
          <p:cNvPr id="6" name="Прямоугольник 5"/>
          <p:cNvSpPr/>
          <p:nvPr/>
        </p:nvSpPr>
        <p:spPr>
          <a:xfrm>
            <a:off x="2857488" y="357166"/>
            <a:ext cx="2959465" cy="830997"/>
          </a:xfrm>
          <a:prstGeom prst="rect">
            <a:avLst/>
          </a:prstGeom>
        </p:spPr>
        <p:txBody>
          <a:bodyPr wrap="none">
            <a:spAutoFit/>
          </a:bodyPr>
          <a:lstStyle/>
          <a:p>
            <a:r>
              <a:rPr lang="en-US" sz="4800" b="1" i="1" dirty="0" smtClean="0"/>
              <a:t>Liverpool</a:t>
            </a:r>
            <a:endParaRPr lang="ru-RU" sz="4800" b="1" i="1" dirty="0"/>
          </a:p>
        </p:txBody>
      </p:sp>
      <p:sp>
        <p:nvSpPr>
          <p:cNvPr id="7" name="Прямоугольник 6"/>
          <p:cNvSpPr/>
          <p:nvPr/>
        </p:nvSpPr>
        <p:spPr>
          <a:xfrm>
            <a:off x="0" y="4272677"/>
            <a:ext cx="9144000" cy="2585323"/>
          </a:xfrm>
          <a:prstGeom prst="rect">
            <a:avLst/>
          </a:prstGeom>
        </p:spPr>
        <p:txBody>
          <a:bodyPr wrap="square">
            <a:spAutoFit/>
          </a:bodyPr>
          <a:lstStyle/>
          <a:p>
            <a:r>
              <a:rPr lang="en-US" b="1" i="1" dirty="0" smtClean="0"/>
              <a:t>The most important sights of Liverpool is, without a doubt, Albert Dock, inaugurated more than 150 years ago, Prince Albert, and represents a symbol of the heyday of the city, the former once the port of international importance. Today, in a huge complex of buildings Albert Dock posted a variety of shops, cafes, bars, restaurants and museums, including the Tate Gallery of Modern Art and the Merseyside Maritime Museum. In the immediate vicinity of the Albert Dock Pier Head, which are the famous Royal Liver Buildings and the legendary bird </a:t>
            </a:r>
            <a:r>
              <a:rPr lang="en-US" b="1" i="1" dirty="0" smtClean="0"/>
              <a:t>Layver</a:t>
            </a:r>
            <a:r>
              <a:rPr lang="en-US" b="1" i="1" dirty="0" smtClean="0"/>
              <a:t> - a symbol of Liverpool. Here you can take a ferry ride and enjoy the beautiful views of the city.</a:t>
            </a:r>
            <a:endParaRPr lang="ru-RU" b="1" i="1" dirty="0"/>
          </a:p>
        </p:txBody>
      </p:sp>
    </p:spTree>
  </p:cSld>
  <p:clrMapOvr>
    <a:masterClrMapping/>
  </p:clrMapOvr>
</p:sld>
</file>

<file path=ppt/theme/theme1.xml><?xml version="1.0" encoding="utf-8"?>
<a:theme xmlns:a="http://schemas.openxmlformats.org/drawingml/2006/main" name="Техническая">
  <a:themeElements>
    <a:clrScheme name="Яркая">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106</TotalTime>
  <Words>810</Words>
  <Application>Microsoft Office PowerPoint</Application>
  <PresentationFormat>Экран (4:3)</PresentationFormat>
  <Paragraphs>31</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Техническая</vt:lpstr>
      <vt:lpstr>The student 8 "G" class  AlexeevA  Anastasia   And  Meshcheriakova  Anastasia</vt:lpstr>
      <vt:lpstr>Слайд 2</vt:lpstr>
      <vt:lpstr>Слайд 3</vt:lpstr>
      <vt:lpstr>Слайд 4</vt:lpstr>
      <vt:lpstr>Слайд 5</vt:lpstr>
      <vt:lpstr>Слайд 6</vt:lpstr>
      <vt:lpstr>Слайд 7</vt:lpstr>
      <vt:lpstr>Слайд 8</vt:lpstr>
      <vt:lpstr>Слайд 9</vt:lpstr>
      <vt:lpstr>Слайд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student 8 "G" class  AlexeevA  Anastasia   And  Meshcheriakova  Anastasia</dc:title>
  <dc:creator>User</dc:creator>
  <cp:lastModifiedBy>User</cp:lastModifiedBy>
  <cp:revision>12</cp:revision>
  <dcterms:created xsi:type="dcterms:W3CDTF">2015-02-03T11:36:32Z</dcterms:created>
  <dcterms:modified xsi:type="dcterms:W3CDTF">2015-02-03T13:33:36Z</dcterms:modified>
</cp:coreProperties>
</file>