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62" r:id="rId6"/>
    <p:sldId id="258" r:id="rId7"/>
    <p:sldId id="263" r:id="rId8"/>
    <p:sldId id="264" r:id="rId9"/>
    <p:sldId id="265" r:id="rId10"/>
    <p:sldId id="266" r:id="rId11"/>
    <p:sldId id="267" r:id="rId12"/>
    <p:sldId id="268" r:id="rId13"/>
    <p:sldId id="269" r:id="rId14"/>
    <p:sldId id="270" r:id="rId15"/>
    <p:sldId id="259" r:id="rId1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600"/>
    <a:srgbClr val="A40000"/>
    <a:srgbClr val="001A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91" d="100"/>
          <a:sy n="91" d="100"/>
        </p:scale>
        <p:origin x="-97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print">
            <a:lum/>
          </a:blip>
          <a:srcRect/>
          <a:stretch>
            <a:fillRect t="-6000" b="-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10777"/>
            <a:ext cx="7772400" cy="1470025"/>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defRPr sz="4800" b="1" cap="none" spc="50">
                <a:ln w="11430"/>
                <a:solidFill>
                  <a:srgbClr val="C00000"/>
                </a:solidFill>
                <a:effectLst>
                  <a:outerShdw blurRad="76200" dist="50800" dir="5400000" algn="tl" rotWithShape="0">
                    <a:srgbClr val="000000">
                      <a:alpha val="65000"/>
                    </a:srgbClr>
                  </a:outerShdw>
                </a:effectLst>
              </a:defRPr>
            </a:lvl1pPr>
          </a:lstStyle>
          <a:p>
            <a:r>
              <a:rPr lang="ru-RU" dirty="0" smtClean="0"/>
              <a:t>Образец заголовка</a:t>
            </a:r>
            <a:endParaRPr lang="ru-RU" dirty="0"/>
          </a:p>
        </p:txBody>
      </p:sp>
      <p:sp>
        <p:nvSpPr>
          <p:cNvPr id="3" name="Подзаголовок 2"/>
          <p:cNvSpPr>
            <a:spLocks noGrp="1"/>
          </p:cNvSpPr>
          <p:nvPr>
            <p:ph type="subTitle" idx="1"/>
          </p:nvPr>
        </p:nvSpPr>
        <p:spPr>
          <a:xfrm>
            <a:off x="1371600" y="2166552"/>
            <a:ext cx="6400800" cy="1752600"/>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marL="0" indent="0" algn="ctr">
              <a:buNone/>
              <a:defRPr b="1" cap="none" spc="50">
                <a:ln w="11430"/>
                <a:solidFill>
                  <a:srgbClr val="002600"/>
                </a:solidFill>
                <a:effectLst>
                  <a:outerShdw blurRad="76200" dist="50800" dir="5400000" algn="tl" rotWithShape="0">
                    <a:srgbClr val="000000">
                      <a:alpha val="65000"/>
                    </a:srgb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dirty="0" smtClean="0"/>
              <a:t>Образец подзаголовка</a:t>
            </a:r>
            <a:endParaRPr lang="ru-RU" dirty="0"/>
          </a:p>
        </p:txBody>
      </p:sp>
      <p:sp>
        <p:nvSpPr>
          <p:cNvPr id="4" name="Дата 3"/>
          <p:cNvSpPr>
            <a:spLocks noGrp="1"/>
          </p:cNvSpPr>
          <p:nvPr>
            <p:ph type="dt" sz="half" idx="10"/>
          </p:nvPr>
        </p:nvSpPr>
        <p:spPr/>
        <p:txBody>
          <a:bodyPr/>
          <a:lstStyle>
            <a:lvl1pPr>
              <a:defRPr/>
            </a:lvl1pPr>
          </a:lstStyle>
          <a:p>
            <a:pPr>
              <a:defRPr/>
            </a:pPr>
            <a:fld id="{DF0E99BC-4097-43CC-9D13-75ABF74C2ACB}" type="datetimeFigureOut">
              <a:rPr lang="ru-RU"/>
              <a:pPr>
                <a:defRPr/>
              </a:pPr>
              <a:t>14.04.2015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4BFF09C-691A-44BD-B587-E9F27112F1A9}"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CD5A58B-BAEE-4B7F-BE21-9465A7B97683}" type="datetimeFigureOut">
              <a:rPr lang="ru-RU"/>
              <a:pPr>
                <a:defRPr/>
              </a:pPr>
              <a:t>14.04.2015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D4676DD-BE0C-4A55-99AD-14FB74E9FD7E}" type="slidenum">
              <a:rPr lang="ru-RU"/>
              <a:pPr>
                <a:defRPr/>
              </a:pPr>
              <a:t>‹#›</a:t>
            </a:fld>
            <a:endParaRPr lang="ru-RU"/>
          </a:p>
        </p:txBody>
      </p:sp>
      <p:sp>
        <p:nvSpPr>
          <p:cNvPr id="9" name="Рамка 8"/>
          <p:cNvSpPr/>
          <p:nvPr userDrawn="1"/>
        </p:nvSpPr>
        <p:spPr>
          <a:xfrm>
            <a:off x="0" y="0"/>
            <a:ext cx="9144000" cy="6876000"/>
          </a:xfrm>
          <a:prstGeom prst="frame">
            <a:avLst>
              <a:gd name="adj1" fmla="val 3921"/>
            </a:avLst>
          </a:prstGeom>
          <a:gradFill flip="none" rotWithShape="1">
            <a:gsLst>
              <a:gs pos="23000">
                <a:schemeClr val="bg1"/>
              </a:gs>
              <a:gs pos="55000">
                <a:srgbClr val="0070C0"/>
              </a:gs>
              <a:gs pos="0">
                <a:srgbClr val="C00000"/>
              </a:gs>
              <a:gs pos="75000">
                <a:srgbClr val="0070C0"/>
              </a:gs>
              <a:gs pos="100000">
                <a:srgbClr val="C00000"/>
              </a:gs>
              <a:gs pos="85000">
                <a:schemeClr val="bg1"/>
              </a:gs>
            </a:gsLst>
            <a:path path="circle">
              <a:fillToRect r="100000" b="100000"/>
            </a:path>
            <a:tileRect l="-100000" t="-10000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4A4CA539-49EF-4014-A309-4AF50D555532}" type="datetimeFigureOut">
              <a:rPr lang="ru-RU"/>
              <a:pPr>
                <a:defRPr/>
              </a:pPr>
              <a:t>14.04.2015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6AFA7B1-9BA9-4F7C-9415-8DFE84A08E02}"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FC780D8-0BB4-4CA8-BB0D-334463E4E311}" type="datetimeFigureOut">
              <a:rPr lang="ru-RU"/>
              <a:pPr>
                <a:defRPr/>
              </a:pPr>
              <a:t>14.04.2015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BDE9724-80EA-4E7E-9041-4042C75E4B68}"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8" name="Рамка 7"/>
          <p:cNvSpPr/>
          <p:nvPr userDrawn="1"/>
        </p:nvSpPr>
        <p:spPr>
          <a:xfrm>
            <a:off x="0" y="0"/>
            <a:ext cx="9144000" cy="6876000"/>
          </a:xfrm>
          <a:prstGeom prst="frame">
            <a:avLst>
              <a:gd name="adj1" fmla="val 3921"/>
            </a:avLst>
          </a:prstGeom>
          <a:gradFill flip="none" rotWithShape="1">
            <a:gsLst>
              <a:gs pos="23000">
                <a:schemeClr val="bg1"/>
              </a:gs>
              <a:gs pos="55000">
                <a:srgbClr val="0070C0"/>
              </a:gs>
              <a:gs pos="0">
                <a:srgbClr val="C00000"/>
              </a:gs>
              <a:gs pos="75000">
                <a:srgbClr val="0070C0"/>
              </a:gs>
              <a:gs pos="100000">
                <a:srgbClr val="C00000"/>
              </a:gs>
              <a:gs pos="85000">
                <a:schemeClr val="bg1"/>
              </a:gs>
            </a:gsLst>
            <a:path path="circle">
              <a:fillToRect r="100000" b="100000"/>
            </a:path>
            <a:tileRect l="-100000" t="-10000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71E3FE8-71BE-491E-B4D6-06B65BC7565C}" type="datetimeFigureOut">
              <a:rPr lang="ru-RU"/>
              <a:pPr>
                <a:defRPr/>
              </a:pPr>
              <a:t>14.04.2015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885BBCD-3C52-4B0B-A9C5-122095A96AEF}" type="slidenum">
              <a:rPr lang="ru-RU"/>
              <a:pPr>
                <a:defRPr/>
              </a:pPr>
              <a:t>‹#›</a:t>
            </a:fld>
            <a:endParaRPr lang="ru-RU"/>
          </a:p>
        </p:txBody>
      </p:sp>
      <p:pic>
        <p:nvPicPr>
          <p:cNvPr id="1027" name="Picture 3" descr="C:\Users\Solaris\Downloads\UK.png"/>
          <p:cNvPicPr>
            <a:picLocks noChangeAspect="1" noChangeArrowheads="1"/>
          </p:cNvPicPr>
          <p:nvPr userDrawn="1"/>
        </p:nvPicPr>
        <p:blipFill>
          <a:blip r:embed="rId2" cstate="print"/>
          <a:srcRect b="7382"/>
          <a:stretch>
            <a:fillRect/>
          </a:stretch>
        </p:blipFill>
        <p:spPr bwMode="auto">
          <a:xfrm>
            <a:off x="0" y="5524299"/>
            <a:ext cx="1440000" cy="1333701"/>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Заголовок и объект">
    <p:spTree>
      <p:nvGrpSpPr>
        <p:cNvPr id="1" name=""/>
        <p:cNvGrpSpPr/>
        <p:nvPr/>
      </p:nvGrpSpPr>
      <p:grpSpPr>
        <a:xfrm>
          <a:off x="0" y="0"/>
          <a:ext cx="0" cy="0"/>
          <a:chOff x="0" y="0"/>
          <a:chExt cx="0" cy="0"/>
        </a:xfrm>
      </p:grpSpPr>
      <p:sp>
        <p:nvSpPr>
          <p:cNvPr id="10" name="Рамка 9"/>
          <p:cNvSpPr/>
          <p:nvPr userDrawn="1"/>
        </p:nvSpPr>
        <p:spPr>
          <a:xfrm flipH="1">
            <a:off x="0" y="0"/>
            <a:ext cx="9144000" cy="6876000"/>
          </a:xfrm>
          <a:prstGeom prst="frame">
            <a:avLst>
              <a:gd name="adj1" fmla="val 3921"/>
            </a:avLst>
          </a:prstGeom>
          <a:gradFill flip="none" rotWithShape="1">
            <a:gsLst>
              <a:gs pos="23000">
                <a:schemeClr val="bg1"/>
              </a:gs>
              <a:gs pos="55000">
                <a:srgbClr val="0070C0"/>
              </a:gs>
              <a:gs pos="0">
                <a:srgbClr val="C00000"/>
              </a:gs>
              <a:gs pos="75000">
                <a:srgbClr val="0070C0"/>
              </a:gs>
              <a:gs pos="100000">
                <a:srgbClr val="C00000"/>
              </a:gs>
              <a:gs pos="85000">
                <a:schemeClr val="bg1"/>
              </a:gs>
            </a:gsLst>
            <a:path path="circle">
              <a:fillToRect r="100000" b="100000"/>
            </a:path>
            <a:tileRect l="-100000" t="-10000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 name="Заголовок 1"/>
          <p:cNvSpPr>
            <a:spLocks noGrp="1"/>
          </p:cNvSpPr>
          <p:nvPr>
            <p:ph type="title"/>
          </p:nvPr>
        </p:nvSpPr>
        <p:spPr/>
        <p:txBody>
          <a:bodyPr/>
          <a:lstStyle>
            <a:lvl1pPr>
              <a:defRPr>
                <a:solidFill>
                  <a:srgbClr val="002600"/>
                </a:solidFill>
              </a:defRPr>
            </a:lvl1pPr>
          </a:lstStyle>
          <a:p>
            <a:r>
              <a:rPr lang="ru-RU" dirty="0" smtClean="0"/>
              <a:t>Образец заголовка</a:t>
            </a:r>
            <a:endParaRPr lang="ru-RU" dirty="0"/>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971E3FE8-71BE-491E-B4D6-06B65BC7565C}" type="datetimeFigureOut">
              <a:rPr lang="ru-RU"/>
              <a:pPr>
                <a:defRPr/>
              </a:pPr>
              <a:t>14.04.2015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885BBCD-3C52-4B0B-A9C5-122095A96AEF}" type="slidenum">
              <a:rPr lang="ru-RU"/>
              <a:pPr>
                <a:defRPr/>
              </a:pPr>
              <a:t>‹#›</a:t>
            </a:fld>
            <a:endParaRPr lang="ru-RU"/>
          </a:p>
        </p:txBody>
      </p:sp>
      <p:pic>
        <p:nvPicPr>
          <p:cNvPr id="1026" name="Picture 2" descr="C:\Users\Solaris\Downloads\Rossiya-Russia.png"/>
          <p:cNvPicPr>
            <a:picLocks noChangeAspect="1" noChangeArrowheads="1"/>
          </p:cNvPicPr>
          <p:nvPr userDrawn="1"/>
        </p:nvPicPr>
        <p:blipFill>
          <a:blip r:embed="rId2" cstate="print"/>
          <a:srcRect b="7382"/>
          <a:stretch>
            <a:fillRect/>
          </a:stretch>
        </p:blipFill>
        <p:spPr bwMode="auto">
          <a:xfrm>
            <a:off x="0" y="5524299"/>
            <a:ext cx="1440000" cy="1333701"/>
          </a:xfrm>
          <a:prstGeom prst="rect">
            <a:avLst/>
          </a:prstGeom>
          <a:noFill/>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0C525614-DBD8-4CAF-ABDD-876B54BF54C6}" type="datetimeFigureOut">
              <a:rPr lang="ru-RU"/>
              <a:pPr>
                <a:defRPr/>
              </a:pPr>
              <a:t>14.04.2015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D0CD905-1ACF-4156-A180-2BDE0C597E49}" type="slidenum">
              <a:rPr lang="ru-RU"/>
              <a:pPr>
                <a:defRPr/>
              </a:pPr>
              <a:t>‹#›</a:t>
            </a:fld>
            <a:endParaRPr lang="ru-RU"/>
          </a:p>
        </p:txBody>
      </p:sp>
      <p:sp>
        <p:nvSpPr>
          <p:cNvPr id="9" name="Рамка 8"/>
          <p:cNvSpPr/>
          <p:nvPr userDrawn="1"/>
        </p:nvSpPr>
        <p:spPr>
          <a:xfrm>
            <a:off x="0" y="0"/>
            <a:ext cx="9144000" cy="6876000"/>
          </a:xfrm>
          <a:prstGeom prst="frame">
            <a:avLst>
              <a:gd name="adj1" fmla="val 3921"/>
            </a:avLst>
          </a:prstGeom>
          <a:gradFill flip="none" rotWithShape="1">
            <a:gsLst>
              <a:gs pos="23000">
                <a:schemeClr val="bg1"/>
              </a:gs>
              <a:gs pos="55000">
                <a:srgbClr val="0070C0"/>
              </a:gs>
              <a:gs pos="0">
                <a:srgbClr val="C00000"/>
              </a:gs>
              <a:gs pos="75000">
                <a:srgbClr val="0070C0"/>
              </a:gs>
              <a:gs pos="100000">
                <a:srgbClr val="C00000"/>
              </a:gs>
              <a:gs pos="85000">
                <a:schemeClr val="bg1"/>
              </a:gs>
            </a:gsLst>
            <a:path path="circle">
              <a:fillToRect r="100000" b="100000"/>
            </a:path>
            <a:tileRect l="-100000" t="-10000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E78639BA-5FCF-41B7-BFD7-8E7DA3C9E8F6}" type="datetimeFigureOut">
              <a:rPr lang="ru-RU"/>
              <a:pPr>
                <a:defRPr/>
              </a:pPr>
              <a:t>14.04.2015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978F713-4922-40AB-8C07-80ED0CFF25D9}"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429871B3-4A46-4287-97D2-459E520438E5}" type="datetimeFigureOut">
              <a:rPr lang="ru-RU"/>
              <a:pPr>
                <a:defRPr/>
              </a:pPr>
              <a:t>14.04.2015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07B90BED-F5FE-47C3-9D46-FFAF697F32C1}"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3F408D09-4132-47B2-86D2-8562647DB6CA}" type="datetimeFigureOut">
              <a:rPr lang="ru-RU"/>
              <a:pPr>
                <a:defRPr/>
              </a:pPr>
              <a:t>14.04.2015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AD2DC743-20B4-4C50-8251-E72739FDFC0D}"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8697F3B9-10CB-4CAF-8EF1-73A5C8530708}" type="datetimeFigureOut">
              <a:rPr lang="ru-RU"/>
              <a:pPr>
                <a:defRPr/>
              </a:pPr>
              <a:t>14.04.2015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A2459CF9-3D87-41C6-A94D-633C1B6FEC95}" type="slidenum">
              <a:rPr lang="ru-RU"/>
              <a:pPr>
                <a:defRPr/>
              </a:pPr>
              <a:t>‹#›</a:t>
            </a:fld>
            <a:endParaRPr lang="ru-RU"/>
          </a:p>
        </p:txBody>
      </p:sp>
      <p:sp>
        <p:nvSpPr>
          <p:cNvPr id="6" name="Рамка 5"/>
          <p:cNvSpPr/>
          <p:nvPr userDrawn="1"/>
        </p:nvSpPr>
        <p:spPr>
          <a:xfrm>
            <a:off x="0" y="0"/>
            <a:ext cx="9144000" cy="6876000"/>
          </a:xfrm>
          <a:prstGeom prst="frame">
            <a:avLst>
              <a:gd name="adj1" fmla="val 3921"/>
            </a:avLst>
          </a:prstGeom>
          <a:gradFill flip="none" rotWithShape="1">
            <a:gsLst>
              <a:gs pos="23000">
                <a:schemeClr val="bg1"/>
              </a:gs>
              <a:gs pos="55000">
                <a:srgbClr val="0070C0"/>
              </a:gs>
              <a:gs pos="0">
                <a:srgbClr val="C00000"/>
              </a:gs>
              <a:gs pos="75000">
                <a:srgbClr val="0070C0"/>
              </a:gs>
              <a:gs pos="100000">
                <a:srgbClr val="C00000"/>
              </a:gs>
              <a:gs pos="85000">
                <a:schemeClr val="bg1"/>
              </a:gs>
            </a:gsLst>
            <a:path path="circle">
              <a:fillToRect r="100000" b="100000"/>
            </a:path>
            <a:tileRect l="-100000" t="-100000"/>
          </a:gra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F0B47AB6-B7D9-493D-8B73-1839B84FB0FA}" type="datetimeFigureOut">
              <a:rPr lang="ru-RU"/>
              <a:pPr>
                <a:defRPr/>
              </a:pPr>
              <a:t>14.04.2015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086751B-A817-4CC4-937E-5A1A6405521A}"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20000"/>
                <a:lumOff val="80000"/>
              </a:schemeClr>
            </a:gs>
            <a:gs pos="50000">
              <a:schemeClr val="accent1">
                <a:tint val="44500"/>
                <a:satMod val="160000"/>
              </a:schemeClr>
            </a:gs>
            <a:gs pos="100000">
              <a:schemeClr val="tx2">
                <a:lumMod val="60000"/>
                <a:lumOff val="40000"/>
              </a:schemeClr>
            </a:gs>
          </a:gsLst>
          <a:lin ang="5400000" scaled="0"/>
          <a:tileRect/>
        </a:gra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dirty="0"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BCEA28B9-9D2C-4ABD-9D6A-4D31797CFBC9}" type="datetimeFigureOut">
              <a:rPr lang="ru-RU"/>
              <a:pPr>
                <a:defRPr/>
              </a:pPr>
              <a:t>14.04.2015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8BDB061F-0AC7-463E-8172-F436812BAE92}"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60"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Lst>
  <p:txStyles>
    <p:titleStyle>
      <a:lvl1pPr algn="ctr" rtl="0" fontAlgn="base">
        <a:spcBef>
          <a:spcPct val="0"/>
        </a:spcBef>
        <a:spcAft>
          <a:spcPct val="0"/>
        </a:spcAft>
        <a:defRPr sz="4400" kern="1200">
          <a:solidFill>
            <a:srgbClr val="002600"/>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rgbClr val="002600"/>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rgbClr val="002600"/>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rgbClr val="002600"/>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rgbClr val="002600"/>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rgbClr val="0026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britishbridge.ru/dostoprimechatelnosti-velikobritanii/big-ben/" TargetMode="External"/><Relationship Id="rId2" Type="http://schemas.openxmlformats.org/officeDocument/2006/relationships/hyperlink" Target="http://wallpaper-yaport.ru/architecture/oboinnksl.html" TargetMode="External"/><Relationship Id="rId1" Type="http://schemas.openxmlformats.org/officeDocument/2006/relationships/slideLayout" Target="../slideLayouts/slideLayout7.xml"/><Relationship Id="rId5" Type="http://schemas.openxmlformats.org/officeDocument/2006/relationships/hyperlink" Target="http://pedsovet.su/" TargetMode="External"/><Relationship Id="rId4" Type="http://schemas.openxmlformats.org/officeDocument/2006/relationships/hyperlink" Target="http://mayosoft.deviantart.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Russia and Scotland</a:t>
            </a:r>
            <a:endParaRPr lang="ru-RU" dirty="0"/>
          </a:p>
        </p:txBody>
      </p:sp>
      <p:sp>
        <p:nvSpPr>
          <p:cNvPr id="3" name="Подзаголовок 2"/>
          <p:cNvSpPr>
            <a:spLocks noGrp="1"/>
          </p:cNvSpPr>
          <p:nvPr>
            <p:ph type="subTitle" idx="1"/>
          </p:nvPr>
        </p:nvSpPr>
        <p:spPr/>
        <p:txBody>
          <a:bodyPr/>
          <a:lstStyle/>
          <a:p>
            <a:r>
              <a:rPr lang="en-US" b="1" dirty="0" smtClean="0">
                <a:effectLst>
                  <a:outerShdw blurRad="38100" dist="38100" dir="2700000" algn="tl">
                    <a:srgbClr val="000000">
                      <a:alpha val="43137"/>
                    </a:srgbClr>
                  </a:outerShdw>
                </a:effectLst>
              </a:rPr>
              <a:t>A different language is a different vision of life</a:t>
            </a:r>
            <a:endParaRPr lang="ru-RU"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1600200"/>
            <a:ext cx="8229600" cy="4525963"/>
          </a:xfrm>
        </p:spPr>
        <p:txBody>
          <a:bodyPr/>
          <a:lstStyle/>
          <a:p>
            <a:r>
              <a:rPr lang="en-US" sz="2400" dirty="0" smtClean="0"/>
              <a:t>The string of Russo-Scottish army generals is </a:t>
            </a:r>
            <a:r>
              <a:rPr lang="en-US" sz="2400" dirty="0" err="1" smtClean="0"/>
              <a:t>rivalled</a:t>
            </a:r>
            <a:r>
              <a:rPr lang="en-US" sz="2400" dirty="0" smtClean="0"/>
              <a:t> by an equally brilliant line of marine commanders. First place among them undisputedly belongs to </a:t>
            </a:r>
            <a:r>
              <a:rPr lang="en-US" sz="2400" b="1" dirty="0" smtClean="0"/>
              <a:t>Samuel </a:t>
            </a:r>
            <a:r>
              <a:rPr lang="en-US" sz="2400" b="1" dirty="0" err="1" smtClean="0"/>
              <a:t>Greig</a:t>
            </a:r>
            <a:r>
              <a:rPr lang="en-US" sz="2400" dirty="0" smtClean="0"/>
              <a:t> of </a:t>
            </a:r>
            <a:r>
              <a:rPr lang="en-US" sz="2400" dirty="0" err="1" smtClean="0"/>
              <a:t>Inverkeithing</a:t>
            </a:r>
            <a:r>
              <a:rPr lang="en-US" sz="2400" dirty="0" smtClean="0"/>
              <a:t> (1735–1788), full admiral, reformer of Russia’s Baltic Fleet, victor at </a:t>
            </a:r>
            <a:r>
              <a:rPr lang="en-US" sz="2400" dirty="0" err="1" smtClean="0"/>
              <a:t>Chesme</a:t>
            </a:r>
            <a:r>
              <a:rPr lang="en-US" sz="2400" dirty="0" smtClean="0"/>
              <a:t> and </a:t>
            </a:r>
            <a:r>
              <a:rPr lang="en-US" sz="2400" dirty="0" err="1" smtClean="0"/>
              <a:t>Hogland</a:t>
            </a:r>
            <a:r>
              <a:rPr lang="en-US" sz="2400" dirty="0" smtClean="0"/>
              <a:t>. Some celebrated naval dynasties were established; all four of </a:t>
            </a:r>
            <a:r>
              <a:rPr lang="en-US" sz="2400" dirty="0" err="1" smtClean="0"/>
              <a:t>Greig’s</a:t>
            </a:r>
            <a:r>
              <a:rPr lang="en-US" sz="2400" dirty="0" smtClean="0"/>
              <a:t> sons followed in his footsteps, and his grandson ended up Minister of Finance. All told, nearly thirty Russian Scots achieved flag ranks before the destruction of the Imperial Navy in 1917.</a:t>
            </a:r>
            <a:endParaRPr lang="ru-RU" sz="2400" dirty="0" smtClean="0"/>
          </a:p>
          <a:p>
            <a:endParaRPr lang="ru-RU"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1600200"/>
            <a:ext cx="8229600" cy="4525963"/>
          </a:xfrm>
        </p:spPr>
        <p:txBody>
          <a:bodyPr/>
          <a:lstStyle/>
          <a:p>
            <a:r>
              <a:rPr lang="en-US" sz="2400" dirty="0" smtClean="0"/>
              <a:t>Scottish entrepreneurs and engineers, with their proud technological traditions, had ample chances to shine. </a:t>
            </a:r>
            <a:r>
              <a:rPr lang="en-US" sz="2400" b="1" dirty="0" smtClean="0"/>
              <a:t>Charles Gascoigne</a:t>
            </a:r>
            <a:r>
              <a:rPr lang="en-US" sz="2400" dirty="0" smtClean="0"/>
              <a:t> and </a:t>
            </a:r>
            <a:r>
              <a:rPr lang="en-US" sz="2400" b="1" dirty="0" smtClean="0"/>
              <a:t>Charles Baird</a:t>
            </a:r>
            <a:r>
              <a:rPr lang="en-US" sz="2400" dirty="0" smtClean="0"/>
              <a:t> created their own industrial kingdoms in St. Petersburg and beyond. Baird owned a wharf where in 1815 he devised and launched Russia’s maiden steamship, the </a:t>
            </a:r>
            <a:r>
              <a:rPr lang="en-US" sz="2400" i="1" dirty="0" err="1" smtClean="0"/>
              <a:t>Elizaveta</a:t>
            </a:r>
            <a:r>
              <a:rPr lang="en-US" sz="2400" dirty="0" smtClean="0"/>
              <a:t>. In 1856 </a:t>
            </a:r>
            <a:r>
              <a:rPr lang="en-US" sz="2400" b="1" dirty="0" smtClean="0"/>
              <a:t>Murdoch Macpherson</a:t>
            </a:r>
            <a:r>
              <a:rPr lang="en-US" sz="2400" dirty="0" smtClean="0"/>
              <a:t> founded his giant Baltic Works and Shipyard, still running today at the mouth of the Neva.</a:t>
            </a:r>
            <a:endParaRPr lang="ru-RU" sz="2400" dirty="0" smtClean="0"/>
          </a:p>
          <a:p>
            <a:endParaRPr lang="ru-RU"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1600200"/>
            <a:ext cx="8229600" cy="4525963"/>
          </a:xfrm>
        </p:spPr>
        <p:txBody>
          <a:bodyPr/>
          <a:lstStyle/>
          <a:p>
            <a:r>
              <a:rPr lang="en-US" sz="2400" dirty="0" smtClean="0"/>
              <a:t>Scholarly and artistic contacts also prospered from the early 18th Century onwards</a:t>
            </a:r>
            <a:r>
              <a:rPr lang="en-US" sz="2400" b="1" dirty="0" smtClean="0"/>
              <a:t>. James Bruce </a:t>
            </a:r>
            <a:r>
              <a:rPr lang="en-US" sz="2400" dirty="0" smtClean="0"/>
              <a:t>and</a:t>
            </a:r>
            <a:r>
              <a:rPr lang="en-US" sz="2400" b="1" dirty="0" smtClean="0"/>
              <a:t> Robert Erskine,</a:t>
            </a:r>
            <a:r>
              <a:rPr lang="en-US" sz="2400" dirty="0" smtClean="0"/>
              <a:t> the most learned men in </a:t>
            </a:r>
            <a:r>
              <a:rPr lang="en-US" sz="2400" dirty="0" err="1" smtClean="0"/>
              <a:t>Petrine</a:t>
            </a:r>
            <a:r>
              <a:rPr lang="en-US" sz="2400" dirty="0" smtClean="0"/>
              <a:t> Russia, bequeathed their unique libraries and collections to the St. Petersburg Academy of Sciences. The architects </a:t>
            </a:r>
            <a:r>
              <a:rPr lang="en-US" sz="2400" b="1" dirty="0" smtClean="0"/>
              <a:t>Charles Cameron</a:t>
            </a:r>
            <a:r>
              <a:rPr lang="en-US" sz="2400" dirty="0" smtClean="0"/>
              <a:t>, </a:t>
            </a:r>
            <a:r>
              <a:rPr lang="en-US" sz="2400" b="1" dirty="0" smtClean="0"/>
              <a:t>Adam </a:t>
            </a:r>
            <a:r>
              <a:rPr lang="en-US" sz="2400" b="1" dirty="0" err="1" smtClean="0"/>
              <a:t>Menelaws</a:t>
            </a:r>
            <a:r>
              <a:rPr lang="en-US" sz="2400" dirty="0" smtClean="0"/>
              <a:t> and </a:t>
            </a:r>
            <a:r>
              <a:rPr lang="en-US" sz="2400" b="1" dirty="0" smtClean="0"/>
              <a:t>William Hastie</a:t>
            </a:r>
            <a:r>
              <a:rPr lang="en-US" sz="2400" dirty="0" smtClean="0"/>
              <a:t> stand on a par with any European master of their time. Scots doctors made an extraordinary contribution, directing Russian medical bodies, publishing novel essays and </a:t>
            </a:r>
            <a:r>
              <a:rPr lang="en-US" sz="2400" dirty="0" err="1" smtClean="0"/>
              <a:t>practising</a:t>
            </a:r>
            <a:r>
              <a:rPr lang="en-US" sz="2400" dirty="0" smtClean="0"/>
              <a:t> modern methods of treatment. Probably the most eminent of them was </a:t>
            </a:r>
            <a:r>
              <a:rPr lang="en-US" sz="2400" b="1" dirty="0" smtClean="0"/>
              <a:t>James Wylie</a:t>
            </a:r>
            <a:r>
              <a:rPr lang="en-US" sz="2400" dirty="0" smtClean="0"/>
              <a:t>, who rose to personal doctor of three Tsars, President of the Medico-Chirurgical Academy and Russia’s sole baronet.</a:t>
            </a:r>
            <a:endParaRPr lang="ru-RU" sz="2400" dirty="0" smtClean="0"/>
          </a:p>
          <a:p>
            <a:endParaRPr lang="ru-RU"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en-US" sz="2400" b="1" dirty="0" smtClean="0"/>
              <a:t>William Carrick</a:t>
            </a:r>
            <a:r>
              <a:rPr lang="en-US" sz="2400" dirty="0" smtClean="0"/>
              <a:t> pioneered photography among the townsfolk and peasantry of Russia; a Scot named </a:t>
            </a:r>
            <a:r>
              <a:rPr lang="en-US" sz="2400" b="1" dirty="0" smtClean="0"/>
              <a:t>Denbigh</a:t>
            </a:r>
            <a:r>
              <a:rPr lang="en-US" sz="2400" dirty="0" smtClean="0"/>
              <a:t> engaged in fur trade, fishing and processing “sea cabbage” on the island of Sakhalin; </a:t>
            </a:r>
            <a:r>
              <a:rPr lang="en-US" sz="2400" b="1" dirty="0" smtClean="0"/>
              <a:t>Alexander </a:t>
            </a:r>
            <a:r>
              <a:rPr lang="en-US" sz="2400" b="1" dirty="0" err="1" smtClean="0"/>
              <a:t>Bisset</a:t>
            </a:r>
            <a:r>
              <a:rPr lang="en-US" sz="2400" dirty="0" smtClean="0"/>
              <a:t> introduced and supervised tea-planting and manufacture in Georgia, and in the 1890s, football kicked off in St. Petersburg largely thanks to the Scottish </a:t>
            </a:r>
            <a:r>
              <a:rPr lang="en-US" sz="2400" dirty="0" err="1" smtClean="0"/>
              <a:t>labour</a:t>
            </a:r>
            <a:r>
              <a:rPr lang="en-US" sz="2400" dirty="0" smtClean="0"/>
              <a:t> force who formed the bulk of the first champion side.</a:t>
            </a:r>
            <a:endParaRPr lang="ru-RU" sz="2400" dirty="0" smtClean="0"/>
          </a:p>
          <a:p>
            <a:endParaRPr lang="ru-RU"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en-US" sz="2400" dirty="0" smtClean="0"/>
              <a:t>It is little known that Sergey Diaghilev’s first exhibition was mainly devoted to paintings by the Glasgow Boys. In 1901–02 two great masters of </a:t>
            </a:r>
            <a:r>
              <a:rPr lang="en-US" sz="2400" i="1" dirty="0" smtClean="0"/>
              <a:t>Art Nouveau</a:t>
            </a:r>
            <a:r>
              <a:rPr lang="en-US" sz="2400" dirty="0" smtClean="0"/>
              <a:t>, </a:t>
            </a:r>
            <a:r>
              <a:rPr lang="en-US" sz="2400" b="1" dirty="0" err="1" smtClean="0"/>
              <a:t>Fiodor</a:t>
            </a:r>
            <a:r>
              <a:rPr lang="en-US" sz="2400" b="1" dirty="0" smtClean="0"/>
              <a:t> </a:t>
            </a:r>
            <a:r>
              <a:rPr lang="en-US" sz="2400" b="1" dirty="0" err="1" smtClean="0"/>
              <a:t>Shekhtel</a:t>
            </a:r>
            <a:r>
              <a:rPr lang="en-US" sz="2400" dirty="0" smtClean="0"/>
              <a:t> and </a:t>
            </a:r>
            <a:r>
              <a:rPr lang="en-US" sz="2400" b="1" dirty="0" smtClean="0"/>
              <a:t>Charles </a:t>
            </a:r>
            <a:r>
              <a:rPr lang="en-US" sz="2400" b="1" dirty="0" err="1" smtClean="0"/>
              <a:t>Rennie</a:t>
            </a:r>
            <a:r>
              <a:rPr lang="en-US" sz="2400" dirty="0" smtClean="0"/>
              <a:t> </a:t>
            </a:r>
            <a:r>
              <a:rPr lang="en-US" sz="2400" b="1" dirty="0" smtClean="0"/>
              <a:t>Mackintosh</a:t>
            </a:r>
            <a:r>
              <a:rPr lang="en-US" sz="2400" dirty="0" smtClean="0"/>
              <a:t>, held an exchange of their work in Glasgow and Moscow; </a:t>
            </a:r>
            <a:r>
              <a:rPr lang="en-US" sz="2400" dirty="0" err="1" smtClean="0"/>
              <a:t>Shekhtel’s</a:t>
            </a:r>
            <a:r>
              <a:rPr lang="en-US" sz="2400" dirty="0" smtClean="0"/>
              <a:t> fairytale “Russian Village” in </a:t>
            </a:r>
            <a:r>
              <a:rPr lang="en-US" sz="2400" dirty="0" err="1" smtClean="0"/>
              <a:t>Kelvingrove</a:t>
            </a:r>
            <a:r>
              <a:rPr lang="en-US" sz="2400" dirty="0" smtClean="0"/>
              <a:t> Park, built by 200 Russian carpenters, drew millions of visitors and won him the diploma of the show’s best architect. </a:t>
            </a:r>
            <a:endParaRPr lang="ru-RU" sz="2400" dirty="0" smtClean="0"/>
          </a:p>
          <a:p>
            <a:r>
              <a:rPr lang="en-US" sz="2400" dirty="0" smtClean="0"/>
              <a:t>The first British production of a Chekhov play was also staged in Glasgow (“The Seagull”, 1909).</a:t>
            </a:r>
            <a:endParaRPr lang="ru-RU" sz="2400" dirty="0" smtClean="0"/>
          </a:p>
          <a:p>
            <a:endParaRPr lang="ru-RU"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8558" y="548680"/>
            <a:ext cx="8580629" cy="3970318"/>
          </a:xfrm>
          <a:prstGeom prst="rect">
            <a:avLst/>
          </a:prstGeom>
          <a:noFill/>
        </p:spPr>
        <p:txBody>
          <a:bodyPr wrap="square" rtlCol="0">
            <a:spAutoFit/>
          </a:bodyPr>
          <a:lstStyle/>
          <a:p>
            <a:pPr>
              <a:spcAft>
                <a:spcPts val="0"/>
              </a:spcAft>
            </a:pPr>
            <a:r>
              <a:rPr lang="ru-RU" b="1" dirty="0" smtClean="0">
                <a:latin typeface="+mj-lt"/>
              </a:rPr>
              <a:t>Ссылки</a:t>
            </a:r>
            <a:r>
              <a:rPr lang="ru-RU" dirty="0" smtClean="0">
                <a:latin typeface="+mj-lt"/>
              </a:rPr>
              <a:t>:</a:t>
            </a:r>
          </a:p>
          <a:p>
            <a:pPr>
              <a:spcAft>
                <a:spcPts val="0"/>
              </a:spcAft>
            </a:pPr>
            <a:r>
              <a:rPr lang="ru-RU" dirty="0" smtClean="0">
                <a:latin typeface="+mj-lt"/>
              </a:rPr>
              <a:t>Фоновый рисунок создан в программе </a:t>
            </a:r>
            <a:r>
              <a:rPr lang="en-US" dirty="0" smtClean="0">
                <a:latin typeface="+mj-lt"/>
              </a:rPr>
              <a:t>Adobe Photoshop CS3</a:t>
            </a:r>
          </a:p>
          <a:p>
            <a:pPr>
              <a:spcAft>
                <a:spcPts val="0"/>
              </a:spcAft>
            </a:pPr>
            <a:r>
              <a:rPr lang="ru-RU" dirty="0" smtClean="0">
                <a:latin typeface="+mj-lt"/>
              </a:rPr>
              <a:t>Храм Василия Блаженного </a:t>
            </a:r>
            <a:r>
              <a:rPr lang="en-US" dirty="0" smtClean="0">
                <a:latin typeface="+mj-lt"/>
                <a:hlinkClick r:id="rId2"/>
              </a:rPr>
              <a:t>http://wallpaper-yaport.ru/architecture/oboinnksl.html</a:t>
            </a:r>
            <a:r>
              <a:rPr lang="ru-RU" dirty="0" smtClean="0">
                <a:latin typeface="+mj-lt"/>
              </a:rPr>
              <a:t> </a:t>
            </a:r>
          </a:p>
          <a:p>
            <a:pPr>
              <a:spcAft>
                <a:spcPts val="0"/>
              </a:spcAft>
            </a:pPr>
            <a:r>
              <a:rPr lang="ru-RU" dirty="0" err="1" smtClean="0">
                <a:latin typeface="+mj-lt"/>
              </a:rPr>
              <a:t>Биг</a:t>
            </a:r>
            <a:r>
              <a:rPr lang="ru-RU" dirty="0" smtClean="0">
                <a:latin typeface="+mj-lt"/>
              </a:rPr>
              <a:t> Бен </a:t>
            </a:r>
            <a:r>
              <a:rPr lang="en-US" dirty="0" smtClean="0">
                <a:latin typeface="+mj-lt"/>
                <a:hlinkClick r:id="rId3"/>
              </a:rPr>
              <a:t>http://britishbridge.ru/dostoprimechatelnosti-velikobritanii/big-ben/</a:t>
            </a:r>
            <a:endParaRPr lang="ru-RU" dirty="0" smtClean="0">
              <a:latin typeface="+mj-lt"/>
            </a:endParaRPr>
          </a:p>
          <a:p>
            <a:pPr>
              <a:spcAft>
                <a:spcPts val="0"/>
              </a:spcAft>
            </a:pPr>
            <a:r>
              <a:rPr lang="ru-RU" dirty="0" smtClean="0">
                <a:latin typeface="+mj-lt"/>
              </a:rPr>
              <a:t>Флаги </a:t>
            </a:r>
            <a:r>
              <a:rPr lang="en-US" dirty="0" smtClean="0">
                <a:latin typeface="+mj-lt"/>
                <a:hlinkClick r:id="rId4"/>
              </a:rPr>
              <a:t>http://mayosoft.deviantart.com/#/art/I-m-not-a-Patriot-16925129?hf=1</a:t>
            </a:r>
            <a:endParaRPr lang="en-US" dirty="0" smtClean="0">
              <a:latin typeface="+mj-lt"/>
            </a:endParaRPr>
          </a:p>
          <a:p>
            <a:pPr>
              <a:spcAft>
                <a:spcPts val="0"/>
              </a:spcAft>
            </a:pPr>
            <a:endParaRPr lang="en-US" dirty="0" smtClean="0">
              <a:latin typeface="+mj-lt"/>
            </a:endParaRPr>
          </a:p>
          <a:p>
            <a:pPr>
              <a:spcAft>
                <a:spcPts val="0"/>
              </a:spcAft>
            </a:pPr>
            <a:endParaRPr lang="en-US" dirty="0" smtClean="0">
              <a:latin typeface="+mj-lt"/>
            </a:endParaRPr>
          </a:p>
          <a:p>
            <a:pPr>
              <a:spcAft>
                <a:spcPts val="0"/>
              </a:spcAft>
            </a:pPr>
            <a:r>
              <a:rPr lang="ru-RU" dirty="0" smtClean="0">
                <a:latin typeface="+mj-lt"/>
                <a:cs typeface="Arial" charset="0"/>
              </a:rPr>
              <a:t>Вы можете использовать данное оформление для создания своих презентаций, но в своей презентации вы должны источник шаблона: учитель информатики Курбанова Ирина Борисовна, ГБОУ школа № 594, Санкт-Петербург, сайт: </a:t>
            </a:r>
            <a:r>
              <a:rPr lang="ru-RU" dirty="0" smtClean="0">
                <a:solidFill>
                  <a:srgbClr val="4A452A"/>
                </a:solidFill>
                <a:latin typeface="+mj-lt"/>
                <a:cs typeface="Arial" charset="0"/>
                <a:hlinkClick r:id="rId5"/>
              </a:rPr>
              <a:t>http://pedsovet.su/</a:t>
            </a:r>
            <a:r>
              <a:rPr lang="ru-RU" dirty="0" smtClean="0">
                <a:solidFill>
                  <a:srgbClr val="4A452A"/>
                </a:solidFill>
                <a:latin typeface="+mj-lt"/>
                <a:cs typeface="Arial" charset="0"/>
              </a:rPr>
              <a:t> </a:t>
            </a:r>
            <a:endParaRPr lang="en-US" dirty="0" smtClean="0">
              <a:solidFill>
                <a:srgbClr val="4A452A"/>
              </a:solidFill>
              <a:latin typeface="+mj-lt"/>
              <a:cs typeface="Arial" charset="0"/>
            </a:endParaRPr>
          </a:p>
          <a:p>
            <a:r>
              <a:rPr lang="ru-RU" dirty="0" smtClean="0"/>
              <a:t>Создано по материалам газеты “Английский язык”  №16, 2008</a:t>
            </a:r>
          </a:p>
          <a:p>
            <a:r>
              <a:rPr lang="ru-RU" dirty="0" smtClean="0"/>
              <a:t> </a:t>
            </a:r>
          </a:p>
          <a:p>
            <a:pPr>
              <a:spcAft>
                <a:spcPts val="0"/>
              </a:spcAft>
            </a:pPr>
            <a:endParaRPr lang="ru-RU" dirty="0">
              <a:latin typeface="+mj-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en-US" dirty="0" smtClean="0"/>
              <a:t>Created by </a:t>
            </a:r>
            <a:r>
              <a:rPr lang="en-US" dirty="0" smtClean="0"/>
              <a:t> </a:t>
            </a:r>
            <a:r>
              <a:rPr lang="en-US" dirty="0" smtClean="0"/>
              <a:t>the students  of </a:t>
            </a:r>
            <a:r>
              <a:rPr lang="en-US" smtClean="0"/>
              <a:t>11B form</a:t>
            </a:r>
            <a:endParaRPr lang="en-US" dirty="0" smtClean="0"/>
          </a:p>
          <a:p>
            <a:r>
              <a:rPr lang="en-US" dirty="0" smtClean="0"/>
              <a:t>School</a:t>
            </a:r>
            <a:r>
              <a:rPr lang="ru-RU" dirty="0" smtClean="0"/>
              <a:t>№</a:t>
            </a:r>
            <a:r>
              <a:rPr lang="en-US" dirty="0" smtClean="0"/>
              <a:t>2 </a:t>
            </a:r>
            <a:r>
              <a:rPr lang="en-US" dirty="0" err="1" smtClean="0"/>
              <a:t>Gorodets</a:t>
            </a:r>
            <a:r>
              <a:rPr lang="en-US" dirty="0" smtClean="0"/>
              <a:t> N. Novgorod region</a:t>
            </a:r>
          </a:p>
          <a:p>
            <a:r>
              <a:rPr lang="en-US" dirty="0" smtClean="0"/>
              <a:t>Teacher </a:t>
            </a:r>
            <a:r>
              <a:rPr lang="en-US" dirty="0" err="1" smtClean="0"/>
              <a:t>Sintsova</a:t>
            </a:r>
            <a:r>
              <a:rPr lang="en-US" dirty="0" smtClean="0"/>
              <a:t> V.N. </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t>Age-Old Links </a:t>
            </a:r>
            <a:endParaRPr lang="ru-RU" dirty="0"/>
          </a:p>
        </p:txBody>
      </p:sp>
      <p:sp>
        <p:nvSpPr>
          <p:cNvPr id="3" name="Содержимое 2"/>
          <p:cNvSpPr>
            <a:spLocks noGrp="1"/>
          </p:cNvSpPr>
          <p:nvPr>
            <p:ph idx="1"/>
          </p:nvPr>
        </p:nvSpPr>
        <p:spPr/>
        <p:txBody>
          <a:bodyPr/>
          <a:lstStyle/>
          <a:p>
            <a:r>
              <a:rPr lang="en-US" sz="2400" dirty="0" smtClean="0"/>
              <a:t>A certain, deep affinity seems to exist between Scots and Russians in terms of national character. Perhaps no other peoples in Western Europe are so like Russians. Both dwell in a Northern environment with a difficult climate, both are Christian sharing a common Patron Saint, both are multiethnic and culturally diverse, both had to wage fierce and protracted struggles for self-determination, both exerted an enormous influence over large areas of the globe, and both societies have a strong sense of kinship. </a:t>
            </a:r>
            <a:endParaRPr lang="ru-RU" sz="2400" dirty="0" smtClean="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462456" y="409575"/>
            <a:ext cx="8156028" cy="5716588"/>
          </a:xfrm>
        </p:spPr>
        <p:txBody>
          <a:bodyPr/>
          <a:lstStyle/>
          <a:p>
            <a:r>
              <a:rPr lang="en-US" sz="2400" dirty="0" smtClean="0"/>
              <a:t>What one writer describes as “the fiery imagination, incisive intellect, tough stoicism and gentle affection that are aspects of the Scottish character” can be applied to the Russian nature, too. Then there is the famous fighting spirit; experts would doubtless agree that few nations make better warriors than Scots and Russians. On the gastronomic plane, both prefer simple peasant fare, good grain spirits and plenty of sweets. </a:t>
            </a:r>
            <a:endParaRPr lang="ru-RU" sz="2400" dirty="0" smtClean="0"/>
          </a:p>
          <a:p>
            <a:r>
              <a:rPr lang="en-US" sz="2400" dirty="0" smtClean="0"/>
              <a:t>This closeness can account for the tremendous popularity of Ossian, Burns, Scott and Stevenson in Russia. It is also part of the answer why Scots settled in Russia in great numbers and, by and large, felt very much at home.</a:t>
            </a:r>
            <a:endParaRPr lang="ru-RU"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4294967295"/>
          </p:nvPr>
        </p:nvSpPr>
        <p:spPr>
          <a:xfrm>
            <a:off x="0" y="473075"/>
            <a:ext cx="7494588" cy="5653088"/>
          </a:xfrm>
        </p:spPr>
        <p:txBody>
          <a:bodyPr/>
          <a:lstStyle/>
          <a:p>
            <a:r>
              <a:rPr lang="en-US" sz="2400" dirty="0" smtClean="0"/>
              <a:t>From the Middle Ages to the 20th Century many Scots flocked to the most immense and powerful country history has known. They came from every </a:t>
            </a:r>
            <a:r>
              <a:rPr lang="en-US" sz="2400" i="1" dirty="0" err="1" smtClean="0"/>
              <a:t>neuk</a:t>
            </a:r>
            <a:r>
              <a:rPr lang="en-US" sz="2400" dirty="0" smtClean="0"/>
              <a:t> of Scotland and their field of action was Russia’s whole expanse from the Baltic to Alaska, from the Arctic to the Chinese frontiers. They knew that she was unsurpassed as the land of opportunity. She sheltered and fostered many a </a:t>
            </a:r>
            <a:r>
              <a:rPr lang="en-US" sz="2400" i="1" dirty="0" smtClean="0"/>
              <a:t>braw</a:t>
            </a:r>
            <a:r>
              <a:rPr lang="en-US" sz="2400" dirty="0" smtClean="0"/>
              <a:t> lad, and some of them became the most famous men of the </a:t>
            </a:r>
            <a:r>
              <a:rPr lang="en-US" sz="2400" dirty="0" err="1" smtClean="0"/>
              <a:t>diaspora</a:t>
            </a:r>
            <a:r>
              <a:rPr lang="en-US" sz="2400" dirty="0" smtClean="0"/>
              <a:t>. </a:t>
            </a:r>
            <a:endParaRPr lang="ru-RU" sz="2400" dirty="0" smtClean="0"/>
          </a:p>
          <a:p>
            <a:r>
              <a:rPr lang="en-US" sz="2400" dirty="0" smtClean="0"/>
              <a:t>One need only recall the names of Peter the </a:t>
            </a:r>
            <a:r>
              <a:rPr lang="en-US" sz="2400" dirty="0" err="1" smtClean="0"/>
              <a:t>Great’s</a:t>
            </a:r>
            <a:r>
              <a:rPr lang="en-US" sz="2400" dirty="0" smtClean="0"/>
              <a:t> principal advisor, </a:t>
            </a:r>
            <a:r>
              <a:rPr lang="en-US" sz="2400" b="1" dirty="0" smtClean="0"/>
              <a:t>General Patrick Gordon</a:t>
            </a:r>
            <a:r>
              <a:rPr lang="en-US" sz="2400" dirty="0" smtClean="0"/>
              <a:t>; </a:t>
            </a:r>
            <a:r>
              <a:rPr lang="en-US" sz="2400" b="1" dirty="0" smtClean="0"/>
              <a:t>Prince Mikhail Barclay de </a:t>
            </a:r>
            <a:r>
              <a:rPr lang="en-US" sz="2400" b="1" dirty="0" err="1" smtClean="0"/>
              <a:t>Tolly</a:t>
            </a:r>
            <a:r>
              <a:rPr lang="en-US" sz="2400" dirty="0" smtClean="0"/>
              <a:t>, commander-in-chief in the Napoleonic wars, or </a:t>
            </a:r>
            <a:r>
              <a:rPr lang="en-US" sz="2400" b="1" dirty="0" smtClean="0"/>
              <a:t>Mikhail Lermontov</a:t>
            </a:r>
            <a:r>
              <a:rPr lang="en-US" sz="2400" dirty="0" smtClean="0"/>
              <a:t>, the poet whose forebears sprang from county Fife.</a:t>
            </a:r>
            <a:endParaRPr lang="ru-RU" sz="2400" dirty="0"/>
          </a:p>
        </p:txBody>
      </p:sp>
      <p:pic>
        <p:nvPicPr>
          <p:cNvPr id="6" name="Рисунок 5" descr="http://eng.1september.ru/2008/16/17.jpg"/>
          <p:cNvPicPr/>
          <p:nvPr/>
        </p:nvPicPr>
        <p:blipFill>
          <a:blip r:embed="rId2"/>
          <a:srcRect/>
          <a:stretch>
            <a:fillRect/>
          </a:stretch>
        </p:blipFill>
        <p:spPr bwMode="auto">
          <a:xfrm>
            <a:off x="7452162" y="278359"/>
            <a:ext cx="1428750" cy="218122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sp>
        <p:nvSpPr>
          <p:cNvPr id="5" name="Содержимое 4"/>
          <p:cNvSpPr>
            <a:spLocks noGrp="1"/>
          </p:cNvSpPr>
          <p:nvPr>
            <p:ph idx="1"/>
          </p:nvPr>
        </p:nvSpPr>
        <p:spPr/>
        <p:txBody>
          <a:bodyPr/>
          <a:lstStyle/>
          <a:p>
            <a:r>
              <a:rPr lang="en-US" sz="2400" dirty="0" smtClean="0"/>
              <a:t>It was not a one-way street, and we must not forget Russian visitors to Scotland. More of these have pursued the road to the Isles than could be expected, including members of the Romanov dynasty and major figures like Princess </a:t>
            </a:r>
            <a:r>
              <a:rPr lang="en-US" sz="2400" dirty="0" err="1" smtClean="0"/>
              <a:t>Yekaterina</a:t>
            </a:r>
            <a:r>
              <a:rPr lang="en-US" sz="2400" dirty="0" smtClean="0"/>
              <a:t> </a:t>
            </a:r>
            <a:r>
              <a:rPr lang="en-US" sz="2400" dirty="0" err="1" smtClean="0"/>
              <a:t>Dashkova</a:t>
            </a:r>
            <a:r>
              <a:rPr lang="en-US" sz="2400" dirty="0" smtClean="0"/>
              <a:t>, the writers Alexander and Ivan Turgenev, Admiral </a:t>
            </a:r>
            <a:r>
              <a:rPr lang="en-US" sz="2400" dirty="0" err="1" smtClean="0"/>
              <a:t>Fiodor</a:t>
            </a:r>
            <a:r>
              <a:rPr lang="en-US" sz="2400" dirty="0" smtClean="0"/>
              <a:t> </a:t>
            </a:r>
            <a:r>
              <a:rPr lang="en-US" sz="2400" dirty="0" err="1" smtClean="0"/>
              <a:t>Lutke</a:t>
            </a:r>
            <a:r>
              <a:rPr lang="en-US" sz="2400" dirty="0" smtClean="0"/>
              <a:t>, revolutionary Prince </a:t>
            </a:r>
            <a:r>
              <a:rPr lang="en-US" sz="2400" dirty="0" err="1" smtClean="0"/>
              <a:t>Piotr</a:t>
            </a:r>
            <a:r>
              <a:rPr lang="en-US" sz="2400" dirty="0" smtClean="0"/>
              <a:t> Kropotkin, chemist Dmitry Mendeleyev and philosopher Vladimir </a:t>
            </a:r>
            <a:r>
              <a:rPr lang="en-US" sz="2400" dirty="0" err="1" smtClean="0"/>
              <a:t>Solovyev</a:t>
            </a:r>
            <a:r>
              <a:rPr lang="en-US" sz="2400" dirty="0" smtClean="0"/>
              <a:t>, to name a few.</a:t>
            </a:r>
            <a:endParaRPr lang="ru-RU"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1600200"/>
            <a:ext cx="8229600" cy="4525963"/>
          </a:xfrm>
        </p:spPr>
        <p:txBody>
          <a:bodyPr/>
          <a:lstStyle/>
          <a:p>
            <a:r>
              <a:rPr lang="en-US" sz="2400" dirty="0" smtClean="0"/>
              <a:t>But the flow in the opposite direction was by far the mightier. Hundreds of Scottish names became distinguished in Russian history, industrial development and culture. An envious English engineer observed in 1805 that “to come from the North side of the Tweed is the best recommendation a man can bring to this city [St. Petersburg], the Caledonian Phalanx being the strongest and most numerous, and moving always in the closest union”. Besides, a substantial Scottish element lived in Moscow, </a:t>
            </a:r>
            <a:r>
              <a:rPr lang="en-US" sz="2400" dirty="0" err="1" smtClean="0"/>
              <a:t>Kronstadt</a:t>
            </a:r>
            <a:r>
              <a:rPr lang="en-US" sz="2400" dirty="0" smtClean="0"/>
              <a:t>, Archangel and Riga as well as in missions in the Caucasus, Crimea, Astrakhan, Orenburg and </a:t>
            </a:r>
            <a:r>
              <a:rPr lang="en-US" sz="2400" dirty="0" err="1" smtClean="0"/>
              <a:t>Selenginsk</a:t>
            </a:r>
            <a:r>
              <a:rPr lang="en-US" sz="2400" dirty="0" smtClean="0"/>
              <a:t> near Lake Baikal.</a:t>
            </a:r>
            <a:endParaRPr lang="ru-RU" sz="2400" dirty="0" smtClean="0"/>
          </a:p>
          <a:p>
            <a:endParaRPr lang="ru-RU"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idx="4294967295"/>
          </p:nvPr>
        </p:nvSpPr>
        <p:spPr>
          <a:xfrm>
            <a:off x="0" y="1600200"/>
            <a:ext cx="8229600" cy="4525963"/>
          </a:xfrm>
        </p:spPr>
        <p:txBody>
          <a:bodyPr/>
          <a:lstStyle/>
          <a:p>
            <a:r>
              <a:rPr lang="en-US" sz="2400" dirty="0" smtClean="0"/>
              <a:t>Scottish soldiers made a promising start already in the reign of Tsar Ivan the Terrible, and, significantly, Russia’s first serious military reform was entrusted to the supervision of a Scot: </a:t>
            </a:r>
            <a:r>
              <a:rPr lang="en-US" sz="2400" b="1" dirty="0" smtClean="0"/>
              <a:t>Alexander Leslie’s</a:t>
            </a:r>
            <a:r>
              <a:rPr lang="en-US" sz="2400" dirty="0" smtClean="0"/>
              <a:t> unparalleled recruitment drive of the early 1630s imported thousands of men and arms from the West. In the half century between the 1650s and 1700s alone there were 15 Russian generals from Scotland, and two of them (</a:t>
            </a:r>
            <a:r>
              <a:rPr lang="en-US" sz="2400" b="1" dirty="0" smtClean="0"/>
              <a:t>George Ogilvie</a:t>
            </a:r>
            <a:r>
              <a:rPr lang="en-US" sz="2400" dirty="0" smtClean="0"/>
              <a:t> and </a:t>
            </a:r>
            <a:r>
              <a:rPr lang="en-US" sz="2400" b="1" dirty="0" smtClean="0"/>
              <a:t>James Bruce</a:t>
            </a:r>
            <a:r>
              <a:rPr lang="en-US" sz="2400" dirty="0" smtClean="0"/>
              <a:t>) reached the supreme rank of field marshal. </a:t>
            </a:r>
            <a:endParaRPr lang="ru-RU" sz="2400" dirty="0" smtClean="0"/>
          </a:p>
          <a:p>
            <a:endParaRPr lang="ru-RU"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1600200"/>
            <a:ext cx="8229600" cy="4525963"/>
          </a:xfrm>
        </p:spPr>
        <p:txBody>
          <a:bodyPr/>
          <a:lstStyle/>
          <a:p>
            <a:r>
              <a:rPr lang="en-US" sz="2400" dirty="0" smtClean="0"/>
              <a:t>Given their weight, it does not come as a surprise that the principal Russian order of knighthood and the </a:t>
            </a:r>
            <a:r>
              <a:rPr lang="en-US" sz="2400" dirty="0" err="1" smtClean="0"/>
              <a:t>saltire</a:t>
            </a:r>
            <a:r>
              <a:rPr lang="en-US" sz="2400" dirty="0" smtClean="0"/>
              <a:t> chosen by Peter the Great as the banner for his nascent fleet bear an obvious resemblance to Scottish prototypes. The debt is plainly acknowledged in the original statutes of the Russian Order of St. Andrew. On the other hand, as ancient legend has it, the Scots originated from “Greater Scythia”, i.e. the steppes of Southern Russia, so that the veneration of St. Andrew the Apostle was inherited by both the Kingdom of Scotland and the </a:t>
            </a:r>
            <a:r>
              <a:rPr lang="en-US" sz="2400" dirty="0" err="1" smtClean="0"/>
              <a:t>Tsardom</a:t>
            </a:r>
            <a:r>
              <a:rPr lang="en-US" sz="2400" dirty="0" smtClean="0"/>
              <a:t> of Russia.</a:t>
            </a:r>
            <a:endParaRPr lang="ru-RU" sz="2400"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344</TotalTime>
  <Words>1241</Words>
  <Application>Microsoft Office PowerPoint</Application>
  <PresentationFormat>Экран (4:3)</PresentationFormat>
  <Paragraphs>31</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Russia and Scotland</vt:lpstr>
      <vt:lpstr>Слайд 2</vt:lpstr>
      <vt:lpstr>Age-Old Links </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Идиомы английского языка</dc:title>
  <dc:creator>Алексей</dc:creator>
  <cp:lastModifiedBy>Пользователь</cp:lastModifiedBy>
  <cp:revision>52</cp:revision>
  <dcterms:modified xsi:type="dcterms:W3CDTF">2015-04-14T20:51:41Z</dcterms:modified>
</cp:coreProperties>
</file>