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73" r:id="rId4"/>
    <p:sldId id="258" r:id="rId5"/>
    <p:sldId id="260" r:id="rId6"/>
    <p:sldId id="259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94" r:id="rId17"/>
    <p:sldId id="270" r:id="rId18"/>
    <p:sldId id="271" r:id="rId19"/>
    <p:sldId id="272" r:id="rId20"/>
    <p:sldId id="274" r:id="rId21"/>
    <p:sldId id="275" r:id="rId22"/>
    <p:sldId id="276" r:id="rId23"/>
    <p:sldId id="295" r:id="rId24"/>
    <p:sldId id="277" r:id="rId25"/>
    <p:sldId id="278" r:id="rId26"/>
    <p:sldId id="279" r:id="rId27"/>
    <p:sldId id="282" r:id="rId28"/>
    <p:sldId id="283" r:id="rId29"/>
    <p:sldId id="285" r:id="rId30"/>
    <p:sldId id="296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7" r:id="rId4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AC440-07BA-4291-995C-F947A0C25826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BBA68-CA50-4659-8C0A-682DB2987C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AC440-07BA-4291-995C-F947A0C25826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BBA68-CA50-4659-8C0A-682DB2987C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AC440-07BA-4291-995C-F947A0C25826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BBA68-CA50-4659-8C0A-682DB2987C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AC440-07BA-4291-995C-F947A0C25826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BBA68-CA50-4659-8C0A-682DB2987C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AC440-07BA-4291-995C-F947A0C25826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BBA68-CA50-4659-8C0A-682DB2987C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AC440-07BA-4291-995C-F947A0C25826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BBA68-CA50-4659-8C0A-682DB2987C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AC440-07BA-4291-995C-F947A0C25826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BBA68-CA50-4659-8C0A-682DB2987C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AC440-07BA-4291-995C-F947A0C25826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BBA68-CA50-4659-8C0A-682DB2987C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AC440-07BA-4291-995C-F947A0C25826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BBA68-CA50-4659-8C0A-682DB2987C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AC440-07BA-4291-995C-F947A0C25826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BBA68-CA50-4659-8C0A-682DB2987C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AC440-07BA-4291-995C-F947A0C25826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C7BBA68-CA50-4659-8C0A-682DB2987C9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7EAC440-07BA-4291-995C-F947A0C25826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C7BBA68-CA50-4659-8C0A-682DB2987C9B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hyperlink" Target="https://ru.wikipedia.org/wiki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851648" cy="136815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8000" dirty="0" smtClean="0">
                <a:solidFill>
                  <a:srgbClr val="FF0000"/>
                </a:solidFill>
              </a:rPr>
              <a:t>Игра «Выборы»</a:t>
            </a:r>
            <a:br>
              <a:rPr lang="ru-RU" sz="8000" dirty="0" smtClean="0">
                <a:solidFill>
                  <a:srgbClr val="FF0000"/>
                </a:solidFill>
              </a:rPr>
            </a:br>
            <a:r>
              <a:rPr lang="ru-RU" sz="3100" dirty="0" smtClean="0">
                <a:solidFill>
                  <a:srgbClr val="FF0000"/>
                </a:solidFill>
              </a:rPr>
              <a:t>Автор: учитель истории и обществознания МБОУ «</a:t>
            </a:r>
            <a:r>
              <a:rPr lang="ru-RU" sz="3100" dirty="0" err="1" smtClean="0">
                <a:solidFill>
                  <a:srgbClr val="FF0000"/>
                </a:solidFill>
              </a:rPr>
              <a:t>Сизябская</a:t>
            </a:r>
            <a:r>
              <a:rPr lang="ru-RU" sz="3100" dirty="0" smtClean="0">
                <a:solidFill>
                  <a:srgbClr val="FF0000"/>
                </a:solidFill>
              </a:rPr>
              <a:t> СОШ» </a:t>
            </a:r>
            <a:r>
              <a:rPr lang="ru-RU" sz="3100" dirty="0" err="1" smtClean="0">
                <a:solidFill>
                  <a:srgbClr val="FF0000"/>
                </a:solidFill>
              </a:rPr>
              <a:t>Ванюта</a:t>
            </a:r>
            <a:r>
              <a:rPr lang="ru-RU" sz="3100" dirty="0" smtClean="0">
                <a:solidFill>
                  <a:srgbClr val="FF0000"/>
                </a:solidFill>
              </a:rPr>
              <a:t> О.С.</a:t>
            </a:r>
            <a:endParaRPr lang="ru-RU" sz="31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2132856"/>
            <a:ext cx="7854696" cy="284828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Оксана\Pictures\выборы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2204864"/>
            <a:ext cx="5715000" cy="4286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8069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3. Основной закон государства</a:t>
            </a:r>
            <a:endParaRPr lang="ru-RU" b="1" dirty="0"/>
          </a:p>
        </p:txBody>
      </p:sp>
      <p:pic>
        <p:nvPicPr>
          <p:cNvPr id="4" name="Содержимое 3" descr="Констит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59631" y="1628801"/>
            <a:ext cx="6684613" cy="495775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А) Терминология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3200" b="1" dirty="0" smtClean="0">
                <a:latin typeface="+mj-lt"/>
              </a:rPr>
              <a:t>   </a:t>
            </a:r>
          </a:p>
          <a:p>
            <a:pPr>
              <a:buNone/>
            </a:pPr>
            <a:endParaRPr lang="ru-RU" sz="3200" b="1" dirty="0" smtClean="0">
              <a:latin typeface="+mj-lt"/>
            </a:endParaRPr>
          </a:p>
          <a:p>
            <a:pPr>
              <a:buNone/>
            </a:pPr>
            <a:r>
              <a:rPr lang="ru-RU" sz="3200" b="1" dirty="0" smtClean="0">
                <a:latin typeface="+mj-lt"/>
              </a:rPr>
              <a:t>  1. Торжественное вступление к тексту Конституции.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200" b="1" dirty="0" smtClean="0">
                <a:latin typeface="+mj-lt"/>
              </a:rPr>
              <a:t>   </a:t>
            </a:r>
          </a:p>
          <a:p>
            <a:pPr>
              <a:buNone/>
            </a:pPr>
            <a:endParaRPr lang="ru-RU" sz="3200" b="1" dirty="0" smtClean="0">
              <a:latin typeface="+mj-lt"/>
            </a:endParaRPr>
          </a:p>
          <a:p>
            <a:pPr>
              <a:buNone/>
            </a:pPr>
            <a:r>
              <a:rPr lang="ru-RU" sz="3200" b="1" dirty="0" smtClean="0">
                <a:latin typeface="+mj-lt"/>
              </a:rPr>
              <a:t>   2. Выражение недоверия президенту со стороны парламента</a:t>
            </a:r>
            <a:endParaRPr lang="ru-RU" sz="3200" b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3200" b="1" dirty="0" smtClean="0">
                <a:latin typeface="+mj-lt"/>
              </a:rPr>
              <a:t>   </a:t>
            </a:r>
          </a:p>
          <a:p>
            <a:pPr>
              <a:buNone/>
            </a:pPr>
            <a:r>
              <a:rPr lang="ru-RU" sz="3200" b="1" dirty="0" smtClean="0">
                <a:latin typeface="+mj-lt"/>
              </a:rPr>
              <a:t>   3. Система социальных, экономических и политико-правовых отношений, устанавливаемых и охраняемых конституцией</a:t>
            </a:r>
            <a:endParaRPr lang="ru-RU" sz="3200" b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200" b="1" dirty="0" smtClean="0">
                <a:latin typeface="+mj-lt"/>
              </a:rPr>
              <a:t>    </a:t>
            </a:r>
          </a:p>
          <a:p>
            <a:pPr>
              <a:buNone/>
            </a:pPr>
            <a:r>
              <a:rPr lang="ru-RU" sz="3200" b="1" dirty="0" smtClean="0">
                <a:latin typeface="+mj-lt"/>
              </a:rPr>
              <a:t>   4. Устойчивая правовая связь человека с государством, выражающаяся в совокупности их взаимных прав, обязанностей и ответственности </a:t>
            </a:r>
            <a:endParaRPr lang="ru-RU" sz="3200" b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200" b="1" dirty="0" smtClean="0">
                <a:latin typeface="+mj-lt"/>
              </a:rPr>
              <a:t>    </a:t>
            </a:r>
          </a:p>
          <a:p>
            <a:pPr>
              <a:buNone/>
            </a:pPr>
            <a:endParaRPr lang="ru-RU" sz="3200" b="1" dirty="0" smtClean="0">
              <a:latin typeface="+mj-lt"/>
            </a:endParaRPr>
          </a:p>
          <a:p>
            <a:pPr>
              <a:buNone/>
            </a:pPr>
            <a:r>
              <a:rPr lang="ru-RU" sz="3200" b="1" dirty="0" smtClean="0">
                <a:latin typeface="+mj-lt"/>
              </a:rPr>
              <a:t>  5. Нормативный правовой акт, обладающий высшей юридической силой</a:t>
            </a:r>
            <a:endParaRPr lang="ru-RU" sz="3200" b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latin typeface="+mj-lt"/>
              </a:rPr>
              <a:t>   </a:t>
            </a:r>
          </a:p>
          <a:p>
            <a:pPr>
              <a:buNone/>
            </a:pPr>
            <a:endParaRPr lang="ru-RU" b="1" dirty="0" smtClean="0">
              <a:latin typeface="+mj-lt"/>
            </a:endParaRPr>
          </a:p>
          <a:p>
            <a:pPr>
              <a:buNone/>
            </a:pPr>
            <a:r>
              <a:rPr lang="ru-RU" b="1" dirty="0" smtClean="0">
                <a:latin typeface="+mj-lt"/>
              </a:rPr>
              <a:t>    </a:t>
            </a:r>
            <a:r>
              <a:rPr lang="ru-RU" sz="3200" b="1" dirty="0" smtClean="0">
                <a:latin typeface="+mj-lt"/>
              </a:rPr>
              <a:t>6. Уклонение избирателей от участия в выборах в государственные органы, органы местного самоуправления.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8069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 </a:t>
            </a:r>
            <a:r>
              <a:rPr lang="ru-RU" b="1" dirty="0" smtClean="0"/>
              <a:t>Б) Система государственной власти</a:t>
            </a:r>
            <a:endParaRPr lang="ru-RU" b="1" dirty="0"/>
          </a:p>
        </p:txBody>
      </p:sp>
      <p:pic>
        <p:nvPicPr>
          <p:cNvPr id="4" name="Содержимое 3" descr="foto_dlya_bezopasnosti_sud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1539887"/>
            <a:ext cx="7094128" cy="531811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200" b="1" dirty="0" smtClean="0">
                <a:latin typeface="+mj-lt"/>
              </a:rPr>
              <a:t>   </a:t>
            </a:r>
          </a:p>
          <a:p>
            <a:pPr>
              <a:buNone/>
            </a:pPr>
            <a:r>
              <a:rPr lang="ru-RU" sz="3200" b="1" dirty="0" smtClean="0">
                <a:latin typeface="+mj-lt"/>
              </a:rPr>
              <a:t>   1. В США он называется Конгресс, в Швеции – Риксдаг, в Германии – Рейхстаг, в Польше – Сейм. Как он называется в Российской Федерации?</a:t>
            </a:r>
            <a:endParaRPr lang="ru-RU" sz="3200" b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4401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548680"/>
            <a:ext cx="4932040" cy="5806245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sz="3200" b="1" dirty="0" smtClean="0">
                <a:latin typeface="+mj-lt"/>
              </a:rPr>
              <a:t>    </a:t>
            </a:r>
            <a:r>
              <a:rPr lang="ru-RU" sz="3200" b="1" dirty="0" smtClean="0">
                <a:solidFill>
                  <a:schemeClr val="accent1"/>
                </a:solidFill>
                <a:latin typeface="+mj-lt"/>
              </a:rPr>
              <a:t>2</a:t>
            </a:r>
            <a:r>
              <a:rPr lang="ru-RU" dirty="0" smtClean="0"/>
              <a:t>. </a:t>
            </a:r>
            <a:r>
              <a:rPr lang="ru-RU" sz="2800" b="1" dirty="0" smtClean="0">
                <a:solidFill>
                  <a:schemeClr val="accent1"/>
                </a:solidFill>
                <a:latin typeface="+mj-lt"/>
              </a:rPr>
              <a:t>Кто это, какую должность занимает?</a:t>
            </a:r>
            <a:endParaRPr lang="ru-RU" dirty="0" smtClean="0">
              <a:solidFill>
                <a:schemeClr val="accent1"/>
              </a:solidFill>
            </a:endParaRPr>
          </a:p>
          <a:p>
            <a:pPr>
              <a:buNone/>
            </a:pPr>
            <a:r>
              <a:rPr lang="ru-RU" sz="3200" b="1" dirty="0" smtClean="0">
                <a:latin typeface="+mj-lt"/>
              </a:rPr>
              <a:t>    Единственный ребенок в профессорской семье. Отлично учился.  В молодости занимался тяжелой атлетикой и байдарочным спортом, увлекался рок-музыкой. Окончил юридический факультет Ленинградского государственного университета. 7 лет был председателем совета директоров ОАО «Газпром».  </a:t>
            </a:r>
            <a:endParaRPr lang="ru-RU" sz="3200" b="1" dirty="0">
              <a:latin typeface="+mj-lt"/>
            </a:endParaRPr>
          </a:p>
        </p:txBody>
      </p:sp>
      <p:pic>
        <p:nvPicPr>
          <p:cNvPr id="6" name="Содержимое 5" descr="img255280_1-4_Medvedev_shkolnik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052374" y="1484784"/>
            <a:ext cx="3774249" cy="411235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1. Народовластие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836712"/>
            <a:ext cx="9144000" cy="6021288"/>
          </a:xfrm>
        </p:spPr>
        <p:txBody>
          <a:bodyPr/>
          <a:lstStyle/>
          <a:p>
            <a:pPr marL="514350" indent="-514350">
              <a:buNone/>
            </a:pPr>
            <a:r>
              <a:rPr lang="ru-RU" b="1" dirty="0" smtClean="0">
                <a:latin typeface="+mj-lt"/>
              </a:rPr>
              <a:t>1.</a:t>
            </a:r>
            <a:r>
              <a:rPr lang="ru-RU" dirty="0" smtClean="0"/>
              <a:t>    </a:t>
            </a:r>
            <a:r>
              <a:rPr lang="ru-RU" b="1" dirty="0" smtClean="0">
                <a:latin typeface="+mj-lt"/>
              </a:rPr>
              <a:t>Народное собрание в древней и средневековой Руси  </a:t>
            </a:r>
          </a:p>
          <a:p>
            <a:pPr marL="514350" indent="-514350">
              <a:buNone/>
            </a:pPr>
            <a:r>
              <a:rPr lang="ru-RU" b="1" dirty="0" smtClean="0">
                <a:latin typeface="+mj-lt"/>
              </a:rPr>
              <a:t>2.    Сословный представительный орган при царе</a:t>
            </a:r>
          </a:p>
          <a:p>
            <a:pPr marL="514350" indent="-514350">
              <a:buNone/>
            </a:pPr>
            <a:r>
              <a:rPr lang="ru-RU" b="1" dirty="0" smtClean="0">
                <a:latin typeface="+mj-lt"/>
              </a:rPr>
              <a:t>3.    Депутаты городских дум и земских собраний в Российской империи</a:t>
            </a:r>
          </a:p>
          <a:p>
            <a:pPr marL="514350" indent="-514350">
              <a:buNone/>
            </a:pPr>
            <a:r>
              <a:rPr lang="ru-RU" b="1" dirty="0" smtClean="0">
                <a:latin typeface="+mj-lt"/>
              </a:rPr>
              <a:t>4.   Парламент в дореволюционной России</a:t>
            </a:r>
          </a:p>
          <a:p>
            <a:pPr marL="514350" indent="-514350">
              <a:buNone/>
            </a:pPr>
            <a:r>
              <a:rPr lang="ru-RU" b="1" dirty="0" smtClean="0">
                <a:latin typeface="+mj-lt"/>
              </a:rPr>
              <a:t>5.    Представительный орган, созванный в январе 1918 года для определения государственного устройства России</a:t>
            </a:r>
          </a:p>
          <a:p>
            <a:pPr marL="514350" indent="-514350">
              <a:buNone/>
            </a:pPr>
            <a:r>
              <a:rPr lang="ru-RU" b="1" dirty="0" smtClean="0">
                <a:latin typeface="+mj-lt"/>
              </a:rPr>
              <a:t>6.    Высший представительный и законодательный орган государственной власти СССР в  1938-91 годы</a:t>
            </a:r>
          </a:p>
          <a:p>
            <a:pPr marL="514350" indent="-514350">
              <a:buNone/>
            </a:pPr>
            <a:r>
              <a:rPr lang="ru-RU" b="1" dirty="0" smtClean="0">
                <a:latin typeface="+mj-lt"/>
              </a:rPr>
              <a:t>7.   Парламент Российской Федерации</a:t>
            </a:r>
            <a:r>
              <a:rPr lang="ru-RU" dirty="0" smtClean="0"/>
              <a:t> </a:t>
            </a:r>
          </a:p>
          <a:p>
            <a:pPr marL="514350" indent="-514350">
              <a:buNone/>
            </a:pPr>
            <a:r>
              <a:rPr lang="ru-RU" b="1" dirty="0" smtClean="0">
                <a:latin typeface="+mj-lt"/>
              </a:rPr>
              <a:t>8.   Форма правления, основанная на признании народа источником власти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36004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79512" y="548680"/>
            <a:ext cx="4536504" cy="5806245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3200" b="1" dirty="0" smtClean="0">
                <a:latin typeface="+mj-lt"/>
              </a:rPr>
              <a:t>   </a:t>
            </a:r>
          </a:p>
          <a:p>
            <a:pPr>
              <a:buNone/>
            </a:pPr>
            <a:r>
              <a:rPr lang="ru-RU" sz="3200" b="1" dirty="0" smtClean="0">
                <a:solidFill>
                  <a:schemeClr val="accent1"/>
                </a:solidFill>
                <a:latin typeface="+mj-lt"/>
              </a:rPr>
              <a:t>    3. Кто это, какую должность занимает? </a:t>
            </a:r>
          </a:p>
          <a:p>
            <a:pPr>
              <a:buNone/>
            </a:pPr>
            <a:r>
              <a:rPr lang="ru-RU" sz="3200" b="1" dirty="0" smtClean="0">
                <a:latin typeface="+mj-lt"/>
              </a:rPr>
              <a:t>    В блокадном Ленинграде умерли два его брата.  В школе не отличался хорошим поведением,  4 класс закончил с двойками по пению и рисованию. </a:t>
            </a:r>
          </a:p>
          <a:p>
            <a:pPr>
              <a:buNone/>
            </a:pPr>
            <a:r>
              <a:rPr lang="ru-RU" sz="3200" b="1" dirty="0" smtClean="0">
                <a:latin typeface="+mj-lt"/>
              </a:rPr>
              <a:t>    Резко изменил своё отношение к занятиям в шестом классе. </a:t>
            </a:r>
          </a:p>
          <a:p>
            <a:pPr>
              <a:buNone/>
            </a:pPr>
            <a:r>
              <a:rPr lang="ru-RU" sz="3200" b="1" dirty="0" smtClean="0">
                <a:latin typeface="+mj-lt"/>
              </a:rPr>
              <a:t>    Окончил юридический факультет Ленинградского государственного университета и московскую Высшую школу КГБ. </a:t>
            </a:r>
            <a:endParaRPr lang="ru-RU" sz="3200" b="1" dirty="0">
              <a:latin typeface="+mj-lt"/>
            </a:endParaRPr>
          </a:p>
        </p:txBody>
      </p:sp>
      <p:pic>
        <p:nvPicPr>
          <p:cNvPr id="6" name="Содержимое 5" descr="путин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436096" y="1844824"/>
            <a:ext cx="3253579" cy="387998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3200" b="1" dirty="0" smtClean="0">
                <a:latin typeface="+mj-lt"/>
              </a:rPr>
              <a:t>   4. Сколько депутатов избирается в Государственную думу Федерального собрания Российской Федерации и по какому принципу</a:t>
            </a:r>
            <a:r>
              <a:rPr lang="ru-RU" dirty="0" smtClean="0"/>
              <a:t>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200" b="1" dirty="0" smtClean="0">
                <a:latin typeface="+mj-lt"/>
              </a:rPr>
              <a:t>   5. Кто может стать президентом Российской Федерации? </a:t>
            </a:r>
            <a:endParaRPr lang="ru-RU" sz="3200" b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3200" b="1" dirty="0" smtClean="0">
                <a:latin typeface="+mj-lt"/>
              </a:rPr>
              <a:t>6. Каков срок полномочий президента и депутатов Государственной думы? </a:t>
            </a:r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9269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</a:t>
            </a:r>
            <a:r>
              <a:rPr lang="ru-RU" b="1" dirty="0" smtClean="0"/>
              <a:t>) «Союз нерушимый</a:t>
            </a:r>
            <a:r>
              <a:rPr lang="ru-RU" dirty="0" smtClean="0"/>
              <a:t>…»</a:t>
            </a:r>
            <a:endParaRPr lang="ru-RU" dirty="0"/>
          </a:p>
        </p:txBody>
      </p:sp>
      <p:pic>
        <p:nvPicPr>
          <p:cNvPr id="4" name="Содержимое 3" descr="3sZ1zonuBz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1" y="729996"/>
            <a:ext cx="8638678" cy="599524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200" b="1" dirty="0" smtClean="0">
                <a:latin typeface="+mj-lt"/>
              </a:rPr>
              <a:t>   1. Сколько субъектов входит в состав Российской Федерации с 2014 года?</a:t>
            </a:r>
            <a:endParaRPr lang="ru-RU" sz="3200" b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200" b="1" dirty="0" smtClean="0">
                <a:latin typeface="+mj-lt"/>
              </a:rPr>
              <a:t>   2. Статус каких городов в Конституции Российской Федерации определен как «города федерального значения»?</a:t>
            </a:r>
            <a:endParaRPr lang="ru-RU" sz="3200" b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200" b="1" dirty="0" smtClean="0">
                <a:latin typeface="+mj-lt"/>
              </a:rPr>
              <a:t>    3. В состав Российской Федерации входят республики, края, области, города федерального значения, автономная область.  Какой вид субъектов федерации не был назван?</a:t>
            </a:r>
            <a:endParaRPr lang="ru-RU" sz="3200" b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200" b="1" dirty="0" smtClean="0">
                <a:latin typeface="+mj-lt"/>
              </a:rPr>
              <a:t>    4. Какой субъект Российской Федерации с 21 марта 2014 года</a:t>
            </a:r>
            <a:r>
              <a:rPr lang="ru-RU" sz="3200" dirty="0" smtClean="0"/>
              <a:t> </a:t>
            </a:r>
            <a:r>
              <a:rPr lang="ru-RU" sz="3200" b="1" dirty="0" smtClean="0">
                <a:latin typeface="+mj-lt"/>
              </a:rPr>
              <a:t>стоит в Конституции после Республики Коми?  </a:t>
            </a:r>
            <a:endParaRPr lang="ru-RU" sz="3200" b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200" b="1" dirty="0" smtClean="0">
                <a:latin typeface="+mj-lt"/>
              </a:rPr>
              <a:t>5. Продолжите строчки российского гимна:</a:t>
            </a:r>
          </a:p>
          <a:p>
            <a:pPr>
              <a:buNone/>
            </a:pPr>
            <a:r>
              <a:rPr lang="ru-RU" sz="3200" b="1" dirty="0" smtClean="0">
                <a:latin typeface="+mj-lt"/>
              </a:rPr>
              <a:t> «Россия – священная наша держава,</a:t>
            </a:r>
          </a:p>
          <a:p>
            <a:pPr>
              <a:buNone/>
            </a:pPr>
            <a:r>
              <a:rPr lang="ru-RU" sz="3200" b="1" dirty="0" smtClean="0">
                <a:latin typeface="+mj-lt"/>
              </a:rPr>
              <a:t>   Россия – любимая наша страна!»</a:t>
            </a:r>
            <a:endParaRPr lang="ru-RU" sz="3200" b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080120"/>
          </a:xfrm>
        </p:spPr>
        <p:txBody>
          <a:bodyPr/>
          <a:lstStyle/>
          <a:p>
            <a:pPr algn="ctr"/>
            <a:r>
              <a:rPr lang="ru-RU" b="1" dirty="0" smtClean="0"/>
              <a:t>2. Колесо истории</a:t>
            </a:r>
            <a:endParaRPr lang="ru-RU" b="1" dirty="0"/>
          </a:p>
        </p:txBody>
      </p:sp>
      <p:pic>
        <p:nvPicPr>
          <p:cNvPr id="4" name="Содержимое 3" descr="0_8f16b_2eaebfcd_X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86029" y="1484785"/>
            <a:ext cx="6842355" cy="513176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200" b="1" dirty="0" smtClean="0">
                <a:latin typeface="+mj-lt"/>
              </a:rPr>
              <a:t>    6. Какой язык является государственным языком Российской Федерации на всей её территории? </a:t>
            </a:r>
            <a:endParaRPr lang="ru-RU" sz="3200" b="1" dirty="0">
              <a:latin typeface="+mj-lt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08012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4. Шесть заданий</a:t>
            </a:r>
            <a:endParaRPr lang="ru-RU" b="1" dirty="0"/>
          </a:p>
        </p:txBody>
      </p:sp>
      <p:pic>
        <p:nvPicPr>
          <p:cNvPr id="4" name="Содержимое 3" descr="95e4ba87f64a9234481947ea2f4d8ae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95736" y="1578782"/>
            <a:ext cx="4968552" cy="517723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Задание 1.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sz="3200" b="1" dirty="0" smtClean="0">
                <a:latin typeface="+mj-lt"/>
              </a:rPr>
              <a:t>При рассмотрении жалобы гражданина Иванова было установлено, что председатель одной из участковых избирательных  комиссий является близким родственником кандидата в депутаты, баллотирующегося на данных выборах. Есть ли в этом нарушение? Какое?</a:t>
            </a:r>
            <a:endParaRPr lang="ru-RU" sz="3200" b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Задание 2.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200" b="1" dirty="0" smtClean="0">
                <a:latin typeface="+mj-lt"/>
              </a:rPr>
              <a:t>   За час до окончания времени голосования в комиссию поступило заявление избирателя с просьбой предоставить возможность проголосовать на дому из-за только что полученной травмы. Как должна поступить комиссия?</a:t>
            </a:r>
            <a:endParaRPr lang="ru-RU" sz="3200" b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Задание 3.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sz="3200" b="1" dirty="0" smtClean="0">
                <a:latin typeface="+mj-lt"/>
              </a:rPr>
              <a:t>Разрешается ли участковой избирательной комиссии прекратить голосование раньше 20 часов в связи с тем, что проголосовали все избиратели, включенные в список избирателей?</a:t>
            </a:r>
            <a:endParaRPr lang="ru-RU" sz="3200" b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Задание 4.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200" b="1" dirty="0" smtClean="0">
                <a:latin typeface="+mj-lt"/>
              </a:rPr>
              <a:t>   Гражданин, родившийся 18 сентября 1996 года, пришел в день выборов  главы Республики Коми 14 сентября 2014 года на избирательный участок, желая проголосовать, но его не оказалось в списках избирателей. Каковы должны быть действия членов</a:t>
            </a:r>
            <a:r>
              <a:rPr lang="ru-RU" sz="3200" b="1" dirty="0" smtClean="0"/>
              <a:t> </a:t>
            </a:r>
            <a:r>
              <a:rPr lang="ru-RU" sz="3200" b="1" dirty="0" smtClean="0">
                <a:latin typeface="+mj-lt"/>
              </a:rPr>
              <a:t>участковой избирательной комиссии?</a:t>
            </a:r>
            <a:endParaRPr lang="ru-RU" sz="3200" b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72008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Задание 5.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12784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3200" b="1" dirty="0" smtClean="0">
                <a:latin typeface="+mj-lt"/>
              </a:rPr>
              <a:t>   Гражданин Российской Федерации, который вправе находиться в помещении для голосования избирательного участка, присутствовать при голосовании избирателей вне помещения для голосования, обращаться к председателю участковой комиссии с предложениями и замечаниями по вопросам организации голосования, знакомиться с протоколами об итогах голосования, о результатах выборов, - это…</a:t>
            </a:r>
            <a:endParaRPr lang="ru-RU" sz="3200" b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/>
          <a:lstStyle/>
          <a:p>
            <a:pPr algn="ctr"/>
            <a:r>
              <a:rPr lang="ru-RU" b="1" dirty="0" smtClean="0"/>
              <a:t>Задание 6.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   </a:t>
            </a:r>
            <a:r>
              <a:rPr lang="ru-RU" sz="3200" b="1" dirty="0" smtClean="0">
                <a:latin typeface="+mj-lt"/>
              </a:rPr>
              <a:t>Какие избирательные бюллетени признаются недействительными?</a:t>
            </a:r>
            <a:endParaRPr lang="ru-RU" sz="3200" b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080120"/>
          </a:xfrm>
        </p:spPr>
        <p:txBody>
          <a:bodyPr/>
          <a:lstStyle/>
          <a:p>
            <a:pPr algn="ctr"/>
            <a:r>
              <a:rPr lang="ru-RU" b="1" dirty="0" smtClean="0"/>
              <a:t>Спасибо за работу!</a:t>
            </a:r>
            <a:endParaRPr lang="ru-RU" b="1" dirty="0"/>
          </a:p>
        </p:txBody>
      </p:sp>
      <p:pic>
        <p:nvPicPr>
          <p:cNvPr id="4" name="Содержимое 3" descr="i89SCY80X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47663" y="1844825"/>
            <a:ext cx="6071077" cy="4553308"/>
          </a:xfrm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Источники: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911824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>
                <a:latin typeface="+mj-lt"/>
              </a:rPr>
              <a:t>1. </a:t>
            </a:r>
            <a:r>
              <a:rPr lang="en-US" sz="2800" b="1" dirty="0" smtClean="0">
                <a:latin typeface="+mj-lt"/>
                <a:hlinkClick r:id="rId2"/>
              </a:rPr>
              <a:t>https://ru.wikipedia.org/wiki/</a:t>
            </a:r>
            <a:r>
              <a:rPr lang="ru-RU" sz="2800" b="1" dirty="0" smtClean="0">
                <a:latin typeface="+mj-lt"/>
              </a:rPr>
              <a:t> </a:t>
            </a:r>
          </a:p>
          <a:p>
            <a:pPr>
              <a:buNone/>
            </a:pPr>
            <a:r>
              <a:rPr lang="ru-RU" dirty="0" smtClean="0">
                <a:latin typeface="+mj-lt"/>
              </a:rPr>
              <a:t>2. </a:t>
            </a:r>
            <a:r>
              <a:rPr lang="ru-RU" dirty="0" err="1" smtClean="0">
                <a:latin typeface="+mj-lt"/>
              </a:rPr>
              <a:t>Митюшев</a:t>
            </a:r>
            <a:r>
              <a:rPr lang="ru-RU" dirty="0" smtClean="0">
                <a:latin typeface="+mj-lt"/>
              </a:rPr>
              <a:t> Д.И., </a:t>
            </a:r>
            <a:r>
              <a:rPr lang="ru-RU" dirty="0" err="1" smtClean="0">
                <a:latin typeface="+mj-lt"/>
              </a:rPr>
              <a:t>Кирушева</a:t>
            </a:r>
            <a:r>
              <a:rPr lang="ru-RU" dirty="0" smtClean="0">
                <a:latin typeface="+mj-lt"/>
              </a:rPr>
              <a:t> О.Н., </a:t>
            </a:r>
            <a:r>
              <a:rPr lang="ru-RU" dirty="0" err="1" smtClean="0">
                <a:latin typeface="+mj-lt"/>
              </a:rPr>
              <a:t>Ластунова</a:t>
            </a:r>
            <a:r>
              <a:rPr lang="ru-RU" dirty="0" smtClean="0">
                <a:latin typeface="+mj-lt"/>
              </a:rPr>
              <a:t> А.В. Программа элективного курса «Избирательное право и избирательный процесс для обучающихся образовательных организаций, реализующих образовательные программы основного общего, среднего общего и среднего профессионального образования. Сыктывкар, 2014.</a:t>
            </a:r>
          </a:p>
          <a:p>
            <a:pPr>
              <a:buNone/>
            </a:pPr>
            <a:r>
              <a:rPr lang="ru-RU" dirty="0" smtClean="0">
                <a:latin typeface="+mj-lt"/>
              </a:rPr>
              <a:t>3. Голосуй сейчас, выбирай будущее!.Интерактивная игра. Организатор – ТИК г. Усинска/ Зажигай, или избиратель хочет знать! Сборник пособий. Сыктывкар, 2009.</a:t>
            </a:r>
          </a:p>
          <a:p>
            <a:pPr>
              <a:buNone/>
            </a:pPr>
            <a:r>
              <a:rPr lang="ru-RU" dirty="0" smtClean="0">
                <a:latin typeface="+mj-lt"/>
              </a:rPr>
              <a:t>4. Конституция Российской Федерации.</a:t>
            </a:r>
            <a:endParaRPr lang="ru-RU" dirty="0">
              <a:latin typeface="+mj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80528" y="0"/>
            <a:ext cx="9145016" cy="2564904"/>
          </a:xfrm>
        </p:spPr>
        <p:txBody>
          <a:bodyPr>
            <a:normAutofit fontScale="90000"/>
          </a:bodyPr>
          <a:lstStyle/>
          <a:p>
            <a:pPr marL="514350" indent="-514350"/>
            <a:r>
              <a:rPr lang="ru-RU" sz="2400" b="1" dirty="0" smtClean="0"/>
              <a:t>         </a:t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700" b="1" dirty="0" smtClean="0">
                <a:solidFill>
                  <a:schemeClr val="tx1"/>
                </a:solidFill>
              </a:rPr>
              <a:t>1. Продолжите фразу:</a:t>
            </a: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3100" b="1" dirty="0" smtClean="0">
                <a:solidFill>
                  <a:srgbClr val="FF0000"/>
                </a:solidFill>
              </a:rPr>
              <a:t>«Никогда столько не врут, как во время войны, после охоты и … </a:t>
            </a: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>
                <a:solidFill>
                  <a:schemeClr val="tx1"/>
                </a:solidFill>
              </a:rPr>
              <a:t>(</a:t>
            </a:r>
            <a:r>
              <a:rPr lang="ru-RU" sz="2700" b="1" dirty="0" err="1" smtClean="0">
                <a:solidFill>
                  <a:schemeClr val="tx1"/>
                </a:solidFill>
              </a:rPr>
              <a:t>Отто</a:t>
            </a:r>
            <a:r>
              <a:rPr lang="ru-RU" sz="2700" b="1" dirty="0" smtClean="0">
                <a:solidFill>
                  <a:schemeClr val="tx1"/>
                </a:solidFill>
              </a:rPr>
              <a:t> фон Бисмарк, первый канцлер Германской империи )</a:t>
            </a:r>
            <a:r>
              <a:rPr lang="ru-RU" sz="2700" dirty="0" smtClean="0"/>
              <a:t/>
            </a:r>
            <a:br>
              <a:rPr lang="ru-RU" sz="2700" dirty="0" smtClean="0"/>
            </a:br>
            <a:endParaRPr lang="ru-RU" sz="27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695800"/>
          </a:xfrm>
        </p:spPr>
        <p:txBody>
          <a:bodyPr/>
          <a:lstStyle/>
          <a:p>
            <a:pPr marL="514350" indent="-514350">
              <a:buNone/>
            </a:pPr>
            <a:r>
              <a:rPr lang="ru-RU" dirty="0" smtClean="0"/>
              <a:t>      </a:t>
            </a:r>
          </a:p>
          <a:p>
            <a:pPr marL="514350" indent="-514350">
              <a:buNone/>
            </a:pPr>
            <a:endParaRPr lang="ru-RU" dirty="0"/>
          </a:p>
        </p:txBody>
      </p:sp>
      <p:pic>
        <p:nvPicPr>
          <p:cNvPr id="6" name="Рисунок 5" descr="640px-Otto_von_Bismarc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34055" y="2636912"/>
            <a:ext cx="2971678" cy="35010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204864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</a:rPr>
              <a:t>2. Сколько  избирателей, согласно «Городовому положению» 1870 года, должны были прийти на выборы гласных (депутатов) городских дум, чтобы выборы были признаны состоявшимися?</a:t>
            </a:r>
            <a:endParaRPr lang="ru-RU" sz="2400" b="1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rusarch_5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89307" y="2348880"/>
            <a:ext cx="5787248" cy="417646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3. В каком государстве Европы впервые было предоставлено избирательное право женщинам?</a:t>
            </a:r>
            <a:endParaRPr lang="ru-RU" sz="3200" b="1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финфлаг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87624" y="2125052"/>
            <a:ext cx="6694828" cy="418426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936104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</a:rPr>
              <a:t>4. Сколько процентов населения Российской империи не имели права голоса в 1906 году?</a:t>
            </a:r>
            <a:endParaRPr lang="ru-RU" sz="2800" b="1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билет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97766" y="1412777"/>
            <a:ext cx="6669605" cy="518457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514432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chemeClr val="tx1"/>
                </a:solidFill>
              </a:rPr>
              <a:t>5. Продолжите фразу:</a:t>
            </a:r>
            <a:br>
              <a:rPr lang="ru-RU" sz="2800" b="1" dirty="0" smtClean="0">
                <a:solidFill>
                  <a:schemeClr val="tx1"/>
                </a:solidFill>
              </a:rPr>
            </a:br>
            <a:r>
              <a:rPr lang="ru-RU" sz="2800" dirty="0" smtClean="0"/>
              <a:t> </a:t>
            </a:r>
            <a:r>
              <a:rPr lang="ru-RU" sz="2800" dirty="0" smtClean="0">
                <a:solidFill>
                  <a:srgbClr val="C00000"/>
                </a:solidFill>
              </a:rPr>
              <a:t>«</a:t>
            </a:r>
            <a:r>
              <a:rPr lang="ru-RU" sz="2800" b="1" dirty="0" smtClean="0">
                <a:solidFill>
                  <a:srgbClr val="C00000"/>
                </a:solidFill>
              </a:rPr>
              <a:t>Демократия - наихудшая форма правления…»</a:t>
            </a:r>
            <a:r>
              <a:rPr lang="ru-RU" sz="2800" b="1" dirty="0" smtClean="0">
                <a:solidFill>
                  <a:schemeClr val="tx1"/>
                </a:solidFill>
              </a:rPr>
              <a:t/>
            </a:r>
            <a:br>
              <a:rPr lang="ru-RU" sz="2800" b="1" dirty="0" smtClean="0">
                <a:solidFill>
                  <a:schemeClr val="tx1"/>
                </a:solidFill>
              </a:rPr>
            </a:br>
            <a:r>
              <a:rPr lang="ru-RU" sz="2800" b="1" dirty="0" smtClean="0">
                <a:solidFill>
                  <a:schemeClr val="tx1"/>
                </a:solidFill>
              </a:rPr>
              <a:t>(Уинстон Черчилль, премьер-министр Великобритании)</a:t>
            </a:r>
            <a:endParaRPr lang="ru-RU" sz="2800" b="1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200px-Sir_Winston_S_Churchil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27784" y="2059651"/>
            <a:ext cx="3600400" cy="45005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152128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</a:rPr>
              <a:t>6. Назовите коми - депутатов </a:t>
            </a:r>
            <a:r>
              <a:rPr lang="ru-RU" sz="2800" b="1" dirty="0" err="1" smtClean="0">
                <a:solidFill>
                  <a:schemeClr val="tx1"/>
                </a:solidFill>
              </a:rPr>
              <a:t>Государственой</a:t>
            </a:r>
            <a:r>
              <a:rPr lang="ru-RU" sz="2800" b="1" dirty="0" smtClean="0">
                <a:solidFill>
                  <a:schemeClr val="tx1"/>
                </a:solidFill>
              </a:rPr>
              <a:t> думы Российской империи</a:t>
            </a:r>
            <a:endParaRPr lang="ru-RU" sz="2800" b="1" dirty="0">
              <a:solidFill>
                <a:schemeClr val="tx1"/>
              </a:solidFill>
            </a:endParaRPr>
          </a:p>
        </p:txBody>
      </p:sp>
      <p:pic>
        <p:nvPicPr>
          <p:cNvPr id="6" name="Содержимое 5" descr="Stepan_N__Klochkov_jpeg.jpe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051321" y="1920875"/>
            <a:ext cx="3088631" cy="4804536"/>
          </a:xfrm>
        </p:spPr>
      </p:pic>
      <p:pic>
        <p:nvPicPr>
          <p:cNvPr id="7" name="Содержимое 6" descr="photo-40039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716016" y="1876766"/>
            <a:ext cx="3103438" cy="483025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416</TotalTime>
  <Words>810</Words>
  <Application>Microsoft Office PowerPoint</Application>
  <PresentationFormat>Экран (4:3)</PresentationFormat>
  <Paragraphs>77</Paragraphs>
  <Slides>39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39</vt:i4>
      </vt:variant>
    </vt:vector>
  </HeadingPairs>
  <TitlesOfParts>
    <vt:vector size="40" baseType="lpstr">
      <vt:lpstr>Поток</vt:lpstr>
      <vt:lpstr>Игра «Выборы» Автор: учитель истории и обществознания МБОУ «Сизябская СОШ» Ванюта О.С.</vt:lpstr>
      <vt:lpstr>1. Народовластие</vt:lpstr>
      <vt:lpstr>2. Колесо истории</vt:lpstr>
      <vt:lpstr>                1. Продолжите фразу: «Никогда столько не врут, как во время войны, после охоты и …   (Отто фон Бисмарк, первый канцлер Германской империи ) </vt:lpstr>
      <vt:lpstr>2. Сколько  избирателей, согласно «Городовому положению» 1870 года, должны были прийти на выборы гласных (депутатов) городских дум, чтобы выборы были признаны состоявшимися?</vt:lpstr>
      <vt:lpstr>3. В каком государстве Европы впервые было предоставлено избирательное право женщинам?</vt:lpstr>
      <vt:lpstr>4. Сколько процентов населения Российской империи не имели права голоса в 1906 году?</vt:lpstr>
      <vt:lpstr>5. Продолжите фразу:  «Демократия - наихудшая форма правления…» (Уинстон Черчилль, премьер-министр Великобритании)</vt:lpstr>
      <vt:lpstr>6. Назовите коми - депутатов Государственой думы Российской империи</vt:lpstr>
      <vt:lpstr>3. Основной закон государства</vt:lpstr>
      <vt:lpstr>А) Терминология</vt:lpstr>
      <vt:lpstr>Слайд 12</vt:lpstr>
      <vt:lpstr>Слайд 13</vt:lpstr>
      <vt:lpstr>Слайд 14</vt:lpstr>
      <vt:lpstr>Слайд 15</vt:lpstr>
      <vt:lpstr>Слайд 16</vt:lpstr>
      <vt:lpstr>  Б) Система государственной власти</vt:lpstr>
      <vt:lpstr>Слайд 18</vt:lpstr>
      <vt:lpstr>Слайд 19</vt:lpstr>
      <vt:lpstr>Слайд 20</vt:lpstr>
      <vt:lpstr>Слайд 21</vt:lpstr>
      <vt:lpstr>Слайд 22</vt:lpstr>
      <vt:lpstr>Слайд 23</vt:lpstr>
      <vt:lpstr>В) «Союз нерушимый…»</vt:lpstr>
      <vt:lpstr>Слайд 25</vt:lpstr>
      <vt:lpstr>Слайд 26</vt:lpstr>
      <vt:lpstr>Слайд 27</vt:lpstr>
      <vt:lpstr>Слайд 28</vt:lpstr>
      <vt:lpstr>Слайд 29</vt:lpstr>
      <vt:lpstr>Слайд 30</vt:lpstr>
      <vt:lpstr>4. Шесть заданий</vt:lpstr>
      <vt:lpstr>Задание 1.</vt:lpstr>
      <vt:lpstr>Задание 2.</vt:lpstr>
      <vt:lpstr>Задание 3.</vt:lpstr>
      <vt:lpstr>Задание 4.</vt:lpstr>
      <vt:lpstr>Задание 5.</vt:lpstr>
      <vt:lpstr>Задание 6.</vt:lpstr>
      <vt:lpstr>Спасибо за работу!</vt:lpstr>
      <vt:lpstr>Источники: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Оксана</dc:creator>
  <cp:lastModifiedBy>Компьютер 7</cp:lastModifiedBy>
  <cp:revision>48</cp:revision>
  <dcterms:created xsi:type="dcterms:W3CDTF">2015-02-18T18:35:47Z</dcterms:created>
  <dcterms:modified xsi:type="dcterms:W3CDTF">2015-04-14T07:06:57Z</dcterms:modified>
</cp:coreProperties>
</file>