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4660"/>
  </p:normalViewPr>
  <p:slideViewPr>
    <p:cSldViewPr>
      <p:cViewPr varScale="1">
        <p:scale>
          <a:sx n="66" d="100"/>
          <a:sy n="66" d="100"/>
        </p:scale>
        <p:origin x="-56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07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BDC35-B31A-4097-9686-232B96BD24DD}" type="datetimeFigureOut">
              <a:rPr lang="ru-RU" smtClean="0"/>
              <a:t>01.01.2004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D651F-31F1-4D41-A88C-5EDA12CEF48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BDC35-B31A-4097-9686-232B96BD24DD}" type="datetimeFigureOut">
              <a:rPr lang="ru-RU" smtClean="0"/>
              <a:t>01.01.2004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D651F-31F1-4D41-A88C-5EDA12CEF4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BDC35-B31A-4097-9686-232B96BD24DD}" type="datetimeFigureOut">
              <a:rPr lang="ru-RU" smtClean="0"/>
              <a:t>01.01.2004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D651F-31F1-4D41-A88C-5EDA12CEF4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BDC35-B31A-4097-9686-232B96BD24DD}" type="datetimeFigureOut">
              <a:rPr lang="ru-RU" smtClean="0"/>
              <a:t>01.01.2004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D651F-31F1-4D41-A88C-5EDA12CEF4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BDC35-B31A-4097-9686-232B96BD24DD}" type="datetimeFigureOut">
              <a:rPr lang="ru-RU" smtClean="0"/>
              <a:t>01.01.2004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D651F-31F1-4D41-A88C-5EDA12CEF48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BDC35-B31A-4097-9686-232B96BD24DD}" type="datetimeFigureOut">
              <a:rPr lang="ru-RU" smtClean="0"/>
              <a:t>01.01.2004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D651F-31F1-4D41-A88C-5EDA12CEF4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BDC35-B31A-4097-9686-232B96BD24DD}" type="datetimeFigureOut">
              <a:rPr lang="ru-RU" smtClean="0"/>
              <a:t>01.01.2004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D651F-31F1-4D41-A88C-5EDA12CEF488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BDC35-B31A-4097-9686-232B96BD24DD}" type="datetimeFigureOut">
              <a:rPr lang="ru-RU" smtClean="0"/>
              <a:t>01.01.2004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D651F-31F1-4D41-A88C-5EDA12CEF4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BDC35-B31A-4097-9686-232B96BD24DD}" type="datetimeFigureOut">
              <a:rPr lang="ru-RU" smtClean="0"/>
              <a:t>01.01.2004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D651F-31F1-4D41-A88C-5EDA12CEF4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BDC35-B31A-4097-9686-232B96BD24DD}" type="datetimeFigureOut">
              <a:rPr lang="ru-RU" smtClean="0"/>
              <a:t>01.01.2004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D651F-31F1-4D41-A88C-5EDA12CEF488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BDC35-B31A-4097-9686-232B96BD24DD}" type="datetimeFigureOut">
              <a:rPr lang="ru-RU" smtClean="0"/>
              <a:t>01.01.2004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D651F-31F1-4D41-A88C-5EDA12CEF4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845BDC35-B31A-4097-9686-232B96BD24DD}" type="datetimeFigureOut">
              <a:rPr lang="ru-RU" smtClean="0"/>
              <a:t>01.01.2004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B0D651F-31F1-4D41-A88C-5EDA12CEF48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336504"/>
            <a:ext cx="8712968" cy="1828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Маркировка грузов. Предупредительные надписи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0708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55976" y="2564904"/>
            <a:ext cx="39604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Необходимо защитить груз от воздействия влаги</a:t>
            </a:r>
            <a:endParaRPr lang="ru-RU" sz="2800" dirty="0"/>
          </a:p>
        </p:txBody>
      </p:sp>
      <p:pic>
        <p:nvPicPr>
          <p:cNvPr id="2050" name="Picture 2" descr="68"/>
          <p:cNvPicPr>
            <a:picLocks noChangeAspect="1" noChangeArrowheads="1"/>
          </p:cNvPicPr>
          <p:nvPr/>
        </p:nvPicPr>
        <p:blipFill>
          <a:blip r:embed="rId2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71" r="78560" b="72699"/>
          <a:stretch>
            <a:fillRect/>
          </a:stretch>
        </p:blipFill>
        <p:spPr bwMode="auto">
          <a:xfrm>
            <a:off x="1115616" y="1848650"/>
            <a:ext cx="2750100" cy="2660470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3741911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11960" y="2333198"/>
            <a:ext cx="43924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При транспортировании, перегрузке и хранении вскрывать упаковку запрещается</a:t>
            </a:r>
            <a:endParaRPr lang="ru-RU" sz="2800" dirty="0"/>
          </a:p>
        </p:txBody>
      </p:sp>
      <p:pic>
        <p:nvPicPr>
          <p:cNvPr id="3074" name="Picture 2" descr="68"/>
          <p:cNvPicPr>
            <a:picLocks noChangeAspect="1" noChangeArrowheads="1"/>
          </p:cNvPicPr>
          <p:nvPr/>
        </p:nvPicPr>
        <p:blipFill>
          <a:blip r:embed="rId2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03" r="77705" b="57872"/>
          <a:stretch>
            <a:fillRect/>
          </a:stretch>
        </p:blipFill>
        <p:spPr bwMode="auto">
          <a:xfrm>
            <a:off x="1071357" y="1961419"/>
            <a:ext cx="2924579" cy="2547701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3862783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68"/>
          <p:cNvPicPr>
            <a:picLocks noChangeAspect="1" noChangeArrowheads="1"/>
          </p:cNvPicPr>
          <p:nvPr/>
        </p:nvPicPr>
        <p:blipFill>
          <a:blip r:embed="rId2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00" t="44266" r="75970" b="42181"/>
          <a:stretch>
            <a:fillRect/>
          </a:stretch>
        </p:blipFill>
        <p:spPr bwMode="auto">
          <a:xfrm>
            <a:off x="1079612" y="1947694"/>
            <a:ext cx="2988332" cy="2561426"/>
          </a:xfrm>
          <a:prstGeom prst="rect">
            <a:avLst/>
          </a:prstGeom>
          <a:solidFill>
            <a:srgbClr val="FFFFFF"/>
          </a:solidFill>
          <a:ln w="3175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283968" y="2492896"/>
            <a:ext cx="40324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Запрещается применение </a:t>
            </a:r>
          </a:p>
          <a:p>
            <a:r>
              <a:rPr lang="ru-RU" sz="2800" dirty="0" smtClean="0"/>
              <a:t>крюков при поднятии груза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19233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79912" y="2564904"/>
            <a:ext cx="48245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Указывает на то место, где следует расположить канаты или цепи при подъёме груза</a:t>
            </a:r>
            <a:endParaRPr lang="ru-RU" sz="2800" dirty="0"/>
          </a:p>
        </p:txBody>
      </p:sp>
      <p:pic>
        <p:nvPicPr>
          <p:cNvPr id="5122" name="Picture 2" descr="68"/>
          <p:cNvPicPr>
            <a:picLocks noChangeAspect="1" noChangeArrowheads="1"/>
          </p:cNvPicPr>
          <p:nvPr/>
        </p:nvPicPr>
        <p:blipFill>
          <a:blip r:embed="rId2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72" t="60345" r="76405" b="26109"/>
          <a:stretch>
            <a:fillRect/>
          </a:stretch>
        </p:blipFill>
        <p:spPr bwMode="auto">
          <a:xfrm>
            <a:off x="467544" y="2019702"/>
            <a:ext cx="2980194" cy="2417410"/>
          </a:xfrm>
          <a:prstGeom prst="rect">
            <a:avLst/>
          </a:prstGeom>
          <a:solidFill>
            <a:srgbClr val="FFFFFF"/>
          </a:solidFill>
          <a:ln w="3175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22991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79912" y="2564904"/>
            <a:ext cx="48245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Указывает на места в которых нельзя применять тележку для подъёма груза</a:t>
            </a:r>
            <a:endParaRPr lang="ru-RU" sz="2800" dirty="0"/>
          </a:p>
        </p:txBody>
      </p:sp>
      <p:pic>
        <p:nvPicPr>
          <p:cNvPr id="6146" name="Picture 2" descr="68"/>
          <p:cNvPicPr>
            <a:picLocks noChangeAspect="1" noChangeArrowheads="1"/>
          </p:cNvPicPr>
          <p:nvPr/>
        </p:nvPicPr>
        <p:blipFill>
          <a:blip r:embed="rId2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6" t="76944" r="80011" b="12738"/>
          <a:stretch>
            <a:fillRect/>
          </a:stretch>
        </p:blipFill>
        <p:spPr bwMode="auto">
          <a:xfrm>
            <a:off x="611560" y="1957966"/>
            <a:ext cx="2736304" cy="2439801"/>
          </a:xfrm>
          <a:prstGeom prst="rect">
            <a:avLst/>
          </a:prstGeom>
          <a:solidFill>
            <a:srgbClr val="FFFFFF"/>
          </a:solidFill>
          <a:ln w="3175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80909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11960" y="2564904"/>
            <a:ext cx="41044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Указывает на правильное вертикальное положение груза</a:t>
            </a:r>
            <a:endParaRPr lang="ru-RU" sz="2800" dirty="0"/>
          </a:p>
        </p:txBody>
      </p:sp>
      <p:pic>
        <p:nvPicPr>
          <p:cNvPr id="7170" name="Picture 2" descr="68"/>
          <p:cNvPicPr>
            <a:picLocks noChangeAspect="1" noChangeArrowheads="1"/>
          </p:cNvPicPr>
          <p:nvPr/>
        </p:nvPicPr>
        <p:blipFill>
          <a:blip r:embed="rId2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03" t="-253" r="25610" b="90213"/>
          <a:stretch>
            <a:fillRect/>
          </a:stretch>
        </p:blipFill>
        <p:spPr bwMode="auto">
          <a:xfrm>
            <a:off x="1216278" y="1931869"/>
            <a:ext cx="2707650" cy="2465897"/>
          </a:xfrm>
          <a:prstGeom prst="rect">
            <a:avLst/>
          </a:prstGeom>
          <a:solidFill>
            <a:srgbClr val="FFFFFF"/>
          </a:solidFill>
          <a:ln w="3175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88647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35896" y="2420888"/>
            <a:ext cx="47525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Указывает на центр тяжести, если он не совпадает с геометрическим центром</a:t>
            </a:r>
            <a:endParaRPr lang="ru-RU" sz="2800" dirty="0"/>
          </a:p>
        </p:txBody>
      </p:sp>
      <p:pic>
        <p:nvPicPr>
          <p:cNvPr id="8194" name="Picture 2" descr="68"/>
          <p:cNvPicPr>
            <a:picLocks noChangeAspect="1" noChangeArrowheads="1"/>
          </p:cNvPicPr>
          <p:nvPr/>
        </p:nvPicPr>
        <p:blipFill>
          <a:blip r:embed="rId2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89" t="14462" r="25896" b="74770"/>
          <a:stretch>
            <a:fillRect/>
          </a:stretch>
        </p:blipFill>
        <p:spPr bwMode="auto">
          <a:xfrm>
            <a:off x="827584" y="1925186"/>
            <a:ext cx="2419618" cy="2439918"/>
          </a:xfrm>
          <a:prstGeom prst="rect">
            <a:avLst/>
          </a:prstGeom>
          <a:solidFill>
            <a:srgbClr val="FFFFFF"/>
          </a:solidFill>
          <a:ln w="3175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5269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35896" y="2420888"/>
            <a:ext cx="47525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Подъём разрешается только непосредственно за груз, а не за упаковку</a:t>
            </a:r>
            <a:endParaRPr lang="ru-RU" sz="2800" dirty="0"/>
          </a:p>
        </p:txBody>
      </p:sp>
      <p:pic>
        <p:nvPicPr>
          <p:cNvPr id="9218" name="Picture 2" descr="68"/>
          <p:cNvPicPr>
            <a:picLocks noChangeAspect="1" noChangeArrowheads="1"/>
          </p:cNvPicPr>
          <p:nvPr/>
        </p:nvPicPr>
        <p:blipFill>
          <a:blip r:embed="rId2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67" t="29456" r="22874" b="58434"/>
          <a:stretch>
            <a:fillRect/>
          </a:stretch>
        </p:blipFill>
        <p:spPr bwMode="auto">
          <a:xfrm>
            <a:off x="682451" y="1997194"/>
            <a:ext cx="2737421" cy="2295902"/>
          </a:xfrm>
          <a:prstGeom prst="rect">
            <a:avLst/>
          </a:prstGeom>
          <a:solidFill>
            <a:srgbClr val="FFFFFF"/>
          </a:solidFill>
          <a:ln w="3175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96849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35896" y="2420888"/>
            <a:ext cx="47525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На груз при транспортировке и хранении запрещается класть другие грузы</a:t>
            </a:r>
            <a:endParaRPr lang="ru-RU" sz="2800" dirty="0"/>
          </a:p>
        </p:txBody>
      </p:sp>
      <p:pic>
        <p:nvPicPr>
          <p:cNvPr id="10242" name="Picture 2" descr="68"/>
          <p:cNvPicPr>
            <a:picLocks noChangeAspect="1" noChangeArrowheads="1"/>
          </p:cNvPicPr>
          <p:nvPr/>
        </p:nvPicPr>
        <p:blipFill>
          <a:blip r:embed="rId2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67" t="44267" r="24310" b="42189"/>
          <a:stretch>
            <a:fillRect/>
          </a:stretch>
        </p:blipFill>
        <p:spPr bwMode="auto">
          <a:xfrm>
            <a:off x="865397" y="1927621"/>
            <a:ext cx="2371528" cy="2371528"/>
          </a:xfrm>
          <a:prstGeom prst="rect">
            <a:avLst/>
          </a:prstGeom>
          <a:solidFill>
            <a:srgbClr val="FFFFFF"/>
          </a:solidFill>
          <a:ln w="3175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6055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11960" y="2977788"/>
            <a:ext cx="3960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Груз нельзя раскачивать</a:t>
            </a:r>
            <a:endParaRPr lang="ru-RU" sz="2800" dirty="0"/>
          </a:p>
        </p:txBody>
      </p:sp>
      <p:pic>
        <p:nvPicPr>
          <p:cNvPr id="11266" name="Picture 2" descr="68"/>
          <p:cNvPicPr>
            <a:picLocks noChangeAspect="1" noChangeArrowheads="1"/>
          </p:cNvPicPr>
          <p:nvPr/>
        </p:nvPicPr>
        <p:blipFill>
          <a:blip r:embed="rId2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26" t="62122" r="23315" b="26225"/>
          <a:stretch>
            <a:fillRect/>
          </a:stretch>
        </p:blipFill>
        <p:spPr bwMode="auto">
          <a:xfrm>
            <a:off x="1387621" y="1921568"/>
            <a:ext cx="2608315" cy="2371528"/>
          </a:xfrm>
          <a:prstGeom prst="rect">
            <a:avLst/>
          </a:prstGeom>
          <a:solidFill>
            <a:srgbClr val="FFFFFF"/>
          </a:solidFill>
          <a:ln w="3175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79642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1647959"/>
            <a:ext cx="8712968" cy="35394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indent="457200"/>
            <a:r>
              <a:rPr lang="ru-RU" sz="3200" b="1" dirty="0">
                <a:solidFill>
                  <a:schemeClr val="tx1"/>
                </a:solidFill>
                <a:latin typeface="Cambria" pitchFamily="18" charset="0"/>
              </a:rPr>
              <a:t>На всех грузах, которые по своим </a:t>
            </a:r>
            <a:r>
              <a:rPr lang="ru-RU" sz="3200" b="1" dirty="0" smtClean="0">
                <a:solidFill>
                  <a:schemeClr val="tx1"/>
                </a:solidFill>
                <a:latin typeface="Cambria" pitchFamily="18" charset="0"/>
              </a:rPr>
              <a:t>свойствам требуют особо </a:t>
            </a:r>
            <a:r>
              <a:rPr lang="ru-RU" sz="3200" b="1" dirty="0">
                <a:solidFill>
                  <a:schemeClr val="tx1"/>
                </a:solidFill>
                <a:latin typeface="Cambria" pitchFamily="18" charset="0"/>
              </a:rPr>
              <a:t>внимательного обращения с ними, кроме </a:t>
            </a:r>
            <a:r>
              <a:rPr lang="ru-RU" sz="3200" b="1" dirty="0" err="1">
                <a:solidFill>
                  <a:schemeClr val="tx1"/>
                </a:solidFill>
                <a:latin typeface="Cambria" pitchFamily="18" charset="0"/>
              </a:rPr>
              <a:t>отправительных</a:t>
            </a:r>
            <a:r>
              <a:rPr lang="ru-RU" sz="3200" b="1" dirty="0">
                <a:solidFill>
                  <a:schemeClr val="tx1"/>
                </a:solidFill>
                <a:latin typeface="Cambria" pitchFamily="18" charset="0"/>
              </a:rPr>
              <a:t> над­писей, т.е. адресов, номеров заказов и количества мест, нано­сится предупредительная маркировка словами или условными знаками</a:t>
            </a:r>
          </a:p>
        </p:txBody>
      </p:sp>
    </p:spTree>
    <p:extLst>
      <p:ext uri="{BB962C8B-B14F-4D97-AF65-F5344CB8AC3E}">
        <p14:creationId xmlns:p14="http://schemas.microsoft.com/office/powerpoint/2010/main" val="8061226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427984" y="2548061"/>
            <a:ext cx="34563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Указывает место, в котором груз можно брать зажимами</a:t>
            </a:r>
            <a:endParaRPr lang="ru-RU" sz="2800" dirty="0"/>
          </a:p>
        </p:txBody>
      </p:sp>
      <p:pic>
        <p:nvPicPr>
          <p:cNvPr id="12290" name="Picture 2" descr="68"/>
          <p:cNvPicPr>
            <a:picLocks noChangeAspect="1" noChangeArrowheads="1"/>
          </p:cNvPicPr>
          <p:nvPr/>
        </p:nvPicPr>
        <p:blipFill>
          <a:blip r:embed="rId2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43" t="75661" r="23615" b="12767"/>
          <a:stretch>
            <a:fillRect/>
          </a:stretch>
        </p:blipFill>
        <p:spPr bwMode="auto">
          <a:xfrm>
            <a:off x="1202230" y="2065584"/>
            <a:ext cx="2793706" cy="2371528"/>
          </a:xfrm>
          <a:prstGeom prst="rect">
            <a:avLst/>
          </a:prstGeom>
          <a:solidFill>
            <a:srgbClr val="FFFFFF"/>
          </a:solidFill>
          <a:ln w="3175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17700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427984" y="2762925"/>
            <a:ext cx="41044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Ограничена возможность </a:t>
            </a:r>
            <a:r>
              <a:rPr lang="ru-RU" sz="2800" dirty="0" err="1" smtClean="0"/>
              <a:t>штабелирования</a:t>
            </a:r>
            <a:r>
              <a:rPr lang="ru-RU" sz="2800" dirty="0" smtClean="0"/>
              <a:t> груза</a:t>
            </a:r>
            <a:endParaRPr lang="ru-RU" sz="2800" dirty="0"/>
          </a:p>
        </p:txBody>
      </p:sp>
      <p:pic>
        <p:nvPicPr>
          <p:cNvPr id="13314" name="Picture 2" descr="68"/>
          <p:cNvPicPr>
            <a:picLocks noChangeAspect="1" noChangeArrowheads="1"/>
          </p:cNvPicPr>
          <p:nvPr/>
        </p:nvPicPr>
        <p:blipFill>
          <a:blip r:embed="rId2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78" t="90120" r="25198" b="-697"/>
          <a:stretch>
            <a:fillRect/>
          </a:stretch>
        </p:blipFill>
        <p:spPr bwMode="auto">
          <a:xfrm>
            <a:off x="1510907" y="2065584"/>
            <a:ext cx="2701053" cy="2433419"/>
          </a:xfrm>
          <a:prstGeom prst="rect">
            <a:avLst/>
          </a:prstGeom>
          <a:solidFill>
            <a:srgbClr val="FFFFFF"/>
          </a:solidFill>
          <a:ln w="3175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78114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19672" y="3122965"/>
            <a:ext cx="59766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Мастер производственного обучения </a:t>
            </a:r>
          </a:p>
          <a:p>
            <a:pPr algn="ctr"/>
            <a:r>
              <a:rPr lang="ru-RU" sz="2800" dirty="0" err="1" smtClean="0"/>
              <a:t>Семчук</a:t>
            </a:r>
            <a:r>
              <a:rPr lang="ru-RU" sz="2800" dirty="0" smtClean="0"/>
              <a:t> Андрей Александрович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9339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1894181"/>
            <a:ext cx="8712968" cy="30469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indent="457200"/>
            <a:r>
              <a:rPr lang="ru-RU" sz="3200" b="1" dirty="0">
                <a:solidFill>
                  <a:schemeClr val="tx1"/>
                </a:solidFill>
                <a:latin typeface="Cambria" pitchFamily="18" charset="0"/>
              </a:rPr>
              <a:t>Надписи и манипуляционные знаки указывают, как обращаться с грузом в пути и во время погрузочно-разгрузочных операций. На всех грузах в таре обязательно намечается вес «Брутто» и «Нетто», центр тяжести груза</a:t>
            </a:r>
          </a:p>
        </p:txBody>
      </p:sp>
    </p:spTree>
    <p:extLst>
      <p:ext uri="{BB962C8B-B14F-4D97-AF65-F5344CB8AC3E}">
        <p14:creationId xmlns:p14="http://schemas.microsoft.com/office/powerpoint/2010/main" val="36246000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2140402"/>
            <a:ext cx="8712968" cy="25545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indent="457200"/>
            <a:r>
              <a:rPr lang="ru-RU" sz="3200" b="1" dirty="0">
                <a:solidFill>
                  <a:schemeClr val="tx1"/>
                </a:solidFill>
                <a:latin typeface="Cambria" pitchFamily="18" charset="0"/>
              </a:rPr>
              <a:t>Иногда необходимы и такие надписи: «Верх», «Не кантовать», «Стекло» и т.п. На отдельных грузах наносятся следующие над­писи: «Боится сырости», «Боится тепла», «Боится света», «Огне­опасно» и т. п.</a:t>
            </a:r>
          </a:p>
        </p:txBody>
      </p:sp>
    </p:spTree>
    <p:extLst>
      <p:ext uri="{BB962C8B-B14F-4D97-AF65-F5344CB8AC3E}">
        <p14:creationId xmlns:p14="http://schemas.microsoft.com/office/powerpoint/2010/main" val="14326945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2140402"/>
            <a:ext cx="8712968" cy="25545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indent="457200"/>
            <a:r>
              <a:rPr lang="ru-RU" sz="3200" b="1" dirty="0">
                <a:solidFill>
                  <a:schemeClr val="tx1"/>
                </a:solidFill>
                <a:latin typeface="Cambria" pitchFamily="18" charset="0"/>
              </a:rPr>
              <a:t>Иногда необходимы и такие надписи: «Верх», «Не кантовать», «Стекло» и т.п. На отдельных грузах наносятся следующие над­писи: «Боится сырости», «Боится тепла», «Боится света», «Огне­опасно» и т. п.</a:t>
            </a:r>
          </a:p>
        </p:txBody>
      </p:sp>
    </p:spTree>
    <p:extLst>
      <p:ext uri="{BB962C8B-B14F-4D97-AF65-F5344CB8AC3E}">
        <p14:creationId xmlns:p14="http://schemas.microsoft.com/office/powerpoint/2010/main" val="35405807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1894181"/>
            <a:ext cx="8712968" cy="30469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indent="457200"/>
            <a:r>
              <a:rPr lang="ru-RU" sz="3200" b="1" dirty="0">
                <a:solidFill>
                  <a:schemeClr val="tx1"/>
                </a:solidFill>
                <a:latin typeface="Cambria" pitchFamily="18" charset="0"/>
              </a:rPr>
              <a:t>Надписи и знаки должны наноситься четко с двух или трех сторон груза несмывающейся краской или тщательно наклеивать­ся на упаковку, если они отпечатаны типографским способом на плотной бумаге</a:t>
            </a:r>
          </a:p>
        </p:txBody>
      </p:sp>
    </p:spTree>
    <p:extLst>
      <p:ext uri="{BB962C8B-B14F-4D97-AF65-F5344CB8AC3E}">
        <p14:creationId xmlns:p14="http://schemas.microsoft.com/office/powerpoint/2010/main" val="35405807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2140402"/>
            <a:ext cx="8712968" cy="25545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indent="457200"/>
            <a:r>
              <a:rPr lang="ru-RU" sz="3200" b="1" dirty="0">
                <a:latin typeface="Cambria" pitchFamily="18" charset="0"/>
              </a:rPr>
              <a:t>В зависимости от свойства груза манипуляционные знаки могут наноситься в различном сочетании. Они указывают на способ об­ращения с грузом, в частности при его </a:t>
            </a:r>
            <a:r>
              <a:rPr lang="ru-RU" sz="3200" b="1" dirty="0" err="1">
                <a:latin typeface="Cambria" pitchFamily="18" charset="0"/>
              </a:rPr>
              <a:t>строповке</a:t>
            </a:r>
            <a:endParaRPr lang="ru-RU" sz="3200" b="1" dirty="0">
              <a:solidFill>
                <a:schemeClr val="bg1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91577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2386624"/>
            <a:ext cx="8712968" cy="206210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indent="457200"/>
            <a:r>
              <a:rPr lang="ru-RU" sz="3200" b="1" dirty="0">
                <a:latin typeface="Cambria" pitchFamily="18" charset="0"/>
              </a:rPr>
              <a:t>Предупредительные надписи и знаки </a:t>
            </a:r>
            <a:r>
              <a:rPr lang="ru-RU" sz="3200" b="1" dirty="0" smtClean="0">
                <a:latin typeface="Cambria" pitchFamily="18" charset="0"/>
              </a:rPr>
              <a:t>, </a:t>
            </a:r>
            <a:r>
              <a:rPr lang="ru-RU" sz="3200" b="1" dirty="0">
                <a:latin typeface="Cambria" pitchFamily="18" charset="0"/>
              </a:rPr>
              <a:t>как правило, наносятся на свободных от </a:t>
            </a:r>
            <a:r>
              <a:rPr lang="ru-RU" sz="3200" b="1" dirty="0" err="1">
                <a:latin typeface="Cambria" pitchFamily="18" charset="0"/>
              </a:rPr>
              <a:t>отправительных</a:t>
            </a:r>
            <a:r>
              <a:rPr lang="ru-RU" sz="3200" b="1" dirty="0">
                <a:latin typeface="Cambria" pitchFamily="18" charset="0"/>
              </a:rPr>
              <a:t> надписей сторонах упаковки</a:t>
            </a:r>
            <a:endParaRPr lang="ru-RU" sz="3200" b="1" dirty="0">
              <a:solidFill>
                <a:schemeClr val="bg1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8149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68"/>
          <p:cNvPicPr>
            <a:picLocks noChangeAspect="1" noChangeArrowheads="1"/>
          </p:cNvPicPr>
          <p:nvPr/>
        </p:nvPicPr>
        <p:blipFill>
          <a:blip r:embed="rId2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849" b="89848"/>
          <a:stretch>
            <a:fillRect/>
          </a:stretch>
        </p:blipFill>
        <p:spPr bwMode="auto">
          <a:xfrm>
            <a:off x="1197618" y="2133096"/>
            <a:ext cx="2942334" cy="2160000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2" name="TextBox 1"/>
          <p:cNvSpPr txBox="1"/>
          <p:nvPr/>
        </p:nvSpPr>
        <p:spPr>
          <a:xfrm>
            <a:off x="4572000" y="3049796"/>
            <a:ext cx="3960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Хрупкое Осторожно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462001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166</TotalTime>
  <Words>348</Words>
  <Application>Microsoft Office PowerPoint</Application>
  <PresentationFormat>Экран (4:3)</PresentationFormat>
  <Paragraphs>24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NewsPrint</vt:lpstr>
      <vt:lpstr>Маркировка грузов. Предупредительные надписи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SOFTxp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Маркировка грузов. Предупредительные надписи</dc:title>
  <dc:creator>SPEEDxp</dc:creator>
  <cp:lastModifiedBy>SPEEDxp</cp:lastModifiedBy>
  <cp:revision>15</cp:revision>
  <dcterms:created xsi:type="dcterms:W3CDTF">2015-02-18T08:34:43Z</dcterms:created>
  <dcterms:modified xsi:type="dcterms:W3CDTF">2003-12-31T21:20:03Z</dcterms:modified>
</cp:coreProperties>
</file>