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31" r:id="rId2"/>
    <p:sldId id="257" r:id="rId3"/>
    <p:sldId id="350" r:id="rId4"/>
    <p:sldId id="340" r:id="rId5"/>
    <p:sldId id="297" r:id="rId6"/>
    <p:sldId id="295" r:id="rId7"/>
    <p:sldId id="343" r:id="rId8"/>
    <p:sldId id="342" r:id="rId9"/>
    <p:sldId id="347" r:id="rId10"/>
    <p:sldId id="346" r:id="rId11"/>
    <p:sldId id="349" r:id="rId12"/>
    <p:sldId id="345" r:id="rId13"/>
    <p:sldId id="344" r:id="rId14"/>
    <p:sldId id="34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6600"/>
    <a:srgbClr val="33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91" autoAdjust="0"/>
    <p:restoredTop sz="93548" autoAdjust="0"/>
  </p:normalViewPr>
  <p:slideViewPr>
    <p:cSldViewPr>
      <p:cViewPr varScale="1">
        <p:scale>
          <a:sx n="74" d="100"/>
          <a:sy n="74" d="100"/>
        </p:scale>
        <p:origin x="-10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B94E6D2-5539-40FF-B8DC-0D43D5F1B74E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E0022A8-78F8-44FB-A7C4-0F94A4A76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0EDDC-C5E6-472B-BE12-0B4A46E45A6B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707FD-EECB-4202-B696-D598F3F21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3A63D-BD19-4C78-859F-CFEC87F6FE43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394DB-630A-4642-BB00-2ACCBB9C5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B6911-5B75-4C74-8B3A-EADFF68BB8C7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ED2DE-54F0-4B98-B96A-025448CA5D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3D58-A252-4F63-9162-85CDBDC5595B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4A84E-8C75-46F0-AD53-3C8845145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55B83-2BA2-4E2C-A622-BFA47831A65D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722EB-2176-41A5-99B0-4DD7282C6A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507C6-19D2-4161-97B7-7EF18B80CD07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33AAD-43EF-4DCD-AFE8-D3D3D3BAB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27E07-CA66-4BAC-821E-AD4CED3B3F9A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41233-B1F3-45B4-B271-C8C975B32F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7A7F8-20FA-4A0A-9713-C82B9F793B7A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CA590-C47D-4719-9CF3-83D33FAF7A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EF208-75F1-45A8-919A-92672E7F49E4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DB55B-871D-4E32-A0AF-63AF4447E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0A389-BAE6-4F16-9FB4-58E7E44B3448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4D3AE-61B0-4741-84C5-EB08C8221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836A0-1D4D-42D4-87D1-C1DCEF9B71C4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CFD73-1814-48B9-9E57-D33416871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614561-F465-413E-989F-E5C59B709FC4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9E45A2-A557-4FD7-9BF9-9EC399445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14899" y="188640"/>
            <a:ext cx="9458899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Коррекционно-развивающее обучение детей с проблемами в развитии </a:t>
            </a:r>
          </a:p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игровой деятельности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1556792"/>
            <a:ext cx="6577250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 </a:t>
            </a:r>
          </a:p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«Лесные мотивы»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5157192"/>
            <a:ext cx="10883184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РАЗРАБОТАЛА:  Копылова Е.М.,  </a:t>
            </a:r>
          </a:p>
          <a:p>
            <a:pPr algn="ctr">
              <a:defRPr/>
            </a:pPr>
            <a:r>
              <a:rPr lang="ru-RU" sz="1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                                               Воспитатель  </a:t>
            </a:r>
          </a:p>
          <a:p>
            <a:pPr algn="ctr">
              <a:defRPr/>
            </a:pPr>
            <a:r>
              <a:rPr lang="ru-RU" sz="1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                                                     специализированной группы</a:t>
            </a:r>
          </a:p>
          <a:p>
            <a:pPr algn="ctr">
              <a:defRPr/>
            </a:pPr>
            <a:r>
              <a:rPr lang="ru-RU" sz="1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                                           </a:t>
            </a:r>
            <a:r>
              <a:rPr lang="ru-RU" sz="1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 детей с задержкой </a:t>
            </a:r>
            <a:r>
              <a:rPr lang="ru-RU" sz="1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развитии</a:t>
            </a:r>
          </a:p>
        </p:txBody>
      </p:sp>
      <p:pic>
        <p:nvPicPr>
          <p:cNvPr id="2053" name="Picture 8" descr="сказка Копылова 0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/>
              <a:tblGrid>
                <a:gridCol w="530225"/>
                <a:gridCol w="3246438"/>
                <a:gridCol w="3603625"/>
                <a:gridCol w="1763712"/>
              </a:tblGrid>
              <a:tr h="150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Блок специально организованных занятий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Блок совместной деятельности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с родителями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348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Лепка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«На лесной полянке»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Цель: продолжать учить лепить диких животных, передавая их формы. Побуждать к проявлению творчества и самостоятельности в поиске способов изображения животного.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Чтение художественной литературы «Звери наших лесов» Г. Снегирев.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Цель: познакомить с новым произведением, учить чувствовать и понимать характер образов произведений.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Пальчиковая гимнастика «В лес всех выпустим зверей»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Цель: развитие мелкой моторики.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.Артикуляционная гимнастика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Дыхательная гимнастика «Ладошки»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Упражнение для языка.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Развлечение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«Заяц – хваста»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Цели: закрепить навык правильного выполнения массажа спины, развивать устойчивость внимания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3999" cy="6944486"/>
        </p:xfrm>
        <a:graphic>
          <a:graphicData uri="http://schemas.openxmlformats.org/drawingml/2006/table">
            <a:tbl>
              <a:tblPr/>
              <a:tblGrid>
                <a:gridCol w="467543"/>
                <a:gridCol w="3816424"/>
                <a:gridCol w="2747908"/>
                <a:gridCol w="2112124"/>
              </a:tblGrid>
              <a:tr h="827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Блок специально организованных занятий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Блок совместной деятельности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с родителями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0300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Ч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1.Аппликация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Тема «Зайчишка – хвастунишка».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учить передавать способом аппликации образ зайчика; самостоятельно вырезать детали (голова, уши из исходных геометрических фигур). 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2. Социально-эмоциональное развитие.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Занятие «В гостях у сказки»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продолжать учить детей взаимодействовать друг с другом при помощи вербальных и не вербальных средств общения.; развивать у детей коммуникативные склонности, умение работать с партнером.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Пальчиковая гимнастика «У лесы в лесу глухом»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развитие мелкой моторики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2. </a:t>
                      </a:r>
                      <a:r>
                        <a:rPr lang="ru-RU" sz="18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Чистоговорка</a:t>
                      </a:r>
                      <a:endParaRPr lang="ru-RU" sz="18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3. Игра «</a:t>
                      </a:r>
                      <a:r>
                        <a:rPr lang="ru-RU" sz="18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Добавлялки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развивать слуховое внимание, обобщать </a:t>
                      </a:r>
                      <a:r>
                        <a:rPr lang="ru-RU" sz="18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словарныйзапас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Сделать трафареты диких животных.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57150"/>
          <a:ext cx="9144000" cy="6800742"/>
        </p:xfrm>
        <a:graphic>
          <a:graphicData uri="http://schemas.openxmlformats.org/drawingml/2006/table">
            <a:tbl>
              <a:tblPr/>
              <a:tblGrid>
                <a:gridCol w="331828"/>
                <a:gridCol w="2439972"/>
                <a:gridCol w="4464496"/>
                <a:gridCol w="1907704"/>
              </a:tblGrid>
              <a:tr h="105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Блок специально организованных занятий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Блок совместной деятельности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с родителями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6120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Коммуникативная игра «Повернись поздоровайся» (по </a:t>
                      </a:r>
                      <a:r>
                        <a:rPr lang="ru-RU" sz="16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Д.Бину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ru-RU" sz="16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А.Оулдфилд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Дидактическая игра «4 лишний»</a:t>
                      </a:r>
                    </a:p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классификация и обобщение</a:t>
                      </a:r>
                    </a:p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3. Творческое рассказывание «Наша сказка»</a:t>
                      </a:r>
                    </a:p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развивать творческое воображение на основе начала показать, как можно придумать коней сказки; учить развивать ход событий, развязку, соблюдать логику развития сюжета.</a:t>
                      </a:r>
                    </a:p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3. </a:t>
                      </a:r>
                      <a:r>
                        <a:rPr lang="ru-RU" sz="16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Психогимнастика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«Мы медведя испугались»</a:t>
                      </a:r>
                    </a:p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4. Пальчиковая гимнастика «У лисы в лесу глухом»</a:t>
                      </a:r>
                    </a:p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развитие мелкой моторики</a:t>
                      </a:r>
                    </a:p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5. Упражнение для язык</a:t>
                      </a:r>
                    </a:p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6 .Игра-драматизация «Домик для зайчика»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0" y="4763"/>
            <a:ext cx="9144000" cy="498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СПИСОК ИСПОЛЬЗОВАННОЙ ЛИТЕРАТУРЫ</a:t>
            </a:r>
          </a:p>
          <a:p>
            <a:pPr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AutoNum type="arabicPeriod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Акулова О. Театр. Игры. По программе «Детство». / - Акулова / О. - // Дошк. воспитание. – 2005. - №8. – с. 24–32.</a:t>
            </a:r>
          </a:p>
          <a:p>
            <a:pPr eaLnBrk="0" hangingPunct="0">
              <a:buFontTx/>
              <a:buAutoNum type="arabicPeriod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Антипина Е.А. Театрализованная деятельность в детском саду. Игры, упражнения, сценарии. – М.: Т.Ц. «Сфера», 2003. – 128 с.</a:t>
            </a:r>
          </a:p>
          <a:p>
            <a:pPr eaLnBrk="0" hangingPunct="0">
              <a:buFontTx/>
              <a:buAutoNum type="arabicPeriod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Булатова О.С. Педагогический артистизм. – М.: Издат. Центр «Академия», 2001. – 240 с.</a:t>
            </a:r>
          </a:p>
          <a:p>
            <a:pPr eaLnBrk="0" hangingPunct="0">
              <a:buFontTx/>
              <a:buAutoNum type="arabicPeriod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Гераскина Л. Занятия по театрализованной деятельности // Дошкольное воспитание. – 2000. - №8. – с.106–111.</a:t>
            </a:r>
          </a:p>
          <a:p>
            <a:pPr eaLnBrk="0" hangingPunct="0">
              <a:buFontTx/>
              <a:buAutoNum type="arabicPeriod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Зурабов А. Разыгрываем сказку // Дошкольное воспитание. – 2001. - №2. – с.74-77.</a:t>
            </a:r>
          </a:p>
          <a:p>
            <a:pPr eaLnBrk="0" hangingPunct="0"/>
            <a:endParaRPr lang="ru-RU" sz="1200">
              <a:cs typeface="Times New Roman" pitchFamily="18" charset="0"/>
            </a:endParaRPr>
          </a:p>
          <a:p>
            <a:pPr eaLnBrk="0" hangingPunct="0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628800"/>
            <a:ext cx="8573765" cy="255454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0" y="404813"/>
            <a:ext cx="9144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228600" algn="l"/>
              </a:tabLst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создание условий для развития коммуникативных навыков у детей, имеющих проблемы развития в  процессе игровой деятельности.</a:t>
            </a:r>
          </a:p>
          <a:p>
            <a:pPr eaLnBrk="0" hangingPunct="0">
              <a:tabLst>
                <a:tab pos="228600" algn="l"/>
              </a:tabLst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228600" algn="l"/>
              </a:tabLst>
            </a:pP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5" descr="сказка Копылова 0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400" y="2790825"/>
            <a:ext cx="54356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3" descr="сказка Копылова 0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41700"/>
            <a:ext cx="4572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4" descr="сказка Копылова 0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4075" y="1341438"/>
            <a:ext cx="3024188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144000" cy="66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tabLst>
                <a:tab pos="228600" algn="l"/>
              </a:tabLst>
            </a:pP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eaLnBrk="0" hangingPunct="0">
              <a:tabLst>
                <a:tab pos="228600" algn="l"/>
              </a:tabLst>
            </a:pPr>
            <a:r>
              <a:rPr lang="ru-RU" sz="2000" b="1" u="sng">
                <a:latin typeface="Times New Roman" pitchFamily="18" charset="0"/>
                <a:cs typeface="Times New Roman" pitchFamily="18" charset="0"/>
              </a:rPr>
              <a:t>Образовательные:</a:t>
            </a:r>
            <a:endParaRPr lang="ru-RU" sz="2000" u="sng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Расширять представления о диких животных (повадки ,внешний вид и строение, связанные с особенностями жизнедеятельности)</a:t>
            </a: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Формировать  театрально-игрового опыт за счет освоения игры-драматизации.</a:t>
            </a: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Учить передавать свои впечатления и представления  при помощи изобразительных средств в рисунке, движении, мимике.</a:t>
            </a:r>
          </a:p>
          <a:p>
            <a:pPr eaLnBrk="0" hangingPunct="0">
              <a:tabLst>
                <a:tab pos="228600" algn="l"/>
              </a:tabLst>
            </a:pPr>
            <a:endParaRPr lang="ru-RU" sz="2000" b="1" u="sng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228600" algn="l"/>
              </a:tabLst>
            </a:pPr>
            <a:r>
              <a:rPr lang="ru-RU" sz="2000" b="1" u="sng">
                <a:latin typeface="Times New Roman" pitchFamily="18" charset="0"/>
                <a:cs typeface="Times New Roman" pitchFamily="18" charset="0"/>
              </a:rPr>
              <a:t>Развивающие:</a:t>
            </a: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Развивать коммуникативные навыки, речь, наглядно-образное мышление.</a:t>
            </a: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Развивать координацию движений при выполнении имитационных движений</a:t>
            </a: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228600" algn="l"/>
              </a:tabLst>
            </a:pPr>
            <a:r>
              <a:rPr lang="ru-RU" sz="2000" b="1" u="sng"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Воспитывать социальные чувства, оценочное отношение к окружающему миру, явлениям, фактам.</a:t>
            </a:r>
          </a:p>
          <a:p>
            <a:pPr eaLnBrk="0" hangingPunct="0">
              <a:tabLst>
                <a:tab pos="228600" algn="l"/>
              </a:tabLst>
            </a:pP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228600" algn="l"/>
              </a:tabLst>
            </a:pPr>
            <a:r>
              <a:rPr lang="ru-RU" sz="2000" b="1" u="sng">
                <a:latin typeface="Times New Roman" pitchFamily="18" charset="0"/>
                <a:cs typeface="Times New Roman" pitchFamily="18" charset="0"/>
              </a:rPr>
              <a:t>Коррекционные:</a:t>
            </a:r>
          </a:p>
          <a:p>
            <a:pPr eaLnBrk="0" hangingPunct="0">
              <a:buFont typeface="Arial" charset="0"/>
              <a:buChar char="•"/>
              <a:tabLst>
                <a:tab pos="228600" algn="l"/>
              </a:tabLst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Формировать умение снимать напряжение через проигрывание этюдов с использованием невербальных средств выражения</a:t>
            </a:r>
          </a:p>
          <a:p>
            <a:pPr eaLnBrk="0" hangingPunct="0">
              <a:buFont typeface="Arial" charset="0"/>
              <a:buChar char="•"/>
              <a:tabLst>
                <a:tab pos="228600" algn="l"/>
              </a:tabLst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Формировать культуру общения через расширение спектра коммуникативных средств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03648" y="260648"/>
            <a:ext cx="6521722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Подготовительный этап</a:t>
            </a: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0" y="836613"/>
            <a:ext cx="9293225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Ознакомление с дикими животными.</a:t>
            </a:r>
          </a:p>
          <a:p>
            <a:pPr eaLnBrk="0" hangingPunct="0"/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расширение представлений детей о диких животных.</a:t>
            </a:r>
          </a:p>
        </p:txBody>
      </p:sp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0" y="2781300"/>
            <a:ext cx="9144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228600" algn="l"/>
              </a:tabLst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Формы работы: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индивидуальные и подгрупповые  занятия с дефектологом, логопедом.</a:t>
            </a:r>
          </a:p>
          <a:p>
            <a:pPr eaLnBrk="0" hangingPunct="0">
              <a:tabLst>
                <a:tab pos="228600" algn="l"/>
              </a:tabLst>
            </a:pPr>
            <a:r>
              <a:rPr lang="ru-RU" sz="2400" b="1" u="sng">
                <a:latin typeface="Times New Roman" pitchFamily="18" charset="0"/>
                <a:cs typeface="Times New Roman" pitchFamily="18" charset="0"/>
              </a:rPr>
              <a:t>Фронтальные занятия : </a:t>
            </a: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Продуктивные виды деятельности (лепка, аппликация, рисование, конструирование).</a:t>
            </a: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Физкультурные занятия.</a:t>
            </a: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Музыкальные занятия.</a:t>
            </a:r>
          </a:p>
          <a:p>
            <a:pPr eaLnBrk="0" hangingPunct="0">
              <a:tabLst>
                <a:tab pos="228600" algn="l"/>
              </a:tabLst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Совместная деятельность:</a:t>
            </a: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Чтение и анализ литературного произведения.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763688" y="332656"/>
            <a:ext cx="567386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Основной этап:</a:t>
            </a:r>
          </a:p>
        </p:txBody>
      </p:sp>
      <p:sp>
        <p:nvSpPr>
          <p:cNvPr id="6147" name="TextBox 12"/>
          <p:cNvSpPr txBox="1">
            <a:spLocks noChangeArrowheads="1"/>
          </p:cNvSpPr>
          <p:nvPr/>
        </p:nvSpPr>
        <p:spPr bwMode="auto">
          <a:xfrm>
            <a:off x="468313" y="1268413"/>
            <a:ext cx="4802187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1.Сочинение сказки</a:t>
            </a:r>
          </a:p>
          <a:p>
            <a:endParaRPr lang="ru-RU"/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0" y="1916113"/>
            <a:ext cx="751205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28600" algn="l"/>
              </a:tabLst>
            </a:pPr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Учить детей развивать сюжет сказки на основе </a:t>
            </a:r>
          </a:p>
          <a:p>
            <a:pPr eaLnBrk="0" hangingPunct="0">
              <a:tabLst>
                <a:tab pos="228600" algn="l"/>
              </a:tabLst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имеющегося опыта, </a:t>
            </a:r>
          </a:p>
          <a:p>
            <a:pPr eaLnBrk="0" hangingPunct="0">
              <a:tabLst>
                <a:tab pos="228600" algn="l"/>
              </a:tabLst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компонуя знакомые элементы известных произведений.</a:t>
            </a:r>
          </a:p>
          <a:p>
            <a:pPr eaLnBrk="0" hangingPunct="0">
              <a:tabLst>
                <a:tab pos="228600" algn="l"/>
              </a:tabLst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Развивать творческое воображение, </a:t>
            </a:r>
          </a:p>
          <a:p>
            <a:pPr eaLnBrk="0" hangingPunct="0">
              <a:tabLst>
                <a:tab pos="228600" algn="l"/>
              </a:tabLst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память, наглядно-образное мышление, </a:t>
            </a:r>
          </a:p>
          <a:p>
            <a:pPr eaLnBrk="0" hangingPunct="0">
              <a:tabLst>
                <a:tab pos="228600" algn="l"/>
              </a:tabLst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связную речь. </a:t>
            </a:r>
          </a:p>
        </p:txBody>
      </p:sp>
      <p:sp>
        <p:nvSpPr>
          <p:cNvPr id="6149" name="Rectangle 11"/>
          <p:cNvSpPr>
            <a:spLocks noChangeArrowheads="1"/>
          </p:cNvSpPr>
          <p:nvPr/>
        </p:nvSpPr>
        <p:spPr bwMode="auto">
          <a:xfrm>
            <a:off x="0" y="4724400"/>
            <a:ext cx="8154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Форма работы: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совместная деятельность «Сочиняем сказку»</a:t>
            </a:r>
          </a:p>
        </p:txBody>
      </p:sp>
      <p:sp>
        <p:nvSpPr>
          <p:cNvPr id="6150" name="Rectangle 12"/>
          <p:cNvSpPr>
            <a:spLocks noChangeArrowheads="1"/>
          </p:cNvSpPr>
          <p:nvPr/>
        </p:nvSpPr>
        <p:spPr bwMode="auto">
          <a:xfrm>
            <a:off x="0" y="5548313"/>
            <a:ext cx="6510338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Конечный продукт: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сказка «Домик для зайчика»</a:t>
            </a:r>
          </a:p>
          <a:p>
            <a:pPr eaLnBrk="0" hangingPunct="0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8"/>
          <p:cNvSpPr>
            <a:spLocks noChangeArrowheads="1"/>
          </p:cNvSpPr>
          <p:nvPr/>
        </p:nvSpPr>
        <p:spPr bwMode="auto">
          <a:xfrm>
            <a:off x="395288" y="0"/>
            <a:ext cx="45608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2.Игра – драматизация </a:t>
            </a:r>
          </a:p>
        </p:txBody>
      </p:sp>
      <p:sp>
        <p:nvSpPr>
          <p:cNvPr id="7171" name="Rectangle 7"/>
          <p:cNvSpPr>
            <a:spLocks noChangeArrowheads="1"/>
          </p:cNvSpPr>
          <p:nvPr/>
        </p:nvSpPr>
        <p:spPr bwMode="auto">
          <a:xfrm>
            <a:off x="0" y="692150"/>
            <a:ext cx="80232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формирование активной позиции, оптимистического </a:t>
            </a:r>
          </a:p>
          <a:p>
            <a:pPr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мироощущения и способности к преобразованиям, </a:t>
            </a:r>
          </a:p>
          <a:p>
            <a:pPr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творчеству.</a:t>
            </a:r>
          </a:p>
        </p:txBody>
      </p:sp>
      <p:sp>
        <p:nvSpPr>
          <p:cNvPr id="7172" name="TextBox 10"/>
          <p:cNvSpPr txBox="1">
            <a:spLocks noChangeArrowheads="1"/>
          </p:cNvSpPr>
          <p:nvPr/>
        </p:nvSpPr>
        <p:spPr bwMode="auto">
          <a:xfrm>
            <a:off x="0" y="1916113"/>
            <a:ext cx="65563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Форма работы: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игра</a:t>
            </a:r>
          </a:p>
          <a:p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Конечный продукт: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игра – драматизация  </a:t>
            </a:r>
          </a:p>
        </p:txBody>
      </p:sp>
      <p:pic>
        <p:nvPicPr>
          <p:cNvPr id="7173" name="Picture 5" descr="сказка Копылова 0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3302000"/>
            <a:ext cx="4716462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сказка Копылова 0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4538"/>
            <a:ext cx="4462463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0"/>
            <a:ext cx="8049255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Заключительный этап</a:t>
            </a:r>
          </a:p>
          <a:p>
            <a:pPr algn="ctr">
              <a:defRPr/>
            </a:pP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195" name="Rectangle 1"/>
          <p:cNvSpPr>
            <a:spLocks noChangeArrowheads="1"/>
          </p:cNvSpPr>
          <p:nvPr/>
        </p:nvSpPr>
        <p:spPr bwMode="auto">
          <a:xfrm>
            <a:off x="0" y="1196975"/>
            <a:ext cx="9144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228600" algn="l"/>
              </a:tabLst>
            </a:pPr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Познакомить детей с этапами выпуска книги.</a:t>
            </a: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Обобщить и уточнить  представления детей о диких животных:</a:t>
            </a:r>
          </a:p>
          <a:p>
            <a:pPr eaLnBrk="0" hangingPunct="0">
              <a:tabLst>
                <a:tab pos="228600" algn="l"/>
              </a:tabLst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- особенностях внешнего вида, повадок, отличительных признаках.</a:t>
            </a: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Учить передавать свои впечатления и представления  при помощи изобразительных средств в рисунке.</a:t>
            </a:r>
          </a:p>
        </p:txBody>
      </p:sp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0" y="3860800"/>
            <a:ext cx="89646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Форма работы: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совместная деятельность: выпуск книги «Домик для зайчика»</a:t>
            </a:r>
          </a:p>
        </p:txBody>
      </p:sp>
      <p:sp>
        <p:nvSpPr>
          <p:cNvPr id="8197" name="Прямоугольник 4"/>
          <p:cNvSpPr>
            <a:spLocks noChangeArrowheads="1"/>
          </p:cNvSpPr>
          <p:nvPr/>
        </p:nvSpPr>
        <p:spPr bwMode="auto">
          <a:xfrm>
            <a:off x="0" y="5084763"/>
            <a:ext cx="867568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Конечный продукт: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книга с иллюстрациями «Домик для зайчика»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-26988" y="-33338"/>
            <a:ext cx="9197976" cy="52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Планирование работы с детьми по проекту (на неделю)</a:t>
            </a:r>
            <a:endParaRPr lang="ru-RU" sz="28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4925" y="476250"/>
          <a:ext cx="9108504" cy="29570559"/>
        </p:xfrm>
        <a:graphic>
          <a:graphicData uri="http://schemas.openxmlformats.org/drawingml/2006/table">
            <a:tbl>
              <a:tblPr/>
              <a:tblGrid>
                <a:gridCol w="567225"/>
                <a:gridCol w="2996663"/>
                <a:gridCol w="3384376"/>
                <a:gridCol w="2160240"/>
              </a:tblGrid>
              <a:tr h="12241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Блок специально организованных занятий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Блок совместной деятельности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Работа с родителями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3464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Коррекционный час психолога.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Тема: «Мои любимые сказки»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учить детей определять свои предпочтения по отношению к сказкам и сказочным героям; развивать творческое воображение ребенка.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Рассматривание альбома «Дикие животные»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вспомнить название диких животных, обобщить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2. </a:t>
                      </a:r>
                      <a:r>
                        <a:rPr lang="ru-RU" sz="18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Иммитация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повадок животных. Игра «</a:t>
                      </a:r>
                      <a:r>
                        <a:rPr lang="ru-RU" sz="18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Отгадайка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3. Пальчиковая гимнастика: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4. Сюжетно-ролевая игра «В гости к другу»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учить детей брать на себя роль предполагаемых персонажей и действовать в соответствии с ней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5. Игра «Отгадай и объясни»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развитие мышления, творческого воображения.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Задания для родителей: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Выберите с ребенком сказку, перечитайте сказку, обсудите и нарисуйте вместе наиболее симпатичного для ребенка героя.</a:t>
                      </a:r>
                      <a:endParaRPr lang="ru-RU" sz="18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746714"/>
                <a:gridCol w="2899866"/>
                <a:gridCol w="3805905"/>
                <a:gridCol w="1691515"/>
              </a:tblGrid>
              <a:tr h="824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Блок специально организованных занятий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Блок совместной деятельности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с родителями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0334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Рисование.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Занятие.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Тема «Кто живет в лесу»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учить создавать сюжетную картинку, добиваясь выразительности образов животных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Дидактическая игра «Кто спрятался на картинке»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развитие образного мышления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2. Игра «Составь предложения по картинке»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развитие связной речи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3. </a:t>
                      </a:r>
                      <a:r>
                        <a:rPr lang="ru-RU" sz="18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Чистоговорка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«Лиса»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4. Игра «Кто как голос подает?»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5. Игра «Телефон»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развитие слухового внимания.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6. Чтение художественной литературы. р.н.с. «</a:t>
                      </a:r>
                      <a:r>
                        <a:rPr lang="ru-RU" sz="18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Заюшкина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избушка» и пересказ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вспомнить сказку, учить детей пересказывать текст самостоятельно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Сочинение с родителями «Сказки про лесных животных»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</TotalTime>
  <Words>881</Words>
  <Application>Microsoft Office PowerPoint</Application>
  <PresentationFormat>Экран (4:3)</PresentationFormat>
  <Paragraphs>218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кладбИще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ГИДРОДИНАМИЧЕСКИЕ АВАРИИ</dc:title>
  <dc:creator>Вурдалак</dc:creator>
  <cp:lastModifiedBy>Селезнева</cp:lastModifiedBy>
  <cp:revision>91</cp:revision>
  <dcterms:created xsi:type="dcterms:W3CDTF">2009-03-31T08:54:10Z</dcterms:created>
  <dcterms:modified xsi:type="dcterms:W3CDTF">2015-04-14T10:20:41Z</dcterms:modified>
</cp:coreProperties>
</file>