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AFCB6"/>
    <a:srgbClr val="EAE503"/>
    <a:srgbClr val="FFFF99"/>
    <a:srgbClr val="EEF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108" d="100"/>
          <a:sy n="108" d="100"/>
        </p:scale>
        <p:origin x="78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690853302364491E-2"/>
          <c:y val="5.5067007168766134E-2"/>
          <c:w val="0.80387479996405398"/>
          <c:h val="0.82771243866344812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Лист1!$A$2:$A$13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34.700000000000003</c:v>
                </c:pt>
                <c:pt idx="1">
                  <c:v>42</c:v>
                </c:pt>
                <c:pt idx="2">
                  <c:v>49</c:v>
                </c:pt>
                <c:pt idx="3">
                  <c:v>64.7</c:v>
                </c:pt>
                <c:pt idx="4">
                  <c:v>73</c:v>
                </c:pt>
                <c:pt idx="5">
                  <c:v>87</c:v>
                </c:pt>
                <c:pt idx="6">
                  <c:v>105</c:v>
                </c:pt>
                <c:pt idx="7">
                  <c:v>113.7</c:v>
                </c:pt>
                <c:pt idx="8">
                  <c:v>101.7</c:v>
                </c:pt>
                <c:pt idx="9">
                  <c:v>84.3</c:v>
                </c:pt>
                <c:pt idx="10">
                  <c:v>59.3</c:v>
                </c:pt>
                <c:pt idx="11">
                  <c:v>45.3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Лист1!$A$2:$A$13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68</c:v>
                </c:pt>
                <c:pt idx="1">
                  <c:v>68.7</c:v>
                </c:pt>
                <c:pt idx="2">
                  <c:v>69.3</c:v>
                </c:pt>
                <c:pt idx="3">
                  <c:v>69.900000000000006</c:v>
                </c:pt>
                <c:pt idx="4">
                  <c:v>70.599999999999994</c:v>
                </c:pt>
                <c:pt idx="5">
                  <c:v>71.2</c:v>
                </c:pt>
                <c:pt idx="6">
                  <c:v>72.099999999999994</c:v>
                </c:pt>
                <c:pt idx="7">
                  <c:v>72.7</c:v>
                </c:pt>
                <c:pt idx="8">
                  <c:v>73.3</c:v>
                </c:pt>
                <c:pt idx="9">
                  <c:v>74</c:v>
                </c:pt>
                <c:pt idx="10">
                  <c:v>74.599999999999994</c:v>
                </c:pt>
                <c:pt idx="11">
                  <c:v>75.2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5665296"/>
        <c:axId val="165665688"/>
      </c:lineChart>
      <c:catAx>
        <c:axId val="165665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5665688"/>
        <c:crosses val="autoZero"/>
        <c:auto val="1"/>
        <c:lblAlgn val="ctr"/>
        <c:lblOffset val="100"/>
        <c:noMultiLvlLbl val="0"/>
      </c:catAx>
      <c:valAx>
        <c:axId val="165665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56652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95395-6323-46BE-A0A2-B2C57B7B388E}" type="datetimeFigureOut">
              <a:rPr lang="ru-RU" smtClean="0"/>
              <a:pPr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CEEFF-7F5F-4FEF-B527-4439DAAD41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C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s.cdn4.123rf.com/168nwm/andresr/andresr1008/andresr100800762/7519026-3d-person-leaning-on-the-earth-isolated-over-a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AFCB6">
                <a:tint val="45000"/>
                <a:satMod val="400000"/>
              </a:srgbClr>
            </a:duotone>
            <a:lum/>
          </a:blip>
          <a:srcRect/>
          <a:stretch>
            <a:fillRect/>
          </a:stretch>
        </p:blipFill>
        <p:spPr bwMode="auto">
          <a:xfrm>
            <a:off x="285720" y="1804976"/>
            <a:ext cx="3500462" cy="435613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ГБОУ СПО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Московский технико-экономический колледж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Научно-исследовательская работа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«Сезонность функционирования туристского рынка»</a:t>
            </a: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Автор: студентка группы 12ГС9 Задольная О. В.</a:t>
            </a:r>
          </a:p>
          <a:p>
            <a:pPr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Руководитель: Алексеевская Е.Д.</a:t>
            </a:r>
          </a:p>
          <a:p>
            <a:pPr algn="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Москва 2013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503">
            <a:alpha val="2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57786" y="2071678"/>
            <a:ext cx="3786214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3400" dirty="0" smtClean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МЕТОДЫ РАСЧЁТА СЕЗОННОСТИ</a:t>
            </a:r>
            <a:endParaRPr lang="ru-RU" sz="3400" dirty="0">
              <a:solidFill>
                <a:schemeClr val="tx2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643966" cy="440056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Segoe Script" pitchFamily="34" charset="0"/>
              </a:rPr>
              <a:t>Метод укрупнения интервалов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Segoe Script" pitchFamily="34" charset="0"/>
              </a:rPr>
              <a:t>Метод скользящей средней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Segoe Script" pitchFamily="34" charset="0"/>
              </a:rPr>
              <a:t>Метод аналитического выравнивания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Segoe Script" pitchFamily="34" charset="0"/>
              </a:rPr>
              <a:t>Выравнивание по среднему абсолютному приросту</a:t>
            </a:r>
            <a:endParaRPr lang="ru-RU" sz="3000" dirty="0">
              <a:solidFill>
                <a:schemeClr val="accent1">
                  <a:lumMod val="50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DDF6"/>
              </a:clrFrom>
              <a:clrTo>
                <a:srgbClr val="F6DDF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55622" y="3714752"/>
            <a:ext cx="418837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Segoe Script" pitchFamily="34" charset="0"/>
              </a:rPr>
              <a:t>МЕТОД АНАЛИТИЧЕСКОГО ВЫРАВНИВАНИЯ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929718" cy="5257800"/>
          </a:xfrm>
        </p:spPr>
        <p:txBody>
          <a:bodyPr/>
          <a:lstStyle/>
          <a:p>
            <a:pPr algn="ctr">
              <a:buNone/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ВЫРАВНИВАНИЕ ПО ПРЯМОЙ</a:t>
            </a:r>
          </a:p>
          <a:p>
            <a:pPr algn="ctr">
              <a:buNone/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Выравнивания  для  данной  задачи</a:t>
            </a:r>
          </a:p>
          <a:p>
            <a:pPr>
              <a:spcBef>
                <a:spcPts val="0"/>
              </a:spcBef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Ошибка  абсолютной аппроксимации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71472" y="3286124"/>
          <a:ext cx="5067330" cy="685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4" imgW="1688760" imgH="228600" progId="Equation.3">
                  <p:embed/>
                </p:oleObj>
              </mc:Choice>
              <mc:Fallback>
                <p:oleObj name="Формула" r:id="rId4" imgW="168876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3286124"/>
                        <a:ext cx="5067330" cy="6858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00034" y="5286388"/>
          <a:ext cx="6169646" cy="1357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6" imgW="1904760" imgH="419040" progId="Equation.3">
                  <p:embed/>
                </p:oleObj>
              </mc:Choice>
              <mc:Fallback>
                <p:oleObj name="Формула" r:id="rId6" imgW="1904760" imgH="419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5286388"/>
                        <a:ext cx="6169646" cy="13573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Script" pitchFamily="34" charset="0"/>
              </a:rPr>
              <a:t>ВЫРОВНЕННЫЙ РЯД ВЫРУЧКИ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Segoe Script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785926"/>
          <a:ext cx="8501088" cy="1714512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708424"/>
                <a:gridCol w="708424"/>
                <a:gridCol w="708424"/>
                <a:gridCol w="708424"/>
                <a:gridCol w="809610"/>
                <a:gridCol w="607238"/>
                <a:gridCol w="708424"/>
                <a:gridCol w="708424"/>
                <a:gridCol w="708424"/>
                <a:gridCol w="708424"/>
                <a:gridCol w="708424"/>
                <a:gridCol w="708424"/>
              </a:tblGrid>
              <a:tr h="857256">
                <a:tc>
                  <a:txBody>
                    <a:bodyPr/>
                    <a:lstStyle/>
                    <a:p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34,7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42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49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64,7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73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87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105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113,7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101,7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84,3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59,3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8572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68,0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68,7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69,3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69,9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70,6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71,2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72,1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72,7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73,3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74,0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74,6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14282" y="1785926"/>
          <a:ext cx="571504" cy="160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Формула" r:id="rId3" imgW="164880" imgH="457200" progId="Equation.3">
                  <p:embed/>
                </p:oleObj>
              </mc:Choice>
              <mc:Fallback>
                <p:oleObj name="Формула" r:id="rId3" imgW="16488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1785926"/>
                        <a:ext cx="571504" cy="1600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501090" y="1785926"/>
          <a:ext cx="642910" cy="1714512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42910"/>
              </a:tblGrid>
              <a:tr h="86578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45,3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8487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75,2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9" name="Picture 7" descr="C:\Users\Polina_Z\Desktop\использовала\iLTk3OTk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3750447"/>
            <a:ext cx="4143404" cy="3107553"/>
          </a:xfrm>
          <a:prstGeom prst="rect">
            <a:avLst/>
          </a:prstGeom>
          <a:noFill/>
        </p:spPr>
      </p:pic>
      <p:pic>
        <p:nvPicPr>
          <p:cNvPr id="3080" name="Picture 8" descr="C:\Users\Polina_Z\Desktop\использовала\1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lumMod val="20000"/>
                <a:lumOff val="8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14348" y="3524253"/>
            <a:ext cx="2500310" cy="333374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Segoe Script" pitchFamily="34" charset="0"/>
              </a:rPr>
              <a:t>ГРАФИЧЕСКОЕ ПРЕДСТАВЛЕНИЕ ФАКТИЧЕСКОЙ И ВЫРОВНЕННОЙ ВЫРУЧКИ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Segoe Script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3050"/>
          <a:ext cx="8258204" cy="4483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572560" cy="321468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marL="88900" indent="-88900"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Segoe Script" pitchFamily="34" charset="0"/>
              </a:rPr>
              <a:t>РЕКОМЕНДАЦИИ: </a:t>
            </a:r>
          </a:p>
          <a:p>
            <a:pPr marL="530225" indent="0" algn="ctr">
              <a:buNone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Segoe Script" pitchFamily="34" charset="0"/>
              </a:rPr>
              <a:t>Выровнять выручку согласно представленным результатам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Segoe Script" pitchFamily="34" charset="0"/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14480" y="2893191"/>
            <a:ext cx="5286412" cy="3964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Polina_Z\Desktop\rbkmfvsg - копи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2643182"/>
            <a:ext cx="4857784" cy="2714644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cs typeface="Arial" pitchFamily="34" charset="0"/>
              </a:rPr>
              <a:t>СПАСИБО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cs typeface="Arial" pitchFamily="34" charset="0"/>
              </a:rPr>
              <a:t>ЗА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cs typeface="Arial" pitchFamily="34" charset="0"/>
              </a:rPr>
              <a:t>ВНИМАНИЕ!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Segoe Script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1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 flipV="1">
            <a:off x="5286380" y="2428868"/>
            <a:ext cx="3857620" cy="384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41763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Script" pitchFamily="34" charset="0"/>
              </a:rPr>
              <a:t>ТУРИСТИЧЕСКИЙ РЫНОК И СЕЗОННОСТЬ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00108"/>
            <a:ext cx="7429552" cy="5340369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ts val="1800"/>
              </a:spcBef>
              <a:buNone/>
            </a:pPr>
            <a:endParaRPr lang="ru-RU" sz="3000" dirty="0" smtClean="0">
              <a:solidFill>
                <a:schemeClr val="accent2">
                  <a:lumMod val="50000"/>
                </a:schemeClr>
              </a:solidFill>
              <a:latin typeface="Segoe Script" pitchFamily="34" charset="0"/>
            </a:endParaRPr>
          </a:p>
          <a:p>
            <a:pPr algn="ctr">
              <a:spcBef>
                <a:spcPts val="1800"/>
              </a:spcBef>
              <a:buNone/>
            </a:pPr>
            <a:endParaRPr lang="ru-RU" sz="3000" dirty="0" smtClean="0">
              <a:solidFill>
                <a:schemeClr val="accent2">
                  <a:lumMod val="50000"/>
                </a:schemeClr>
              </a:solidFill>
              <a:latin typeface="Segoe Script" pitchFamily="34" charset="0"/>
            </a:endParaRPr>
          </a:p>
          <a:p>
            <a:pPr marL="0" indent="0" algn="ctr">
              <a:spcBef>
                <a:spcPts val="2400"/>
              </a:spcBef>
              <a:buNone/>
            </a:pP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ОСНОВНЫЕ ПОНЯТИЯ: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  <a:p>
            <a:pPr marL="354013" indent="-354013">
              <a:spcBef>
                <a:spcPts val="3600"/>
              </a:spcBef>
              <a:spcAft>
                <a:spcPts val="1800"/>
              </a:spcAft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cs typeface="Arial" pitchFamily="34" charset="0"/>
              </a:rPr>
              <a:t>Туристский рынок</a:t>
            </a:r>
          </a:p>
          <a:p>
            <a:pPr marL="354013" indent="-354013">
              <a:spcBef>
                <a:spcPts val="1800"/>
              </a:spcBef>
              <a:spcAft>
                <a:spcPts val="1800"/>
              </a:spcAft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cs typeface="Arial" pitchFamily="34" charset="0"/>
              </a:rPr>
              <a:t>Функционирование туристского рынка</a:t>
            </a:r>
          </a:p>
          <a:p>
            <a:pPr marL="354013" indent="-354013">
              <a:spcBef>
                <a:spcPts val="1800"/>
              </a:spcBef>
              <a:spcAft>
                <a:spcPts val="1800"/>
              </a:spcAft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cs typeface="Arial" pitchFamily="34" charset="0"/>
              </a:rPr>
              <a:t>Сезонность туристского рынка</a:t>
            </a:r>
          </a:p>
          <a:p>
            <a:pPr algn="ctr">
              <a:buNone/>
            </a:pPr>
            <a:endParaRPr lang="ru-RU" dirty="0">
              <a:latin typeface="Segoe Script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Users\Polina_Z\Desktop\picture-11713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contrast="-6000"/>
          </a:blip>
          <a:srcRect/>
          <a:stretch>
            <a:fillRect/>
          </a:stretch>
        </p:blipFill>
        <p:spPr bwMode="auto">
          <a:xfrm>
            <a:off x="4571967" y="1285860"/>
            <a:ext cx="4572033" cy="3429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ИССЛЕДОВАНИЕ СЕЗОННОСТИ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2578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Segoe Script" pitchFamily="34" charset="0"/>
              </a:rPr>
              <a:t>ЗАДАЧИ, КОТОРЫЕ НЕОБХОДИМО РЕШИТЬ:</a:t>
            </a:r>
          </a:p>
          <a:p>
            <a:pPr algn="ctr">
              <a:buNone/>
            </a:pPr>
            <a:endParaRPr lang="ru-RU" dirty="0" smtClean="0">
              <a:latin typeface="Segoe Script" pitchFamily="34" charset="0"/>
            </a:endParaRPr>
          </a:p>
          <a:p>
            <a:pPr marL="265113" indent="-265113"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Segoe Script" pitchFamily="34" charset="0"/>
              </a:rPr>
              <a:t>Выявить наличие сезонности;</a:t>
            </a:r>
          </a:p>
          <a:p>
            <a:pPr marL="265113" indent="-265113"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Segoe Script" pitchFamily="34" charset="0"/>
              </a:rPr>
              <a:t>Численно выразить сезонные колебания;</a:t>
            </a:r>
          </a:p>
          <a:p>
            <a:pPr marL="265113" indent="-265113"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Segoe Script" pitchFamily="34" charset="0"/>
              </a:rPr>
              <a:t>Выделить факторы, вызывающие сезонные колебания;</a:t>
            </a:r>
          </a:p>
          <a:p>
            <a:pPr marL="265113" indent="-265113"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Segoe Script" pitchFamily="34" charset="0"/>
              </a:rPr>
              <a:t>Оценить последствия сезонных колебаний;</a:t>
            </a:r>
          </a:p>
          <a:p>
            <a:pPr marL="265113" indent="-265113"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Segoe Script" pitchFamily="34" charset="0"/>
              </a:rPr>
              <a:t>Провести математическое моделирование сезонности.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4">
                <a:lumMod val="40000"/>
                <a:lumOff val="60000"/>
                <a:tint val="45000"/>
                <a:satMod val="400000"/>
              </a:schemeClr>
            </a:duotone>
            <a:lum contrast="20000"/>
          </a:blip>
          <a:srcRect/>
          <a:stretch>
            <a:fillRect/>
          </a:stretch>
        </p:blipFill>
        <p:spPr bwMode="auto">
          <a:xfrm rot="21141866">
            <a:off x="278560" y="2243814"/>
            <a:ext cx="3310370" cy="4413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753544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</a:pPr>
            <a:r>
              <a:rPr lang="ru-RU" sz="3200" u="sng" dirty="0" smtClean="0">
                <a:solidFill>
                  <a:schemeClr val="accent4">
                    <a:lumMod val="75000"/>
                  </a:schemeClr>
                </a:solidFill>
                <a:latin typeface="Segoe Script" pitchFamily="34" charset="0"/>
              </a:rPr>
              <a:t>Основной  показатель  сезонности - коэффициент  сезонности</a:t>
            </a:r>
            <a:br>
              <a:rPr lang="ru-RU" sz="3200" u="sng" dirty="0" smtClean="0">
                <a:solidFill>
                  <a:schemeClr val="accent4">
                    <a:lumMod val="75000"/>
                  </a:schemeClr>
                </a:solidFill>
                <a:latin typeface="Segoe Script" pitchFamily="34" charset="0"/>
              </a:rPr>
            </a:br>
            <a:r>
              <a:rPr lang="ru-RU" sz="3000" u="sng" dirty="0" smtClean="0">
                <a:solidFill>
                  <a:schemeClr val="accent4">
                    <a:lumMod val="75000"/>
                  </a:schemeClr>
                </a:solidFill>
                <a:latin typeface="Segoe Script" pitchFamily="34" charset="0"/>
              </a:rPr>
              <a:t/>
            </a:r>
            <a:br>
              <a:rPr lang="ru-RU" sz="3000" u="sng" dirty="0" smtClean="0">
                <a:solidFill>
                  <a:schemeClr val="accent4">
                    <a:lumMod val="75000"/>
                  </a:schemeClr>
                </a:solidFill>
                <a:latin typeface="Segoe Script" pitchFamily="34" charset="0"/>
              </a:rPr>
            </a:br>
            <a:r>
              <a:rPr lang="ru-RU" sz="3000" dirty="0" smtClean="0">
                <a:solidFill>
                  <a:schemeClr val="accent4">
                    <a:lumMod val="50000"/>
                  </a:schemeClr>
                </a:solidFill>
                <a:latin typeface="Segoe Script" pitchFamily="34" charset="0"/>
              </a:rPr>
              <a:t>МЕТОДЫ РАСЧЁТА КОЭФФИЦИЕНТА СЕЗОННОСТИ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Segoe Script" pitchFamily="34" charset="0"/>
              </a:rPr>
              <a:t/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Segoe Script" pitchFamily="34" charset="0"/>
              </a:rPr>
            </a:br>
            <a:endParaRPr lang="ru-RU" sz="3200" u="sng" dirty="0">
              <a:solidFill>
                <a:schemeClr val="accent4">
                  <a:lumMod val="75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87216" y="2276872"/>
            <a:ext cx="7056784" cy="4786346"/>
          </a:xfrm>
        </p:spPr>
        <p:txBody>
          <a:bodyPr>
            <a:normAutofit/>
          </a:bodyPr>
          <a:lstStyle/>
          <a:p>
            <a:pPr marL="2152650" indent="-354013" defTabSz="1962150">
              <a:spcBef>
                <a:spcPts val="1200"/>
              </a:spcBef>
              <a:spcAft>
                <a:spcPts val="1200"/>
              </a:spcAft>
              <a:tabLst>
                <a:tab pos="0" algn="l"/>
              </a:tabLst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Segoe Script" pitchFamily="34" charset="0"/>
              </a:rPr>
              <a:t>Простой средней;</a:t>
            </a:r>
          </a:p>
          <a:p>
            <a:pPr marL="2152650" indent="-354013" defTabSz="1962150">
              <a:spcBef>
                <a:spcPts val="1200"/>
              </a:spcBef>
              <a:spcAft>
                <a:spcPts val="1200"/>
              </a:spcAft>
              <a:tabLst>
                <a:tab pos="0" algn="l"/>
              </a:tabLst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Segoe Script" pitchFamily="34" charset="0"/>
              </a:rPr>
              <a:t>Аналитического выравнивания;</a:t>
            </a:r>
          </a:p>
          <a:p>
            <a:pPr marL="2152650" indent="-354013" defTabSz="1962150">
              <a:spcBef>
                <a:spcPts val="1200"/>
              </a:spcBef>
              <a:spcAft>
                <a:spcPts val="1200"/>
              </a:spcAft>
              <a:tabLst>
                <a:tab pos="0" algn="l"/>
              </a:tabLst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Segoe Script" pitchFamily="34" charset="0"/>
              </a:rPr>
              <a:t>Относительных чисел;</a:t>
            </a:r>
          </a:p>
          <a:p>
            <a:pPr marL="2152650" indent="-354013" defTabSz="1962150">
              <a:spcBef>
                <a:spcPts val="1200"/>
              </a:spcBef>
              <a:spcAft>
                <a:spcPts val="1200"/>
              </a:spcAft>
              <a:tabLst>
                <a:tab pos="0" algn="l"/>
              </a:tabLst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Segoe Script" pitchFamily="34" charset="0"/>
              </a:rPr>
              <a:t>Скользящей средней;</a:t>
            </a:r>
          </a:p>
          <a:p>
            <a:pPr marL="2152650" indent="-354013" defTabSz="1962150">
              <a:spcBef>
                <a:spcPts val="1200"/>
              </a:spcBef>
              <a:spcAft>
                <a:spcPts val="1200"/>
              </a:spcAft>
              <a:tabLst>
                <a:tab pos="0" algn="l"/>
              </a:tabLst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Segoe Script" pitchFamily="34" charset="0"/>
              </a:rPr>
              <a:t>Метод У. Персона.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Segoe Script" pitchFamily="34" charset="0"/>
              </a:rPr>
              <a:t>МЕТОД ПРОСТОЙ СРЕДНЕЙ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858280" cy="4972048"/>
          </a:xfrm>
        </p:spPr>
        <p:txBody>
          <a:bodyPr/>
          <a:lstStyle/>
          <a:p>
            <a:pPr algn="ctr">
              <a:spcBef>
                <a:spcPts val="2400"/>
              </a:spcBef>
              <a:buNone/>
            </a:pP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КОЭФФИЦИЕНТ СЕЗОННОСТИ</a:t>
            </a:r>
          </a:p>
          <a:p>
            <a:pPr>
              <a:spcBef>
                <a:spcPts val="0"/>
              </a:spcBef>
              <a:buNone/>
            </a:pPr>
            <a:endParaRPr lang="ru-RU" sz="2400" dirty="0" smtClean="0">
              <a:latin typeface="Segoe Script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2400" dirty="0" smtClean="0">
              <a:latin typeface="Segoe Scrip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Коэффициент сезонности в месяце данного года</a:t>
            </a:r>
          </a:p>
          <a:p>
            <a:pPr>
              <a:spcBef>
                <a:spcPts val="0"/>
              </a:spcBef>
              <a:buNone/>
            </a:pP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  <a:p>
            <a:pPr>
              <a:buNone/>
            </a:pP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  <a:p>
            <a:pPr>
              <a:buNone/>
            </a:pP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Среднеарифметический коэффициент сезонности за месяц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7158" y="3071810"/>
            <a:ext cx="8501122" cy="887214"/>
          </a:xfrm>
          <a:prstGeom prst="rect">
            <a:avLst/>
          </a:prstGeom>
          <a:noFill/>
          <a:ln>
            <a:noFill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7158" y="4929198"/>
            <a:ext cx="8643998" cy="8572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Segoe Script" pitchFamily="34" charset="0"/>
              </a:rPr>
              <a:t>ПОСТАНОВКА ЗАДАЧИ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1976438" indent="-1622425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Segoe Script" pitchFamily="34" charset="0"/>
              </a:rPr>
              <a:t>Дано:</a:t>
            </a:r>
            <a:r>
              <a:rPr lang="ru-RU" dirty="0" smtClean="0">
                <a:latin typeface="Segoe Script" pitchFamily="34" charset="0"/>
              </a:rPr>
              <a:t> 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Segoe Script" pitchFamily="34" charset="0"/>
              </a:rPr>
              <a:t>Показатели  ежемесячной  выручки           в течение трёх лет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3071810"/>
          <a:ext cx="8858317" cy="3250429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714380"/>
                <a:gridCol w="648438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</a:tblGrid>
              <a:tr h="100013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янв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фев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март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апр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май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июн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июл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авг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сен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окт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нояб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дек</a:t>
                      </a:r>
                      <a:endParaRPr lang="ru-RU" sz="1800" b="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2009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39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45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59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68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80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98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104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91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75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61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43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2010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38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45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51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67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74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86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110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118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106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92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55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45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2011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36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42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51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68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77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95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107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119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108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86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62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48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7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egoe Script" pitchFamily="34" charset="0"/>
              </a:rPr>
              <a:t>ЗАДАЧА МЕНЕДЖЕРА ГОСТИНИЧНОГО СЕРВИСА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92500"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</a:rPr>
              <a:t>Проанализировать входные данные;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</a:rPr>
              <a:t>Выбрать метод расчёта;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</a:rPr>
              <a:t>Рассчитать коэффициенты сезонности;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</a:rPr>
              <a:t>Провести анализ результатов;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</a:rPr>
              <a:t>Рассчитать среднемесячную величину выровненной выручки;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</a:rPr>
              <a:t>Провести анализ полученных данных.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lumMod val="20000"/>
                <a:lumOff val="8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143472" y="3071810"/>
            <a:ext cx="4000528" cy="350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143000"/>
          </a:xfrm>
        </p:spPr>
        <p:txBody>
          <a:bodyPr>
            <a:normAutofit/>
          </a:bodyPr>
          <a:lstStyle/>
          <a:p>
            <a:r>
              <a:rPr lang="ru-RU" sz="3400" dirty="0" smtClean="0">
                <a:solidFill>
                  <a:schemeClr val="accent2">
                    <a:lumMod val="50000"/>
                  </a:schemeClr>
                </a:solidFill>
                <a:latin typeface="Segoe Script" pitchFamily="34" charset="0"/>
              </a:rPr>
              <a:t>РЕШЕНИЕ ПОСТАВЛЕННЫХ ЗАДАЧ</a:t>
            </a:r>
            <a:endParaRPr lang="ru-RU" sz="3400" dirty="0">
              <a:solidFill>
                <a:schemeClr val="accent2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8429652" cy="49292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Segoe Script" pitchFamily="34" charset="0"/>
              </a:rPr>
              <a:t> </a:t>
            </a: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ЭТАПЫ РЕШЕНИЯ:</a:t>
            </a:r>
          </a:p>
          <a:p>
            <a:pPr algn="ctr">
              <a:buNone/>
            </a:pPr>
            <a:endParaRPr lang="ru-RU" dirty="0">
              <a:latin typeface="Segoe Script" pitchFamily="34" charset="0"/>
            </a:endParaRP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Анализ  входных  данных</a:t>
            </a: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Выбор  метода  расчёта коэффициентов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Анализ  результатов и рекомендации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071670" y="3957643"/>
            <a:ext cx="3867143" cy="2900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400" dirty="0" smtClean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РЕЗУЛЬТАТЫ ИССЛЕДОВАНИЯ</a:t>
            </a:r>
            <a:endParaRPr lang="ru-RU" sz="3400" dirty="0">
              <a:solidFill>
                <a:schemeClr val="tx2">
                  <a:lumMod val="50000"/>
                </a:schemeClr>
              </a:solidFill>
              <a:latin typeface="Segoe Script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1285859"/>
          <a:ext cx="9144001" cy="26212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23989"/>
                <a:gridCol w="580567"/>
                <a:gridCol w="580567"/>
                <a:gridCol w="725708"/>
                <a:gridCol w="580567"/>
                <a:gridCol w="653139"/>
                <a:gridCol w="653139"/>
                <a:gridCol w="653139"/>
                <a:gridCol w="653139"/>
                <a:gridCol w="653139"/>
                <a:gridCol w="653139"/>
                <a:gridCol w="580567"/>
                <a:gridCol w="653202"/>
              </a:tblGrid>
              <a:tr h="609600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Коэффициент</a:t>
                      </a:r>
                      <a:r>
                        <a:rPr lang="ru-RU" sz="17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сезонности</a:t>
                      </a:r>
                      <a:endParaRPr lang="ru-RU" sz="17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ЯНВ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ФЕВ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МАРТ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АПР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МАЙ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ИЮН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ИЮЛ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АВГ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СЕН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ОКТ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НОЯ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ДЕК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 2009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0,45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0,59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0,68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0,89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1,03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1,21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1,48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1,57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1,38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1,13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0,92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0,65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 2010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0,51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0,61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0,69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0,91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1,00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1,16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1,49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1,60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1,43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1,24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0,74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0,61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 2011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0,48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0,56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0,68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0,91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1,03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1,27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1,43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1,59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1,44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1,15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0,83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0,64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Коэффициент сезонности в %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48,3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58,7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68,4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90,2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101,9</a:t>
                      </a:r>
                      <a:endParaRPr lang="ru-RU" sz="15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121,4</a:t>
                      </a:r>
                      <a:endParaRPr lang="ru-RU" sz="15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146,6</a:t>
                      </a:r>
                      <a:endParaRPr lang="ru-RU" sz="15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158,6</a:t>
                      </a:r>
                      <a:endParaRPr lang="ru-RU" sz="15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141,8</a:t>
                      </a:r>
                      <a:endParaRPr lang="ru-RU" sz="15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117,6</a:t>
                      </a:r>
                      <a:endParaRPr lang="ru-RU" sz="15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83,2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63,3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349</Words>
  <Application>Microsoft Office PowerPoint</Application>
  <PresentationFormat>Экран (4:3)</PresentationFormat>
  <Paragraphs>219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Segoe Script</vt:lpstr>
      <vt:lpstr>Times New Roman</vt:lpstr>
      <vt:lpstr>Тема Office</vt:lpstr>
      <vt:lpstr>Формула</vt:lpstr>
      <vt:lpstr>Презентация PowerPoint</vt:lpstr>
      <vt:lpstr>ТУРИСТИЧЕСКИЙ РЫНОК И СЕЗОННОСТЬ</vt:lpstr>
      <vt:lpstr>ИССЛЕДОВАНИЕ СЕЗОННОСТИ</vt:lpstr>
      <vt:lpstr>Основной  показатель  сезонности - коэффициент  сезонности  МЕТОДЫ РАСЧЁТА КОЭФФИЦИЕНТА СЕЗОННОСТИ  </vt:lpstr>
      <vt:lpstr>МЕТОД ПРОСТОЙ СРЕДНЕЙ</vt:lpstr>
      <vt:lpstr>ПОСТАНОВКА ЗАДАЧИ</vt:lpstr>
      <vt:lpstr>ЗАДАЧА МЕНЕДЖЕРА ГОСТИНИЧНОГО СЕРВИСА</vt:lpstr>
      <vt:lpstr>РЕШЕНИЕ ПОСТАВЛЕННЫХ ЗАДАЧ</vt:lpstr>
      <vt:lpstr>РЕЗУЛЬТАТЫ ИССЛЕДОВАНИЯ</vt:lpstr>
      <vt:lpstr>МЕТОДЫ РАСЧЁТА СЕЗОННОСТИ</vt:lpstr>
      <vt:lpstr>МЕТОД АНАЛИТИЧЕСКОГО ВЫРАВНИВАНИЯ</vt:lpstr>
      <vt:lpstr>ВЫРОВНЕННЫЙ РЯД ВЫРУЧКИ</vt:lpstr>
      <vt:lpstr>ГРАФИЧЕСКОЕ ПРЕДСТАВЛЕНИЕ ФАКТИЧЕСКОЙ И ВЫРОВНЕННОЙ ВЫРУЧКИ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Polina_Z</dc:creator>
  <cp:lastModifiedBy>Lena</cp:lastModifiedBy>
  <cp:revision>68</cp:revision>
  <dcterms:created xsi:type="dcterms:W3CDTF">2013-04-22T15:28:17Z</dcterms:created>
  <dcterms:modified xsi:type="dcterms:W3CDTF">2015-04-14T19:08:55Z</dcterms:modified>
</cp:coreProperties>
</file>