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4"/>
  </p:notesMasterIdLst>
  <p:sldIdLst>
    <p:sldId id="256" r:id="rId2"/>
    <p:sldId id="261" r:id="rId3"/>
    <p:sldId id="268" r:id="rId4"/>
    <p:sldId id="257" r:id="rId5"/>
    <p:sldId id="258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108" y="10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A3C0EE-F07F-48C1-80F6-7744E1E049CD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4FE65A-2238-4056-8EC3-3184B388CB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4FE65A-2238-4056-8EC3-3184B388CB9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ADC2D7-73B2-4B64-84C7-331F98299BE9}" type="datetime1">
              <a:rPr lang="ru-RU" smtClean="0"/>
              <a:t>04.11.2014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Слайд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0AD00D-B026-405E-8CFA-DCCB829503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07156A-FA38-430B-9D9E-CA0705741A07}" type="datetime1">
              <a:rPr lang="ru-RU" smtClean="0"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Слайд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0AD00D-B026-405E-8CFA-DCCB829503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5BABB79-C995-4DE7-B734-88FA6647A71A}" type="datetime1">
              <a:rPr lang="ru-RU" smtClean="0"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Слайд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0AD00D-B026-405E-8CFA-DCCB829503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6393FA-F5FC-475B-A4DC-E161E38F628E}" type="datetime1">
              <a:rPr lang="ru-RU" smtClean="0"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Слайд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0AD00D-B026-405E-8CFA-DCCB829503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1F2B76-18C2-421E-8DD9-3B53ABF3BE16}" type="datetime1">
              <a:rPr lang="ru-RU" smtClean="0"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Слайд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0AD00D-B026-405E-8CFA-DCCB829503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AAAF145-23CD-4C2D-9B21-606871103B73}" type="datetime1">
              <a:rPr lang="ru-RU" smtClean="0"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Слайд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0AD00D-B026-405E-8CFA-DCCB829503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4E0B3C-8C0B-494E-A964-4D1507D9642E}" type="datetime1">
              <a:rPr lang="ru-RU" smtClean="0"/>
              <a:t>04.11.2014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Слайд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0AD00D-B026-405E-8CFA-DCCB829503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CEC8CA-74BA-40E2-9071-F68DCD8FB3E8}" type="datetime1">
              <a:rPr lang="ru-RU" smtClean="0"/>
              <a:t>04.11.2014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Слайд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0AD00D-B026-405E-8CFA-DCCB829503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0C059D0-4FCB-4E32-9120-11C1CB2CD9BE}" type="datetime1">
              <a:rPr lang="ru-RU" smtClean="0"/>
              <a:t>04.11.2014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Слайд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0AD00D-B026-405E-8CFA-DCCB829503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F5E617-98F5-49B8-A779-16590CDC1410}" type="datetime1">
              <a:rPr lang="ru-RU" smtClean="0"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Слайд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0AD00D-B026-405E-8CFA-DCCB829503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A43408-5458-4253-9E47-C0A33DAFBF77}" type="datetime1">
              <a:rPr lang="ru-RU" smtClean="0"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ru-RU" smtClean="0"/>
              <a:t>Слайд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C0AD00D-B026-405E-8CFA-DCCB829503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4CF39CA-CEA6-4FD3-8D55-05D01768BC19}" type="datetime1">
              <a:rPr lang="ru-RU" smtClean="0"/>
              <a:t>04.11.2014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Слайд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C0AD00D-B026-405E-8CFA-DCCB8295033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359898"/>
            <a:ext cx="7956376" cy="14721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Свойства </a:t>
            </a:r>
            <a:r>
              <a:rPr lang="ru-RU" dirty="0" smtClean="0"/>
              <a:t>площади</a:t>
            </a:r>
            <a:r>
              <a:rPr lang="en-US" dirty="0" smtClean="0"/>
              <a:t> </a:t>
            </a:r>
            <a:r>
              <a:rPr lang="ru-RU" dirty="0" smtClean="0"/>
              <a:t>многоугольника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i="1" dirty="0" smtClean="0"/>
              <a:t>урок геометрии в 8 классе</a:t>
            </a:r>
            <a:endParaRPr lang="ru-RU" sz="28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pic>
        <p:nvPicPr>
          <p:cNvPr id="4" name="Рисунок 3" descr="Трапеция 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670" y="2352675"/>
            <a:ext cx="5643602" cy="4261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</a:rPr>
              <a:t>Большее основание равнобедренной трапеции равно 20 см, а один из углов 45</a:t>
            </a:r>
            <a:r>
              <a:rPr lang="ru-RU" baseline="30000" dirty="0" smtClean="0">
                <a:latin typeface="Times New Roman" pitchFamily="18" charset="0"/>
              </a:rPr>
              <a:t>0</a:t>
            </a:r>
            <a:r>
              <a:rPr lang="ru-RU" dirty="0" smtClean="0">
                <a:latin typeface="Times New Roman" pitchFamily="18" charset="0"/>
              </a:rPr>
              <a:t> . Высота трапеции – 6 см. Найдите площадь трапеции.</a:t>
            </a:r>
            <a:endParaRPr lang="ru-RU" dirty="0">
              <a:latin typeface="Times New Roman" pitchFamily="18" charset="0"/>
            </a:endParaRPr>
          </a:p>
        </p:txBody>
      </p:sp>
      <p:pic>
        <p:nvPicPr>
          <p:cNvPr id="4" name="Рисунок 3" descr="images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8144" y="4077072"/>
            <a:ext cx="2466975" cy="1847850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AD00D-B026-405E-8CFA-DCCB82950332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ru-RU" dirty="0" smtClean="0"/>
              <a:t>Слайд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Альтернативное Д/</a:t>
            </a:r>
            <a:r>
              <a:rPr lang="ru-RU" dirty="0" err="1" smtClean="0"/>
              <a:t>з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Подготовить презентацию на тему «Формула Пика»</a:t>
            </a:r>
            <a:endParaRPr lang="ru-RU" dirty="0"/>
          </a:p>
        </p:txBody>
      </p:sp>
      <p:pic>
        <p:nvPicPr>
          <p:cNvPr id="4" name="Рисунок 3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3861048"/>
            <a:ext cx="2343150" cy="1952625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AD00D-B026-405E-8CFA-DCCB82950332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ru-RU" dirty="0" smtClean="0"/>
              <a:t>Слайд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Урок окончен!</a:t>
            </a:r>
            <a:endParaRPr lang="ru-RU" dirty="0"/>
          </a:p>
        </p:txBody>
      </p:sp>
      <p:pic>
        <p:nvPicPr>
          <p:cNvPr id="5" name="Рисунок 4" descr="image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750" b="750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Мы отлично поработали!!!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AD00D-B026-405E-8CFA-DCCB82950332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ru-RU" dirty="0" smtClean="0"/>
              <a:t>Слайд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Повторение теории: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96646" indent="-514350">
              <a:buClr>
                <a:srgbClr val="C00000"/>
              </a:buClr>
              <a:buFont typeface="+mj-lt"/>
              <a:buAutoNum type="arabicPeriod"/>
            </a:pPr>
            <a:r>
              <a:rPr lang="ru-RU" dirty="0" smtClean="0"/>
              <a:t>Равные многоугольники имеют равные площади</a:t>
            </a:r>
          </a:p>
          <a:p>
            <a:pPr marL="596646" indent="-514350">
              <a:buClr>
                <a:srgbClr val="C00000"/>
              </a:buClr>
              <a:buFont typeface="+mj-lt"/>
              <a:buAutoNum type="arabicPeriod"/>
            </a:pPr>
            <a:r>
              <a:rPr lang="ru-RU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многоугольник составлен из нескольких многоугольников, то его площадь равна сумме площадей этих многоугольников</a:t>
            </a:r>
          </a:p>
          <a:p>
            <a:pPr marL="596646" indent="-514350">
              <a:buClr>
                <a:srgbClr val="C00000"/>
              </a:buClr>
              <a:buFont typeface="+mj-lt"/>
              <a:buAutoNum type="arabicPeriod"/>
            </a:pPr>
            <a:r>
              <a:rPr lang="ru-RU" dirty="0" smtClean="0"/>
              <a:t>Площадь квадрата равна квадрату его стороны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AD00D-B026-405E-8CFA-DCCB82950332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Найти площади фигур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800" b="1" dirty="0" smtClean="0">
                <a:latin typeface="Arial" pitchFamily="34" charset="0"/>
                <a:cs typeface="Arial" pitchFamily="34" charset="0"/>
              </a:rPr>
              <a:t>Площадь 56 см</a:t>
            </a:r>
            <a:r>
              <a:rPr lang="ru-RU" sz="1800" b="1" baseline="30000" dirty="0" smtClean="0">
                <a:latin typeface="Arial" pitchFamily="34" charset="0"/>
                <a:cs typeface="Arial" pitchFamily="34" charset="0"/>
              </a:rPr>
              <a:t>2</a:t>
            </a:r>
            <a:endParaRPr lang="ru-RU" sz="18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AD00D-B026-405E-8CFA-DCCB82950332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" name="Прямоугольный треугольник 4"/>
          <p:cNvSpPr/>
          <p:nvPr/>
        </p:nvSpPr>
        <p:spPr>
          <a:xfrm rot="840000">
            <a:off x="3726802" y="3603684"/>
            <a:ext cx="1691823" cy="2017234"/>
          </a:xfrm>
          <a:prstGeom prst="rtTriangl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339752" y="2204864"/>
            <a:ext cx="1656184" cy="1224136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араллелограмм 6"/>
          <p:cNvSpPr/>
          <p:nvPr/>
        </p:nvSpPr>
        <p:spPr>
          <a:xfrm>
            <a:off x="1835696" y="3429000"/>
            <a:ext cx="2160240" cy="1944216"/>
          </a:xfrm>
          <a:prstGeom prst="parallelogram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рапеция 7"/>
          <p:cNvSpPr/>
          <p:nvPr/>
        </p:nvSpPr>
        <p:spPr>
          <a:xfrm>
            <a:off x="6372200" y="1700808"/>
            <a:ext cx="1944216" cy="1872208"/>
          </a:xfrm>
          <a:prstGeom prst="trapezoid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rot="10800000">
            <a:off x="6372200" y="3573016"/>
            <a:ext cx="1944216" cy="1368152"/>
          </a:xfrm>
          <a:prstGeom prst="triangle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843808" y="270892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13 см</a:t>
            </a:r>
            <a:r>
              <a:rPr lang="ru-RU" sz="1400" baseline="30000" dirty="0" smtClean="0"/>
              <a:t>2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483768" y="4149080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27 см</a:t>
            </a:r>
            <a:r>
              <a:rPr lang="ru-RU" sz="1400" baseline="30000" dirty="0" smtClean="0"/>
              <a:t>2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851920" y="465313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16 см</a:t>
            </a:r>
            <a:r>
              <a:rPr lang="ru-RU" sz="1400" baseline="30000" dirty="0" smtClean="0"/>
              <a:t>2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948264" y="242088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38 см</a:t>
            </a:r>
            <a:r>
              <a:rPr lang="ru-RU" sz="1400" baseline="30000" dirty="0" smtClean="0"/>
              <a:t>2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020272" y="371703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12,5 см</a:t>
            </a:r>
            <a:r>
              <a:rPr lang="ru-RU" sz="1400" baseline="30000" dirty="0" smtClean="0"/>
              <a:t>2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012160" y="5085184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Площадь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50,5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см</a:t>
            </a:r>
            <a:r>
              <a:rPr lang="ru-RU" b="1" baseline="30000" dirty="0" smtClean="0">
                <a:latin typeface="Arial" pitchFamily="34" charset="0"/>
                <a:cs typeface="Arial" pitchFamily="34" charset="0"/>
              </a:rPr>
              <a:t>2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Слайд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Найти площадь фигуры</a:t>
            </a:r>
            <a:endParaRPr lang="ru-RU" dirty="0"/>
          </a:p>
        </p:txBody>
      </p:sp>
      <p:pic>
        <p:nvPicPr>
          <p:cNvPr id="4" name="Содержимое 3" descr="Трапеция 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12038" y="1643050"/>
            <a:ext cx="6944856" cy="4286279"/>
          </a:xfrm>
        </p:spPr>
      </p:pic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4214810" y="3786190"/>
            <a:ext cx="2500330" cy="7143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2035951" y="3821909"/>
            <a:ext cx="2500330" cy="158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308225" y="6215063"/>
          <a:ext cx="5029200" cy="615950"/>
        </p:xfrm>
        <a:graphic>
          <a:graphicData uri="http://schemas.openxmlformats.org/presentationml/2006/ole">
            <p:oleObj spid="_x0000_s2050" name="Формула" r:id="rId4" imgW="2057400" imgH="39348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195736" y="1340768"/>
            <a:ext cx="5760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Площадь многих фигур можно найти, разбивая их на части…</a:t>
            </a:r>
          </a:p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AD00D-B026-405E-8CFA-DCCB82950332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ru-RU" smtClean="0"/>
              <a:t>Слайд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3286116" y="2000240"/>
            <a:ext cx="3500462" cy="33575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7498080" cy="1143000"/>
          </a:xfrm>
        </p:spPr>
        <p:txBody>
          <a:bodyPr/>
          <a:lstStyle/>
          <a:p>
            <a:r>
              <a:rPr lang="ru-RU" dirty="0" smtClean="0"/>
              <a:t>Найти площадь фигуры</a:t>
            </a:r>
            <a:endParaRPr lang="ru-RU" dirty="0"/>
          </a:p>
        </p:txBody>
      </p:sp>
      <p:pic>
        <p:nvPicPr>
          <p:cNvPr id="4" name="Содержимое 3" descr="Трапеция 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11760" y="1621240"/>
            <a:ext cx="5429288" cy="5236760"/>
          </a:xfrm>
        </p:spPr>
      </p:pic>
      <p:cxnSp>
        <p:nvCxnSpPr>
          <p:cNvPr id="14" name="Прямая соединительная линия 13"/>
          <p:cNvCxnSpPr/>
          <p:nvPr/>
        </p:nvCxnSpPr>
        <p:spPr>
          <a:xfrm>
            <a:off x="3347864" y="5949280"/>
            <a:ext cx="3500462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6019794" y="5077550"/>
            <a:ext cx="1714512" cy="158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6012160" y="2492896"/>
            <a:ext cx="857256" cy="158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6876256" y="2564904"/>
            <a:ext cx="0" cy="1641364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3347864" y="2492896"/>
            <a:ext cx="85725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4283968" y="2492896"/>
            <a:ext cx="1714512" cy="158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2062774" y="4642082"/>
            <a:ext cx="2571768" cy="1588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Объект 14"/>
          <p:cNvGraphicFramePr>
            <a:graphicFrameLocks noChangeAspect="1"/>
          </p:cNvGraphicFramePr>
          <p:nvPr/>
        </p:nvGraphicFramePr>
        <p:xfrm>
          <a:off x="1835696" y="6242050"/>
          <a:ext cx="5795963" cy="615950"/>
        </p:xfrm>
        <a:graphic>
          <a:graphicData uri="http://schemas.openxmlformats.org/presentationml/2006/ole">
            <p:oleObj spid="_x0000_s1026" name="Формула" r:id="rId4" imgW="3416040" imgH="393480" progId="Equation.3">
              <p:embed/>
            </p:oleObj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475656" y="90872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… или, наоборот, достраивая до более крупных, но удобных для вычисления площадей фигур:</a:t>
            </a:r>
            <a:endParaRPr lang="ru-RU" dirty="0"/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>
          <a:xfrm>
            <a:off x="8029528" y="6237312"/>
            <a:ext cx="1114472" cy="476250"/>
          </a:xfrm>
        </p:spPr>
        <p:txBody>
          <a:bodyPr/>
          <a:lstStyle/>
          <a:p>
            <a:r>
              <a:rPr lang="ru-RU" dirty="0" smtClean="0"/>
              <a:t> </a:t>
            </a:r>
            <a:fld id="{4C0AD00D-B026-405E-8CFA-DCCB82950332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6156176" y="6237312"/>
            <a:ext cx="2304256" cy="476250"/>
          </a:xfrm>
        </p:spPr>
        <p:txBody>
          <a:bodyPr/>
          <a:lstStyle/>
          <a:p>
            <a:pPr algn="r"/>
            <a:r>
              <a:rPr lang="ru-RU" dirty="0" smtClean="0"/>
              <a:t>Слайд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3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Найти площади фигур</a:t>
            </a:r>
            <a:endParaRPr lang="ru-RU" dirty="0"/>
          </a:p>
        </p:txBody>
      </p:sp>
      <p:pic>
        <p:nvPicPr>
          <p:cNvPr id="4" name="Содержимое 3" descr="Площадь по клеткам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00100" y="1142984"/>
            <a:ext cx="7725563" cy="5033891"/>
          </a:xfrm>
        </p:spPr>
      </p:pic>
      <p:sp>
        <p:nvSpPr>
          <p:cNvPr id="5" name="TextBox 4"/>
          <p:cNvSpPr txBox="1"/>
          <p:nvPr/>
        </p:nvSpPr>
        <p:spPr>
          <a:xfrm>
            <a:off x="2285984" y="2500306"/>
            <a:ext cx="306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214546" y="3214686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12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285984" y="3857628"/>
            <a:ext cx="306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429388" y="1857364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12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429388" y="2643182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12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357950" y="3500438"/>
            <a:ext cx="5790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12,5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500826" y="4429132"/>
            <a:ext cx="306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357950" y="5286388"/>
            <a:ext cx="714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17,5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214546" y="450057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7,5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214546" y="5357826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15</a:t>
            </a:r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AD00D-B026-405E-8CFA-DCCB82950332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7884368" y="6305550"/>
            <a:ext cx="726232" cy="476250"/>
          </a:xfrm>
        </p:spPr>
        <p:txBody>
          <a:bodyPr/>
          <a:lstStyle/>
          <a:p>
            <a:pPr algn="r"/>
            <a:r>
              <a:rPr lang="ru-RU" dirty="0" smtClean="0"/>
              <a:t>Слайд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  <p:bldP spid="9" grpId="0" build="p"/>
      <p:bldP spid="10" grpId="0" build="p"/>
      <p:bldP spid="11" grpId="0" build="p"/>
      <p:bldP spid="13" grpId="0" build="p"/>
      <p:bldP spid="14" grpId="0" build="p"/>
      <p:bldP spid="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Какие формулы мы использовали для вычислений?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Площадь квадрата: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2204864"/>
            <a:ext cx="2592288" cy="244827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499992" y="328498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a</a:t>
            </a:r>
            <a:endParaRPr lang="ru-RU" b="1" i="1" dirty="0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5697538" y="2708275"/>
          <a:ext cx="3367087" cy="1584325"/>
        </p:xfrm>
        <a:graphic>
          <a:graphicData uri="http://schemas.openxmlformats.org/presentationml/2006/ole">
            <p:oleObj spid="_x0000_s17410" name="Формула" r:id="rId3" imgW="431640" imgH="203040" progId="Equation.3">
              <p:embed/>
            </p:oleObj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AD00D-B026-405E-8CFA-DCCB82950332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ru-RU" dirty="0" smtClean="0"/>
              <a:t>Слайд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Еще…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Площадь прямоугольника:</a:t>
            </a:r>
            <a:endParaRPr lang="en-US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2708920"/>
            <a:ext cx="2160240" cy="33123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75656" y="422108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a</a:t>
            </a:r>
            <a:endParaRPr lang="ru-RU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771800" y="2276872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b</a:t>
            </a:r>
            <a:endParaRPr lang="ru-RU" b="1" i="1" dirty="0"/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5364088" y="3429000"/>
          <a:ext cx="3465513" cy="1385888"/>
        </p:xfrm>
        <a:graphic>
          <a:graphicData uri="http://schemas.openxmlformats.org/presentationml/2006/ole">
            <p:oleObj spid="_x0000_s18434" name="Формула" r:id="rId3" imgW="444240" imgH="177480" progId="Equation.3">
              <p:embed/>
            </p:oleObj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AD00D-B026-405E-8CFA-DCCB82950332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ru-RU" smtClean="0"/>
              <a:t>Слайд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build="allAtOnce"/>
      <p:bldP spid="6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также 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Площадь прямоугольного треугольника</a:t>
            </a:r>
            <a:endParaRPr lang="ru-RU" dirty="0"/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1979712" y="2924944"/>
            <a:ext cx="2088232" cy="2808312"/>
          </a:xfrm>
          <a:prstGeom prst="rt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619672" y="422108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a</a:t>
            </a:r>
            <a:endParaRPr lang="ru-RU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699792" y="5733256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/>
              <a:t>b</a:t>
            </a:r>
            <a:endParaRPr lang="ru-RU" b="1" i="1" dirty="0"/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4868864" y="2587625"/>
          <a:ext cx="4045086" cy="2785591"/>
        </p:xfrm>
        <a:graphic>
          <a:graphicData uri="http://schemas.openxmlformats.org/presentationml/2006/ole">
            <p:oleObj spid="_x0000_s19458" name="Формула" r:id="rId3" imgW="571320" imgH="393480" progId="Equation.3">
              <p:embed/>
            </p:oleObj>
          </a:graphicData>
        </a:graphic>
      </p:graphicFrame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0AD00D-B026-405E-8CFA-DCCB82950332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ru-RU" dirty="0" smtClean="0"/>
              <a:t>Слайд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build="allAtOnce"/>
      <p:bldP spid="6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338</TotalTime>
  <Words>194</Words>
  <Application>Microsoft Office PowerPoint</Application>
  <PresentationFormat>Экран (4:3)</PresentationFormat>
  <Paragraphs>68</Paragraphs>
  <Slides>12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Солнцестояние</vt:lpstr>
      <vt:lpstr>Формула</vt:lpstr>
      <vt:lpstr>Свойства площади многоугольника урок геометрии в 8 классе</vt:lpstr>
      <vt:lpstr>Повторение теории:</vt:lpstr>
      <vt:lpstr>Найти площади фигур</vt:lpstr>
      <vt:lpstr>Найти площадь фигуры</vt:lpstr>
      <vt:lpstr>Найти площадь фигуры</vt:lpstr>
      <vt:lpstr>Найти площади фигур</vt:lpstr>
      <vt:lpstr>Какие формулы мы использовали для вычислений?</vt:lpstr>
      <vt:lpstr>Еще…</vt:lpstr>
      <vt:lpstr>А также …</vt:lpstr>
      <vt:lpstr>Домашнее задание:</vt:lpstr>
      <vt:lpstr>Альтернативное Д/з:</vt:lpstr>
      <vt:lpstr>Урок окончен!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Площадь трапеции</dc:title>
  <dc:creator>teacher-28</dc:creator>
  <cp:lastModifiedBy>Oleg</cp:lastModifiedBy>
  <cp:revision>36</cp:revision>
  <dcterms:created xsi:type="dcterms:W3CDTF">2014-10-30T10:41:47Z</dcterms:created>
  <dcterms:modified xsi:type="dcterms:W3CDTF">2014-11-04T18:35:18Z</dcterms:modified>
</cp:coreProperties>
</file>